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59" r:id="rId4"/>
    <p:sldId id="258" r:id="rId5"/>
    <p:sldId id="279" r:id="rId6"/>
    <p:sldId id="280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2751"/>
  </p:normalViewPr>
  <p:slideViewPr>
    <p:cSldViewPr snapToGrid="0">
      <p:cViewPr varScale="1">
        <p:scale>
          <a:sx n="57" d="100"/>
          <a:sy n="57" d="100"/>
        </p:scale>
        <p:origin x="14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7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33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63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20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3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66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4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42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47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76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43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5E13-86AD-47CB-A4AD-C3751A023641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5FEB9-2CC0-4DFD-AE94-024B9274C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8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3"/>
          <p:cNvSpPr/>
          <p:nvPr/>
        </p:nvSpPr>
        <p:spPr>
          <a:xfrm>
            <a:off x="228600" y="6308725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57150">
            <a:solidFill>
              <a:srgbClr val="000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228600" y="549275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5715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7"/>
          <p:cNvSpPr txBox="1">
            <a:spLocks/>
          </p:cNvSpPr>
          <p:nvPr/>
        </p:nvSpPr>
        <p:spPr>
          <a:xfrm>
            <a:off x="228601" y="3555"/>
            <a:ext cx="8915400" cy="514187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2255">
              <a:lnSpc>
                <a:spcPct val="100000"/>
              </a:lnSpc>
              <a:tabLst>
                <a:tab pos="1007744" algn="l"/>
                <a:tab pos="1638935" algn="l"/>
                <a:tab pos="2384425" algn="l"/>
                <a:tab pos="3128010" algn="l"/>
              </a:tabLst>
            </a:pPr>
            <a:r>
              <a:rPr lang="zh-CN" altLang="en-US" sz="3200" dirty="0">
                <a:solidFill>
                  <a:srgbClr val="0033CC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/>
              </a:rPr>
              <a:t>高	等	传	热	学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  <a:cs typeface="华文行楷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2461550" y="2893900"/>
            <a:ext cx="5131443" cy="418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295"/>
              </a:lnSpc>
            </a:pPr>
            <a:r>
              <a:rPr lang="zh-CN" altLang="en-US" sz="4000" b="1" spc="-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第三章 二维</a:t>
            </a:r>
            <a:r>
              <a:rPr lang="zh-CN" altLang="en-US" sz="4000" b="1" spc="-1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/>
              </a:rPr>
              <a:t>稳态导热</a:t>
            </a:r>
            <a:endParaRPr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/>
            </a:endParaRPr>
          </a:p>
        </p:txBody>
      </p:sp>
      <p:sp>
        <p:nvSpPr>
          <p:cNvPr id="20" name="object 2"/>
          <p:cNvSpPr/>
          <p:nvPr/>
        </p:nvSpPr>
        <p:spPr>
          <a:xfrm>
            <a:off x="228600" y="6308725"/>
            <a:ext cx="8915400" cy="549275"/>
          </a:xfrm>
          <a:custGeom>
            <a:avLst/>
            <a:gdLst/>
            <a:ahLst/>
            <a:cxnLst/>
            <a:rect l="l" t="t" r="r" b="b"/>
            <a:pathLst>
              <a:path w="8915400" h="549275">
                <a:moveTo>
                  <a:pt x="0" y="549275"/>
                </a:moveTo>
                <a:lnTo>
                  <a:pt x="8915400" y="549275"/>
                </a:lnTo>
                <a:lnTo>
                  <a:pt x="89154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25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4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2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26832" y="4754879"/>
            <a:ext cx="381896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2</a:t>
            </a:r>
          </a:p>
          <a:p>
            <a:r>
              <a:rPr kumimoji="1" lang="en-US" altLang="zh-CN" dirty="0">
                <a:solidFill>
                  <a:schemeClr val="bg1"/>
                </a:solidFill>
              </a:rPr>
              <a:t>2</a:t>
            </a:r>
          </a:p>
          <a:p>
            <a:r>
              <a:rPr kumimoji="1" lang="en-US" altLang="zh-CN" dirty="0">
                <a:solidFill>
                  <a:schemeClr val="bg1"/>
                </a:solidFill>
              </a:rPr>
              <a:t>2</a:t>
            </a:r>
          </a:p>
          <a:p>
            <a:r>
              <a:rPr kumimoji="1" lang="en-US" altLang="zh-CN" dirty="0">
                <a:solidFill>
                  <a:schemeClr val="bg1"/>
                </a:solidFill>
              </a:rPr>
              <a:t>2</a:t>
            </a:r>
          </a:p>
          <a:p>
            <a:r>
              <a:rPr kumimoji="1" lang="en-US" altLang="zh-CN" dirty="0">
                <a:solidFill>
                  <a:schemeClr val="bg1"/>
                </a:solidFill>
              </a:rPr>
              <a:t>2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573707" y="4867835"/>
                <a:ext cx="2451761" cy="5318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mr-IN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kumimoji="1" lang="mr-IN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𝑟</m:t>
                          </m:r>
                          <m:f>
                            <m:fPr>
                              <m:ctrlPr>
                                <a:rPr kumimoji="1" lang="mr-IN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kumimoji="1" lang="en-US" altLang="zh-CN" b="0" i="1" smtClean="0">
                          <a:latin typeface="Cambria Math" charset="0"/>
                        </a:rPr>
                        <m:t>=0  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≠0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707" y="4867835"/>
                <a:ext cx="2451761" cy="5318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573707" y="5440853"/>
                <a:ext cx="242168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charset="0"/>
                        </a:rPr>
                        <m:t>𝑟</m:t>
                      </m:r>
                      <m:r>
                        <a:rPr kumimoji="1" lang="is-I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0    −</m:t>
                      </m:r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f>
                        <m:fPr>
                          <m:ctrlPr>
                            <a:rPr kumimoji="1" lang="mr-IN" altLang="zh-C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𝑑𝑟</m:t>
                          </m:r>
                        </m:den>
                      </m:f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𝑟</m:t>
                      </m:r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707" y="5440853"/>
                <a:ext cx="2421689" cy="5259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573707" y="5996414"/>
                <a:ext cx="135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charset="0"/>
                        </a:rPr>
                        <m:t>𝑟</m:t>
                      </m:r>
                      <m:r>
                        <a:rPr kumimoji="1" lang="en-US" altLang="zh-CN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charset="0"/>
                        </a:rPr>
                        <m:t>, </m:t>
                      </m:r>
                      <m:r>
                        <a:rPr kumimoji="1" lang="en-US" altLang="zh-CN" b="0" i="1" smtClean="0">
                          <a:latin typeface="Cambria Math" charset="0"/>
                        </a:rPr>
                        <m:t>𝑡</m:t>
                      </m:r>
                      <m:r>
                        <a:rPr kumimoji="1" lang="en-US" altLang="zh-CN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707" y="5996414"/>
                <a:ext cx="135331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802" r="-1351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42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0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9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75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9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7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2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41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89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82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40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0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0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1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28600" y="6308725"/>
            <a:ext cx="8915400" cy="549275"/>
          </a:xfrm>
          <a:custGeom>
            <a:avLst/>
            <a:gdLst/>
            <a:ahLst/>
            <a:cxnLst/>
            <a:rect l="l" t="t" r="r" b="b"/>
            <a:pathLst>
              <a:path w="8915400" h="549275">
                <a:moveTo>
                  <a:pt x="0" y="549275"/>
                </a:moveTo>
                <a:lnTo>
                  <a:pt x="8915400" y="549275"/>
                </a:lnTo>
                <a:lnTo>
                  <a:pt x="89154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8600" y="6280150"/>
            <a:ext cx="8915400" cy="57150"/>
          </a:xfrm>
          <a:custGeom>
            <a:avLst/>
            <a:gdLst/>
            <a:ahLst/>
            <a:cxnLst/>
            <a:rect l="l" t="t" r="r" b="b"/>
            <a:pathLst>
              <a:path w="8915400" h="57150">
                <a:moveTo>
                  <a:pt x="0" y="57150"/>
                </a:moveTo>
                <a:lnTo>
                  <a:pt x="8915400" y="57150"/>
                </a:lnTo>
                <a:lnTo>
                  <a:pt x="891540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228600" y="549275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5715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7"/>
          <p:cNvSpPr txBox="1">
            <a:spLocks/>
          </p:cNvSpPr>
          <p:nvPr/>
        </p:nvSpPr>
        <p:spPr>
          <a:xfrm>
            <a:off x="228601" y="3555"/>
            <a:ext cx="8915400" cy="514187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2255">
              <a:lnSpc>
                <a:spcPct val="100000"/>
              </a:lnSpc>
              <a:tabLst>
                <a:tab pos="1007744" algn="l"/>
                <a:tab pos="1638935" algn="l"/>
                <a:tab pos="2384425" algn="l"/>
                <a:tab pos="3128010" algn="l"/>
              </a:tabLst>
            </a:pPr>
            <a:r>
              <a:rPr lang="zh-CN" altLang="en-US" sz="3200" dirty="0">
                <a:solidFill>
                  <a:srgbClr val="0033CC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/>
              </a:rPr>
              <a:t>高	等	传	热	学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  <a:cs typeface="华文行楷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882127" y="697106"/>
                <a:ext cx="2360326" cy="1769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kumimoji="1" lang="mr-IN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mr-IN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1" lang="mr-I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mr-I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1" lang="en-US" altLang="zh-CN" dirty="0"/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 b="0" i="0" dirty="0" smtClean="0"/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kumimoji="1" lang="zh-CN" altLang="en-US" dirty="0"/>
                                <m:t> 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=0,  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b="0" i="1" dirty="0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zh-CN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𝐻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zh-CN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=0,  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kumimoji="1" lang="en-US" altLang="zh-CN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kumimoji="1" lang="en-US" altLang="zh-CN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27" y="697106"/>
                <a:ext cx="2360326" cy="17695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3743661" y="1411867"/>
                <a:ext cx="2284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661" y="1411867"/>
                <a:ext cx="22840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3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882127" y="2742305"/>
                <a:ext cx="2395271" cy="1730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kumimoji="1" lang="mr-IN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mr-IN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1" lang="mr-I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mr-I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1" lang="en-US" altLang="zh-CN" dirty="0"/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 b="0" i="0" dirty="0" smtClean="0"/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kumimoji="1" lang="zh-CN" altLang="en-US" dirty="0"/>
                                <m:t> 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=0,     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𝐻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          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>
                                <a:rPr kumimoji="1" lang="en-US" altLang="zh-C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            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0    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kumimoji="1" lang="en-US" altLang="zh-CN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27" y="2742305"/>
                <a:ext cx="2395271" cy="17307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4686300" y="2741641"/>
                <a:ext cx="2376035" cy="1734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kumimoji="1" lang="mr-IN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mr-IN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1" lang="mr-I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mr-I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1" lang="en-US" altLang="zh-CN" dirty="0"/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 b="0" i="0" dirty="0" smtClean="0"/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kumimoji="1" lang="zh-CN" altLang="en-US" dirty="0"/>
                                <m:t> 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=0,     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𝐻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          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>
                                <a:rPr kumimoji="1" lang="en-US" altLang="zh-C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   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kumimoji="1" lang="en-US" altLang="zh-CN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       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>
                                <a:rPr kumimoji="1" lang="en-US" altLang="zh-C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2741641"/>
                <a:ext cx="2376035" cy="17345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882127" y="4572000"/>
                <a:ext cx="2440796" cy="1732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kumimoji="1" lang="mr-IN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mr-IN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1" lang="mr-I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mr-I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1" lang="en-US" altLang="zh-CN" dirty="0"/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 b="0" i="0" dirty="0" smtClean="0"/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kumimoji="1" lang="zh-CN" altLang="en-US" dirty="0"/>
                                <m:t> 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=0,     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𝐻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          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zh-CN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            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0    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        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>
                                <a:rPr kumimoji="1" lang="en-US" altLang="zh-C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27" y="4572000"/>
                <a:ext cx="2440796" cy="17321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4686300" y="4572000"/>
                <a:ext cx="2577437" cy="173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kumimoji="1" lang="mr-IN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mr-IN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1" lang="mr-I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mr-I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mr-IN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mr-IN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kumimoji="1" lang="mr-IN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kumimoji="1" lang="en-US" altLang="zh-CN" dirty="0"/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kumimoji="1" lang="en-US" altLang="zh-CN" b="0" i="0" dirty="0" smtClean="0"/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kumimoji="1" lang="zh-CN" altLang="en-US" dirty="0"/>
                                <m:t> 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=0,     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zh-CN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𝐻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          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>
                                <a:rPr kumimoji="1" lang="en-US" altLang="zh-C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            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0    </m:t>
                              </m:r>
                            </m:e>
                            <m:e>
                              <m:r>
                                <a:rPr kumimoji="1" lang="en-US" altLang="zh-CN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kumimoji="1" lang="en-US" altLang="zh-CN" i="1" dirty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kumimoji="1" lang="en-US" altLang="zh-C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  <m:r>
                                <a:rPr kumimoji="1" lang="en-US" altLang="zh-CN" b="0" i="1" dirty="0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     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kumimoji="1"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>
                                <a:rPr kumimoji="1" lang="en-US" altLang="zh-CN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4572000"/>
                <a:ext cx="2577437" cy="17374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69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28600" y="6308725"/>
            <a:ext cx="8915400" cy="549275"/>
          </a:xfrm>
          <a:custGeom>
            <a:avLst/>
            <a:gdLst/>
            <a:ahLst/>
            <a:cxnLst/>
            <a:rect l="l" t="t" r="r" b="b"/>
            <a:pathLst>
              <a:path w="8915400" h="549275">
                <a:moveTo>
                  <a:pt x="0" y="549275"/>
                </a:moveTo>
                <a:lnTo>
                  <a:pt x="8915400" y="549275"/>
                </a:lnTo>
                <a:lnTo>
                  <a:pt x="8915400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8600" y="6280150"/>
            <a:ext cx="8915400" cy="57150"/>
          </a:xfrm>
          <a:custGeom>
            <a:avLst/>
            <a:gdLst/>
            <a:ahLst/>
            <a:cxnLst/>
            <a:rect l="l" t="t" r="r" b="b"/>
            <a:pathLst>
              <a:path w="8915400" h="57150">
                <a:moveTo>
                  <a:pt x="0" y="57150"/>
                </a:moveTo>
                <a:lnTo>
                  <a:pt x="8915400" y="57150"/>
                </a:lnTo>
                <a:lnTo>
                  <a:pt x="891540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228600" y="549275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57150">
            <a:solidFill>
              <a:srgbClr val="0066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7"/>
          <p:cNvSpPr txBox="1">
            <a:spLocks/>
          </p:cNvSpPr>
          <p:nvPr/>
        </p:nvSpPr>
        <p:spPr>
          <a:xfrm>
            <a:off x="228601" y="3555"/>
            <a:ext cx="8915400" cy="514187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2255">
              <a:lnSpc>
                <a:spcPct val="100000"/>
              </a:lnSpc>
              <a:tabLst>
                <a:tab pos="1007744" algn="l"/>
                <a:tab pos="1638935" algn="l"/>
                <a:tab pos="2384425" algn="l"/>
                <a:tab pos="3128010" algn="l"/>
              </a:tabLst>
            </a:pPr>
            <a:r>
              <a:rPr lang="zh-CN" altLang="en-US" sz="3200" dirty="0">
                <a:solidFill>
                  <a:srgbClr val="0033CC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/>
              </a:rPr>
              <a:t>高	等	传	热	学</a:t>
            </a:r>
            <a:endParaRPr lang="zh-CN" altLang="en-US" sz="3200" dirty="0">
              <a:latin typeface="华文行楷" panose="02010800040101010101" pitchFamily="2" charset="-122"/>
              <a:ea typeface="华文行楷" panose="02010800040101010101" pitchFamily="2" charset="-122"/>
              <a:cs typeface="华文行楷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817581" y="1098551"/>
                <a:ext cx="6159187" cy="88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mr-IN" altLang="zh-C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kumimoji="1" lang="mr-IN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is-IS" altLang="zh-C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is-I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1" lang="mr-IN" altLang="zh-CN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𝑠h</m:t>
                              </m:r>
                              <m: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𝑠h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den>
                          </m:f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𝑠𝑖𝑛</m:t>
                          </m:r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den>
                          </m:f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nary>
                            <m:naryPr>
                              <m:ctrlPr>
                                <a:rPr kumimoji="1" lang="is-IS" altLang="zh-CN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is-IS" altLang="zh-CN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𝑑𝑥</m:t>
                              </m:r>
                              <m: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81" y="1098551"/>
                <a:ext cx="6159187" cy="8840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651591" y="2063347"/>
                <a:ext cx="6069418" cy="1031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mr-IN" altLang="zh-CN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kumimoji="1" lang="mr-IN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is-IS" altLang="zh-C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is-I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1" lang="mr-IN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𝑠h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𝐻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𝑠h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den>
                          </m:f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𝑠𝑖𝑛</m:t>
                          </m:r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den>
                          </m:f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nary>
                            <m:naryPr>
                              <m:ctrlPr>
                                <a:rPr kumimoji="1" lang="is-IS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is-I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𝑑𝑥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91" y="2063347"/>
                <a:ext cx="6069418" cy="10315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39632" y="3154973"/>
                <a:ext cx="5433410" cy="973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mr-IN" altLang="zh-CN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𝐻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is-IS" altLang="zh-C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is-I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1" lang="mr-IN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𝑠h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𝐻</m:t>
                                  </m:r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𝑠h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𝜋𝛿</m:t>
                                  </m:r>
                                </m:num>
                                <m:den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𝐻</m:t>
                                  </m:r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den>
                          </m:f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𝑠𝑖𝑛</m:t>
                          </m:r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𝐻</m:t>
                              </m:r>
                            </m:den>
                          </m:f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nary>
                            <m:naryPr>
                              <m:ctrlPr>
                                <a:rPr kumimoji="1" lang="is-IS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is-I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32" y="3154973"/>
                <a:ext cx="5433410" cy="973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739632" y="4316037"/>
                <a:ext cx="5824543" cy="1031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mr-IN" altLang="zh-CN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𝐻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is-IS" altLang="zh-C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is-I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1" lang="mr-IN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𝑠h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𝛿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𝐻</m:t>
                                  </m:r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𝑠h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𝜋𝛿</m:t>
                                  </m:r>
                                </m:num>
                                <m:den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𝐻</m:t>
                                  </m:r>
                                </m:den>
                              </m:f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den>
                          </m:f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𝑠𝑖𝑛</m:t>
                          </m:r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𝐻</m:t>
                              </m:r>
                            </m:den>
                          </m:f>
                          <m:r>
                            <a:rPr kumimoji="1" lang="en-US" altLang="zh-CN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nary>
                            <m:naryPr>
                              <m:ctrlPr>
                                <a:rPr kumimoji="1" lang="is-IS" altLang="zh-C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is-I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kumimoji="1" lang="en-US" altLang="zh-CN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  <m:r>
                                    <a:rPr kumimoji="1"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kumimoji="1"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kumimoji="1"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32" y="4316037"/>
                <a:ext cx="5824543" cy="10313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3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7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6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6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86</Words>
  <Application>Microsoft Office PowerPoint</Application>
  <PresentationFormat>全屏显示(4:3)</PresentationFormat>
  <Paragraphs>22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黑体</vt:lpstr>
      <vt:lpstr>华文行楷</vt:lpstr>
      <vt:lpstr>Arial</vt:lpstr>
      <vt:lpstr>Calibri</vt:lpstr>
      <vt:lpstr>Calibri Light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姜昌伟</dc:creator>
  <cp:lastModifiedBy>zh_jiang1108@163.com</cp:lastModifiedBy>
  <cp:revision>12</cp:revision>
  <dcterms:created xsi:type="dcterms:W3CDTF">2015-11-08T10:59:20Z</dcterms:created>
  <dcterms:modified xsi:type="dcterms:W3CDTF">2022-09-14T07:26:49Z</dcterms:modified>
</cp:coreProperties>
</file>