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302" r:id="rId3"/>
    <p:sldId id="442" r:id="rId4"/>
    <p:sldId id="443" r:id="rId5"/>
    <p:sldId id="388" r:id="rId6"/>
    <p:sldId id="397" r:id="rId7"/>
    <p:sldId id="396" r:id="rId8"/>
    <p:sldId id="395" r:id="rId9"/>
    <p:sldId id="394" r:id="rId10"/>
    <p:sldId id="398" r:id="rId11"/>
    <p:sldId id="399" r:id="rId12"/>
    <p:sldId id="400" r:id="rId13"/>
    <p:sldId id="444" r:id="rId14"/>
    <p:sldId id="401" r:id="rId15"/>
    <p:sldId id="402" r:id="rId16"/>
    <p:sldId id="403" r:id="rId17"/>
    <p:sldId id="404" r:id="rId18"/>
    <p:sldId id="405" r:id="rId19"/>
    <p:sldId id="406" r:id="rId20"/>
    <p:sldId id="407" r:id="rId21"/>
    <p:sldId id="408"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CCFFCC"/>
    <a:srgbClr val="6DC15F"/>
    <a:srgbClr val="A9F729"/>
    <a:srgbClr val="34ECD2"/>
    <a:srgbClr val="24FCD8"/>
    <a:srgbClr val="2AF6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66"/>
    <p:restoredTop sz="92647"/>
  </p:normalViewPr>
  <p:slideViewPr>
    <p:cSldViewPr snapToGrid="0">
      <p:cViewPr varScale="1">
        <p:scale>
          <a:sx n="57" d="100"/>
          <a:sy n="57" d="100"/>
        </p:scale>
        <p:origin x="52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2654176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36625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758007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586006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2139919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692584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2480517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3559373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1795606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1441259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3231541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16287312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40.wmf"/><Relationship Id="rId3" Type="http://schemas.openxmlformats.org/officeDocument/2006/relationships/image" Target="../media/image36.wmf"/><Relationship Id="rId7" Type="http://schemas.openxmlformats.org/officeDocument/2006/relationships/image" Target="../media/image37.wmf"/><Relationship Id="rId12" Type="http://schemas.openxmlformats.org/officeDocument/2006/relationships/oleObject" Target="../embeddings/oleObject40.bin"/><Relationship Id="rId17" Type="http://schemas.openxmlformats.org/officeDocument/2006/relationships/image" Target="../media/image29.wmf"/><Relationship Id="rId2" Type="http://schemas.openxmlformats.org/officeDocument/2006/relationships/oleObject" Target="../embeddings/oleObject35.bin"/><Relationship Id="rId16" Type="http://schemas.openxmlformats.org/officeDocument/2006/relationships/oleObject" Target="../embeddings/oleObject42.bin"/><Relationship Id="rId1" Type="http://schemas.openxmlformats.org/officeDocument/2006/relationships/slideLayout" Target="../slideLayouts/slideLayout1.xml"/><Relationship Id="rId6" Type="http://schemas.openxmlformats.org/officeDocument/2006/relationships/oleObject" Target="../embeddings/oleObject37.bin"/><Relationship Id="rId11" Type="http://schemas.openxmlformats.org/officeDocument/2006/relationships/image" Target="../media/image39.wmf"/><Relationship Id="rId5" Type="http://schemas.openxmlformats.org/officeDocument/2006/relationships/image" Target="../media/image21.wmf"/><Relationship Id="rId15" Type="http://schemas.openxmlformats.org/officeDocument/2006/relationships/image" Target="../media/image41.w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38.wmf"/><Relationship Id="rId14" Type="http://schemas.openxmlformats.org/officeDocument/2006/relationships/oleObject" Target="../embeddings/oleObject41.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46.bin"/><Relationship Id="rId13" Type="http://schemas.openxmlformats.org/officeDocument/2006/relationships/image" Target="../media/image44.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48.bin"/><Relationship Id="rId2" Type="http://schemas.openxmlformats.org/officeDocument/2006/relationships/oleObject" Target="../embeddings/oleObject43.bin"/><Relationship Id="rId1" Type="http://schemas.openxmlformats.org/officeDocument/2006/relationships/slideLayout" Target="../slideLayouts/slideLayout1.xml"/><Relationship Id="rId6" Type="http://schemas.openxmlformats.org/officeDocument/2006/relationships/oleObject" Target="../embeddings/oleObject45.bin"/><Relationship Id="rId11" Type="http://schemas.openxmlformats.org/officeDocument/2006/relationships/image" Target="../media/image43.wmf"/><Relationship Id="rId5" Type="http://schemas.openxmlformats.org/officeDocument/2006/relationships/image" Target="../media/image38.wmf"/><Relationship Id="rId15" Type="http://schemas.openxmlformats.org/officeDocument/2006/relationships/image" Target="../media/image45.wmf"/><Relationship Id="rId10" Type="http://schemas.openxmlformats.org/officeDocument/2006/relationships/oleObject" Target="../embeddings/oleObject47.bin"/><Relationship Id="rId4" Type="http://schemas.openxmlformats.org/officeDocument/2006/relationships/oleObject" Target="../embeddings/oleObject44.bin"/><Relationship Id="rId9" Type="http://schemas.openxmlformats.org/officeDocument/2006/relationships/image" Target="../media/image42.wmf"/><Relationship Id="rId14" Type="http://schemas.openxmlformats.org/officeDocument/2006/relationships/oleObject" Target="../embeddings/oleObject49.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image" Target="../media/image38.wmf"/><Relationship Id="rId7" Type="http://schemas.openxmlformats.org/officeDocument/2006/relationships/image" Target="../media/image43.wmf"/><Relationship Id="rId2" Type="http://schemas.openxmlformats.org/officeDocument/2006/relationships/oleObject" Target="../embeddings/oleObject50.bin"/><Relationship Id="rId1" Type="http://schemas.openxmlformats.org/officeDocument/2006/relationships/slideLayout" Target="../slideLayouts/slideLayout1.xml"/><Relationship Id="rId6" Type="http://schemas.openxmlformats.org/officeDocument/2006/relationships/oleObject" Target="../embeddings/oleObject52.bin"/><Relationship Id="rId5" Type="http://schemas.openxmlformats.org/officeDocument/2006/relationships/image" Target="../media/image42.wmf"/><Relationship Id="rId4" Type="http://schemas.openxmlformats.org/officeDocument/2006/relationships/oleObject" Target="../embeddings/oleObject51.bin"/><Relationship Id="rId9" Type="http://schemas.openxmlformats.org/officeDocument/2006/relationships/image" Target="../media/image44.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6.wmf"/><Relationship Id="rId7" Type="http://schemas.openxmlformats.org/officeDocument/2006/relationships/image" Target="../media/image42.wmf"/><Relationship Id="rId2" Type="http://schemas.openxmlformats.org/officeDocument/2006/relationships/oleObject" Target="../embeddings/oleObject54.bin"/><Relationship Id="rId1" Type="http://schemas.openxmlformats.org/officeDocument/2006/relationships/slideLayout" Target="../slideLayouts/slideLayout1.xml"/><Relationship Id="rId6" Type="http://schemas.openxmlformats.org/officeDocument/2006/relationships/oleObject" Target="../embeddings/oleObject56.bin"/><Relationship Id="rId5" Type="http://schemas.openxmlformats.org/officeDocument/2006/relationships/image" Target="../media/image47.wmf"/><Relationship Id="rId4" Type="http://schemas.openxmlformats.org/officeDocument/2006/relationships/oleObject" Target="../embeddings/oleObject55.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0.bin"/><Relationship Id="rId13" Type="http://schemas.openxmlformats.org/officeDocument/2006/relationships/image" Target="../media/image52.wmf"/><Relationship Id="rId3" Type="http://schemas.openxmlformats.org/officeDocument/2006/relationships/image" Target="../media/image48.wmf"/><Relationship Id="rId7" Type="http://schemas.openxmlformats.org/officeDocument/2006/relationships/image" Target="../media/image50.wmf"/><Relationship Id="rId12" Type="http://schemas.openxmlformats.org/officeDocument/2006/relationships/oleObject" Target="../embeddings/oleObject62.bin"/><Relationship Id="rId2" Type="http://schemas.openxmlformats.org/officeDocument/2006/relationships/oleObject" Target="../embeddings/oleObject57.bin"/><Relationship Id="rId1" Type="http://schemas.openxmlformats.org/officeDocument/2006/relationships/slideLayout" Target="../slideLayouts/slideLayout1.xml"/><Relationship Id="rId6" Type="http://schemas.openxmlformats.org/officeDocument/2006/relationships/oleObject" Target="../embeddings/oleObject59.bin"/><Relationship Id="rId11" Type="http://schemas.openxmlformats.org/officeDocument/2006/relationships/image" Target="../media/image46.wmf"/><Relationship Id="rId5" Type="http://schemas.openxmlformats.org/officeDocument/2006/relationships/image" Target="../media/image49.wmf"/><Relationship Id="rId15" Type="http://schemas.openxmlformats.org/officeDocument/2006/relationships/image" Target="../media/image53.wmf"/><Relationship Id="rId10" Type="http://schemas.openxmlformats.org/officeDocument/2006/relationships/oleObject" Target="../embeddings/oleObject61.bin"/><Relationship Id="rId4" Type="http://schemas.openxmlformats.org/officeDocument/2006/relationships/oleObject" Target="../embeddings/oleObject58.bin"/><Relationship Id="rId9" Type="http://schemas.openxmlformats.org/officeDocument/2006/relationships/image" Target="../media/image51.wmf"/><Relationship Id="rId14" Type="http://schemas.openxmlformats.org/officeDocument/2006/relationships/oleObject" Target="../embeddings/oleObject63.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7.bin"/><Relationship Id="rId3" Type="http://schemas.openxmlformats.org/officeDocument/2006/relationships/image" Target="../media/image51.wmf"/><Relationship Id="rId7" Type="http://schemas.openxmlformats.org/officeDocument/2006/relationships/image" Target="../media/image54.wmf"/><Relationship Id="rId2" Type="http://schemas.openxmlformats.org/officeDocument/2006/relationships/oleObject" Target="../embeddings/oleObject64.bin"/><Relationship Id="rId1" Type="http://schemas.openxmlformats.org/officeDocument/2006/relationships/slideLayout" Target="../slideLayouts/slideLayout1.xml"/><Relationship Id="rId6" Type="http://schemas.openxmlformats.org/officeDocument/2006/relationships/oleObject" Target="../embeddings/oleObject66.bin"/><Relationship Id="rId11" Type="http://schemas.openxmlformats.org/officeDocument/2006/relationships/image" Target="../media/image56.wmf"/><Relationship Id="rId5" Type="http://schemas.openxmlformats.org/officeDocument/2006/relationships/image" Target="../media/image49.wmf"/><Relationship Id="rId10" Type="http://schemas.openxmlformats.org/officeDocument/2006/relationships/oleObject" Target="../embeddings/oleObject68.bin"/><Relationship Id="rId4" Type="http://schemas.openxmlformats.org/officeDocument/2006/relationships/oleObject" Target="../embeddings/oleObject65.bin"/><Relationship Id="rId9" Type="http://schemas.openxmlformats.org/officeDocument/2006/relationships/image" Target="../media/image55.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2.bin"/><Relationship Id="rId3" Type="http://schemas.openxmlformats.org/officeDocument/2006/relationships/image" Target="../media/image55.wmf"/><Relationship Id="rId7" Type="http://schemas.openxmlformats.org/officeDocument/2006/relationships/image" Target="../media/image58.wmf"/><Relationship Id="rId2" Type="http://schemas.openxmlformats.org/officeDocument/2006/relationships/oleObject" Target="../embeddings/oleObject69.bin"/><Relationship Id="rId1" Type="http://schemas.openxmlformats.org/officeDocument/2006/relationships/slideLayout" Target="../slideLayouts/slideLayout1.xml"/><Relationship Id="rId6" Type="http://schemas.openxmlformats.org/officeDocument/2006/relationships/oleObject" Target="../embeddings/oleObject71.bin"/><Relationship Id="rId11" Type="http://schemas.openxmlformats.org/officeDocument/2006/relationships/image" Target="../media/image60.wmf"/><Relationship Id="rId5" Type="http://schemas.openxmlformats.org/officeDocument/2006/relationships/image" Target="../media/image57.wmf"/><Relationship Id="rId10" Type="http://schemas.openxmlformats.org/officeDocument/2006/relationships/oleObject" Target="../embeddings/oleObject73.bin"/><Relationship Id="rId4" Type="http://schemas.openxmlformats.org/officeDocument/2006/relationships/oleObject" Target="../embeddings/oleObject70.bin"/><Relationship Id="rId9" Type="http://schemas.openxmlformats.org/officeDocument/2006/relationships/image" Target="../media/image59.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77.bin"/><Relationship Id="rId13" Type="http://schemas.openxmlformats.org/officeDocument/2006/relationships/image" Target="../media/image55.wmf"/><Relationship Id="rId18" Type="http://schemas.openxmlformats.org/officeDocument/2006/relationships/oleObject" Target="../embeddings/oleObject82.bin"/><Relationship Id="rId3" Type="http://schemas.openxmlformats.org/officeDocument/2006/relationships/image" Target="../media/image61.wmf"/><Relationship Id="rId7" Type="http://schemas.openxmlformats.org/officeDocument/2006/relationships/image" Target="../media/image59.wmf"/><Relationship Id="rId12" Type="http://schemas.openxmlformats.org/officeDocument/2006/relationships/oleObject" Target="../embeddings/oleObject79.bin"/><Relationship Id="rId17" Type="http://schemas.openxmlformats.org/officeDocument/2006/relationships/image" Target="../media/image66.wmf"/><Relationship Id="rId2" Type="http://schemas.openxmlformats.org/officeDocument/2006/relationships/oleObject" Target="../embeddings/oleObject74.bin"/><Relationship Id="rId16" Type="http://schemas.openxmlformats.org/officeDocument/2006/relationships/oleObject" Target="../embeddings/oleObject81.bin"/><Relationship Id="rId1" Type="http://schemas.openxmlformats.org/officeDocument/2006/relationships/slideLayout" Target="../slideLayouts/slideLayout1.xml"/><Relationship Id="rId6" Type="http://schemas.openxmlformats.org/officeDocument/2006/relationships/oleObject" Target="../embeddings/oleObject76.bin"/><Relationship Id="rId11" Type="http://schemas.openxmlformats.org/officeDocument/2006/relationships/image" Target="../media/image64.wmf"/><Relationship Id="rId5" Type="http://schemas.openxmlformats.org/officeDocument/2006/relationships/image" Target="../media/image62.wmf"/><Relationship Id="rId15" Type="http://schemas.openxmlformats.org/officeDocument/2006/relationships/image" Target="../media/image65.wmf"/><Relationship Id="rId10" Type="http://schemas.openxmlformats.org/officeDocument/2006/relationships/oleObject" Target="../embeddings/oleObject78.bin"/><Relationship Id="rId19" Type="http://schemas.openxmlformats.org/officeDocument/2006/relationships/image" Target="../media/image67.wmf"/><Relationship Id="rId4" Type="http://schemas.openxmlformats.org/officeDocument/2006/relationships/oleObject" Target="../embeddings/oleObject75.bin"/><Relationship Id="rId9" Type="http://schemas.openxmlformats.org/officeDocument/2006/relationships/image" Target="../media/image63.wmf"/><Relationship Id="rId14" Type="http://schemas.openxmlformats.org/officeDocument/2006/relationships/oleObject" Target="../embeddings/oleObject8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6.bin"/><Relationship Id="rId3" Type="http://schemas.openxmlformats.org/officeDocument/2006/relationships/image" Target="../media/image68.wmf"/><Relationship Id="rId7" Type="http://schemas.openxmlformats.org/officeDocument/2006/relationships/image" Target="../media/image62.wmf"/><Relationship Id="rId2" Type="http://schemas.openxmlformats.org/officeDocument/2006/relationships/oleObject" Target="../embeddings/oleObject83.bin"/><Relationship Id="rId1" Type="http://schemas.openxmlformats.org/officeDocument/2006/relationships/slideLayout" Target="../slideLayouts/slideLayout1.xml"/><Relationship Id="rId6" Type="http://schemas.openxmlformats.org/officeDocument/2006/relationships/oleObject" Target="../embeddings/oleObject85.bin"/><Relationship Id="rId5" Type="http://schemas.openxmlformats.org/officeDocument/2006/relationships/image" Target="../media/image69.wmf"/><Relationship Id="rId4" Type="http://schemas.openxmlformats.org/officeDocument/2006/relationships/oleObject" Target="../embeddings/oleObject84.bin"/><Relationship Id="rId9" Type="http://schemas.openxmlformats.org/officeDocument/2006/relationships/image" Target="../media/image7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x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image" Target="../media/image11.wmf"/><Relationship Id="rId18" Type="http://schemas.openxmlformats.org/officeDocument/2006/relationships/oleObject" Target="../embeddings/oleObject10.bin"/><Relationship Id="rId3" Type="http://schemas.openxmlformats.org/officeDocument/2006/relationships/oleObject" Target="../embeddings/oleObject3.bin"/><Relationship Id="rId21" Type="http://schemas.openxmlformats.org/officeDocument/2006/relationships/image" Target="../media/image15.wmf"/><Relationship Id="rId7" Type="http://schemas.openxmlformats.org/officeDocument/2006/relationships/oleObject" Target="../embeddings/oleObject5.bin"/><Relationship Id="rId12" Type="http://schemas.openxmlformats.org/officeDocument/2006/relationships/oleObject" Target="../embeddings/oleObject7.bin"/><Relationship Id="rId17" Type="http://schemas.openxmlformats.org/officeDocument/2006/relationships/image" Target="../media/image13.wmf"/><Relationship Id="rId2" Type="http://schemas.openxmlformats.org/officeDocument/2006/relationships/image" Target="../media/image5.png"/><Relationship Id="rId16" Type="http://schemas.openxmlformats.org/officeDocument/2006/relationships/oleObject" Target="../embeddings/oleObject9.bin"/><Relationship Id="rId20" Type="http://schemas.openxmlformats.org/officeDocument/2006/relationships/oleObject" Target="../embeddings/oleObject11.bin"/><Relationship Id="rId1" Type="http://schemas.openxmlformats.org/officeDocument/2006/relationships/slideLayout" Target="../slideLayouts/slideLayout1.xml"/><Relationship Id="rId6" Type="http://schemas.openxmlformats.org/officeDocument/2006/relationships/image" Target="../media/image7.wmf"/><Relationship Id="rId11" Type="http://schemas.openxmlformats.org/officeDocument/2006/relationships/image" Target="../media/image10.wmf"/><Relationship Id="rId5" Type="http://schemas.openxmlformats.org/officeDocument/2006/relationships/oleObject" Target="../embeddings/oleObject4.bin"/><Relationship Id="rId15" Type="http://schemas.openxmlformats.org/officeDocument/2006/relationships/image" Target="../media/image12.wmf"/><Relationship Id="rId10" Type="http://schemas.openxmlformats.org/officeDocument/2006/relationships/oleObject" Target="../embeddings/oleObject6.bin"/><Relationship Id="rId19" Type="http://schemas.openxmlformats.org/officeDocument/2006/relationships/image" Target="../media/image14.wmf"/><Relationship Id="rId4" Type="http://schemas.openxmlformats.org/officeDocument/2006/relationships/image" Target="../media/image6.wmf"/><Relationship Id="rId9" Type="http://schemas.openxmlformats.org/officeDocument/2006/relationships/image" Target="../media/image9.png"/><Relationship Id="rId1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21.wmf"/><Relationship Id="rId2"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18.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5.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2.wmf"/><Relationship Id="rId12" Type="http://schemas.openxmlformats.org/officeDocument/2006/relationships/oleObject" Target="../embeddings/oleObject22.bin"/><Relationship Id="rId2" Type="http://schemas.openxmlformats.org/officeDocument/2006/relationships/oleObject" Target="../embeddings/oleObject17.bin"/><Relationship Id="rId1" Type="http://schemas.openxmlformats.org/officeDocument/2006/relationships/slideLayout" Target="../slideLayouts/slideLayout1.xml"/><Relationship Id="rId6" Type="http://schemas.openxmlformats.org/officeDocument/2006/relationships/oleObject" Target="../embeddings/oleObject19.bin"/><Relationship Id="rId11" Type="http://schemas.openxmlformats.org/officeDocument/2006/relationships/image" Target="../media/image24.wmf"/><Relationship Id="rId5" Type="http://schemas.openxmlformats.org/officeDocument/2006/relationships/image" Target="../media/image21.wmf"/><Relationship Id="rId15" Type="http://schemas.openxmlformats.org/officeDocument/2006/relationships/image" Target="../media/image26.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3.wmf"/><Relationship Id="rId14" Type="http://schemas.openxmlformats.org/officeDocument/2006/relationships/oleObject" Target="../embeddings/oleObject23.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0.wmf"/><Relationship Id="rId18" Type="http://schemas.openxmlformats.org/officeDocument/2006/relationships/oleObject" Target="../embeddings/oleObject32.bin"/><Relationship Id="rId3" Type="http://schemas.openxmlformats.org/officeDocument/2006/relationships/image" Target="../media/image27.wmf"/><Relationship Id="rId21" Type="http://schemas.openxmlformats.org/officeDocument/2006/relationships/image" Target="../media/image34.wmf"/><Relationship Id="rId7" Type="http://schemas.openxmlformats.org/officeDocument/2006/relationships/image" Target="../media/image21.wmf"/><Relationship Id="rId12" Type="http://schemas.openxmlformats.org/officeDocument/2006/relationships/oleObject" Target="../embeddings/oleObject29.bin"/><Relationship Id="rId17" Type="http://schemas.openxmlformats.org/officeDocument/2006/relationships/image" Target="../media/image32.wmf"/><Relationship Id="rId2" Type="http://schemas.openxmlformats.org/officeDocument/2006/relationships/oleObject" Target="../embeddings/oleObject24.bin"/><Relationship Id="rId16" Type="http://schemas.openxmlformats.org/officeDocument/2006/relationships/oleObject" Target="../embeddings/oleObject31.bin"/><Relationship Id="rId20" Type="http://schemas.openxmlformats.org/officeDocument/2006/relationships/oleObject" Target="../embeddings/oleObject33.bin"/><Relationship Id="rId1" Type="http://schemas.openxmlformats.org/officeDocument/2006/relationships/slideLayout" Target="../slideLayouts/slideLayout1.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0.wmf"/><Relationship Id="rId15" Type="http://schemas.openxmlformats.org/officeDocument/2006/relationships/image" Target="../media/image31.wmf"/><Relationship Id="rId23" Type="http://schemas.openxmlformats.org/officeDocument/2006/relationships/image" Target="../media/image35.wmf"/><Relationship Id="rId10" Type="http://schemas.openxmlformats.org/officeDocument/2006/relationships/oleObject" Target="../embeddings/oleObject28.bin"/><Relationship Id="rId19" Type="http://schemas.openxmlformats.org/officeDocument/2006/relationships/image" Target="../media/image33.wmf"/><Relationship Id="rId4" Type="http://schemas.openxmlformats.org/officeDocument/2006/relationships/oleObject" Target="../embeddings/oleObject25.bin"/><Relationship Id="rId9" Type="http://schemas.openxmlformats.org/officeDocument/2006/relationships/image" Target="../media/image28.wmf"/><Relationship Id="rId14" Type="http://schemas.openxmlformats.org/officeDocument/2006/relationships/oleObject" Target="../embeddings/oleObject30.bin"/><Relationship Id="rId22" Type="http://schemas.openxmlformats.org/officeDocument/2006/relationships/oleObject" Target="../embeddings/oleObject3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r>
              <a:rPr lang="zh-CN" altLang="en-US" sz="3200" dirty="0">
                <a:solidFill>
                  <a:srgbClr val="0033CC"/>
                </a:solidFill>
                <a:latin typeface="华文行楷" panose="02010800040101010101" pitchFamily="2" charset="-122"/>
                <a:ea typeface="华文行楷" panose="02010800040101010101" pitchFamily="2" charset="-122"/>
                <a:cs typeface="华文行楷"/>
              </a:rPr>
              <a:t>高	等	传	热	学</a:t>
            </a: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148683" y="3104617"/>
            <a:ext cx="6215605" cy="418465"/>
          </a:xfrm>
          <a:prstGeom prst="rect">
            <a:avLst/>
          </a:prstGeom>
        </p:spPr>
        <p:txBody>
          <a:bodyPr vert="horz" wrap="square" lIns="0" tIns="0" rIns="0" bIns="0" rtlCol="0">
            <a:noAutofit/>
          </a:bodyPr>
          <a:lstStyle/>
          <a:p>
            <a:pPr marL="12700">
              <a:lnSpc>
                <a:spcPts val="3295"/>
              </a:lnSpc>
            </a:pPr>
            <a:r>
              <a:rPr lang="zh-CN" altLang="en-US" sz="4000" b="1" spc="-10">
                <a:solidFill>
                  <a:srgbClr val="FF0000"/>
                </a:solidFill>
                <a:latin typeface="黑体" panose="02010609060101010101" pitchFamily="49" charset="-122"/>
                <a:ea typeface="黑体" panose="02010609060101010101" pitchFamily="49" charset="-122"/>
                <a:cs typeface="黑体"/>
              </a:rPr>
              <a:t>第八章 </a:t>
            </a:r>
            <a:r>
              <a:rPr lang="zh-CN" altLang="en-US" sz="4000" b="1" spc="-10" dirty="0">
                <a:solidFill>
                  <a:srgbClr val="FF0000"/>
                </a:solidFill>
                <a:latin typeface="黑体" panose="02010609060101010101" pitchFamily="49" charset="-122"/>
                <a:ea typeface="黑体" panose="02010609060101010101" pitchFamily="49" charset="-122"/>
                <a:cs typeface="黑体"/>
              </a:rPr>
              <a:t>湍流流动与传热</a:t>
            </a:r>
            <a:endParaRPr sz="40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Tree>
    <p:extLst>
      <p:ext uri="{BB962C8B-B14F-4D97-AF65-F5344CB8AC3E}">
        <p14:creationId xmlns:p14="http://schemas.microsoft.com/office/powerpoint/2010/main" val="4165252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graphicFrame>
        <p:nvGraphicFramePr>
          <p:cNvPr id="10" name="Object 2"/>
          <p:cNvGraphicFramePr>
            <a:graphicFrameLocks noChangeAspect="1"/>
          </p:cNvGraphicFramePr>
          <p:nvPr/>
        </p:nvGraphicFramePr>
        <p:xfrm>
          <a:off x="4500563" y="3500438"/>
          <a:ext cx="1643062" cy="401637"/>
        </p:xfrm>
        <a:graphic>
          <a:graphicData uri="http://schemas.openxmlformats.org/presentationml/2006/ole">
            <mc:AlternateContent xmlns:mc="http://schemas.openxmlformats.org/markup-compatibility/2006">
              <mc:Choice xmlns:v="urn:schemas-microsoft-com:vml" Requires="v">
                <p:oleObj name="Equation" r:id="rId2" imgW="1091880" imgH="266400" progId="Equation.3">
                  <p:embed/>
                </p:oleObj>
              </mc:Choice>
              <mc:Fallback>
                <p:oleObj name="Equation" r:id="rId2" imgW="1091880" imgH="266400" progId="Equation.3">
                  <p:embed/>
                  <p:pic>
                    <p:nvPicPr>
                      <p:cNvPr id="2765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0563" y="3500438"/>
                        <a:ext cx="1643062" cy="401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3"/>
          <p:cNvGraphicFramePr>
            <a:graphicFrameLocks noChangeAspect="1"/>
          </p:cNvGraphicFramePr>
          <p:nvPr/>
        </p:nvGraphicFramePr>
        <p:xfrm>
          <a:off x="7092950" y="1268413"/>
          <a:ext cx="1049338" cy="323850"/>
        </p:xfrm>
        <a:graphic>
          <a:graphicData uri="http://schemas.openxmlformats.org/presentationml/2006/ole">
            <mc:AlternateContent xmlns:mc="http://schemas.openxmlformats.org/markup-compatibility/2006">
              <mc:Choice xmlns:v="urn:schemas-microsoft-com:vml" Requires="v">
                <p:oleObj name="Equation" r:id="rId4" imgW="698400" imgH="215640" progId="Equation.3">
                  <p:embed/>
                </p:oleObj>
              </mc:Choice>
              <mc:Fallback>
                <p:oleObj name="Equation" r:id="rId4" imgW="698400" imgH="215640" progId="Equation.3">
                  <p:embed/>
                  <p:pic>
                    <p:nvPicPr>
                      <p:cNvPr id="27651"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92950" y="1268413"/>
                        <a:ext cx="1049338" cy="32385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 name="Text Box 4"/>
          <p:cNvSpPr txBox="1">
            <a:spLocks noChangeArrowheads="1"/>
          </p:cNvSpPr>
          <p:nvPr/>
        </p:nvSpPr>
        <p:spPr bwMode="auto">
          <a:xfrm>
            <a:off x="900113" y="1700213"/>
            <a:ext cx="8064500" cy="396875"/>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时均化与偏微分相互独立，表现在数学上，可交换运算次序。</a:t>
            </a:r>
          </a:p>
        </p:txBody>
      </p:sp>
      <p:graphicFrame>
        <p:nvGraphicFramePr>
          <p:cNvPr id="13" name="Object 5"/>
          <p:cNvGraphicFramePr>
            <a:graphicFrameLocks noChangeAspect="1"/>
          </p:cNvGraphicFramePr>
          <p:nvPr/>
        </p:nvGraphicFramePr>
        <p:xfrm>
          <a:off x="1636713" y="4070350"/>
          <a:ext cx="1855787" cy="671513"/>
        </p:xfrm>
        <a:graphic>
          <a:graphicData uri="http://schemas.openxmlformats.org/presentationml/2006/ole">
            <mc:AlternateContent xmlns:mc="http://schemas.openxmlformats.org/markup-compatibility/2006">
              <mc:Choice xmlns:v="urn:schemas-microsoft-com:vml" Requires="v">
                <p:oleObj name="Equation" r:id="rId6" imgW="1231560" imgH="444240" progId="Equation.3">
                  <p:embed/>
                </p:oleObj>
              </mc:Choice>
              <mc:Fallback>
                <p:oleObj name="Equation" r:id="rId6" imgW="1231560" imgH="444240" progId="Equation.3">
                  <p:embed/>
                  <p:pic>
                    <p:nvPicPr>
                      <p:cNvPr id="27653"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36713" y="4070350"/>
                        <a:ext cx="1855787" cy="671513"/>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 name="Text Box 6"/>
          <p:cNvSpPr txBox="1">
            <a:spLocks noChangeArrowheads="1"/>
          </p:cNvSpPr>
          <p:nvPr/>
        </p:nvSpPr>
        <p:spPr bwMode="auto">
          <a:xfrm>
            <a:off x="874713" y="4276725"/>
            <a:ext cx="488950" cy="1600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kumimoji="1" lang="zh-CN" altLang="en-US" sz="2000">
                <a:latin typeface="Times New Roman" panose="02020603050405020304" pitchFamily="18" charset="0"/>
                <a:ea typeface="华文新魏" panose="02010800040101010101" pitchFamily="2" charset="-122"/>
              </a:rPr>
              <a:t>控  制  方  程</a:t>
            </a:r>
          </a:p>
        </p:txBody>
      </p:sp>
      <p:graphicFrame>
        <p:nvGraphicFramePr>
          <p:cNvPr id="15" name="Object 7"/>
          <p:cNvGraphicFramePr>
            <a:graphicFrameLocks noChangeAspect="1"/>
          </p:cNvGraphicFramePr>
          <p:nvPr/>
        </p:nvGraphicFramePr>
        <p:xfrm>
          <a:off x="5021263" y="4052888"/>
          <a:ext cx="1855787" cy="671512"/>
        </p:xfrm>
        <a:graphic>
          <a:graphicData uri="http://schemas.openxmlformats.org/presentationml/2006/ole">
            <mc:AlternateContent xmlns:mc="http://schemas.openxmlformats.org/markup-compatibility/2006">
              <mc:Choice xmlns:v="urn:schemas-microsoft-com:vml" Requires="v">
                <p:oleObj name="Equation" r:id="rId8" imgW="1231560" imgH="444240" progId="Equation.3">
                  <p:embed/>
                </p:oleObj>
              </mc:Choice>
              <mc:Fallback>
                <p:oleObj name="Equation" r:id="rId8" imgW="1231560" imgH="444240" progId="Equation.3">
                  <p:embed/>
                  <p:pic>
                    <p:nvPicPr>
                      <p:cNvPr id="27655"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1263" y="4052888"/>
                        <a:ext cx="1855787" cy="671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 name="AutoShape 8"/>
          <p:cNvSpPr>
            <a:spLocks noChangeArrowheads="1"/>
          </p:cNvSpPr>
          <p:nvPr/>
        </p:nvSpPr>
        <p:spPr bwMode="auto">
          <a:xfrm>
            <a:off x="4030663" y="4205288"/>
            <a:ext cx="685800" cy="381000"/>
          </a:xfrm>
          <a:prstGeom prst="rightArrow">
            <a:avLst>
              <a:gd name="adj1" fmla="val 50000"/>
              <a:gd name="adj2" fmla="val 45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aphicFrame>
        <p:nvGraphicFramePr>
          <p:cNvPr id="17" name="Object 9">
            <a:hlinkClick r:id="" action="ppaction://noaction" highlightClick="1"/>
          </p:cNvPr>
          <p:cNvGraphicFramePr>
            <a:graphicFrameLocks noChangeAspect="1"/>
          </p:cNvGraphicFramePr>
          <p:nvPr/>
        </p:nvGraphicFramePr>
        <p:xfrm>
          <a:off x="1592263" y="4738688"/>
          <a:ext cx="3495675" cy="481012"/>
        </p:xfrm>
        <a:graphic>
          <a:graphicData uri="http://schemas.openxmlformats.org/presentationml/2006/ole">
            <mc:AlternateContent xmlns:mc="http://schemas.openxmlformats.org/markup-compatibility/2006">
              <mc:Choice xmlns:v="urn:schemas-microsoft-com:vml" Requires="v">
                <p:oleObj name="Equation" r:id="rId10" imgW="3504960" imgH="482400" progId="Equation.3">
                  <p:embed/>
                </p:oleObj>
              </mc:Choice>
              <mc:Fallback>
                <p:oleObj name="Equation" r:id="rId10" imgW="3504960" imgH="482400" progId="Equation.3">
                  <p:embed/>
                  <p:pic>
                    <p:nvPicPr>
                      <p:cNvPr id="27657" name="Object 9">
                        <a:hlinkClick r:id="" action="ppaction://noaction" highlightClick="1"/>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92263" y="4738688"/>
                        <a:ext cx="3495675" cy="481012"/>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10">
            <a:hlinkClick r:id="" action="ppaction://noaction" highlightClick="1"/>
          </p:cNvPr>
          <p:cNvGraphicFramePr>
            <a:graphicFrameLocks noChangeAspect="1"/>
          </p:cNvGraphicFramePr>
          <p:nvPr/>
        </p:nvGraphicFramePr>
        <p:xfrm>
          <a:off x="1590675" y="5233988"/>
          <a:ext cx="3532188" cy="508000"/>
        </p:xfrm>
        <a:graphic>
          <a:graphicData uri="http://schemas.openxmlformats.org/presentationml/2006/ole">
            <mc:AlternateContent xmlns:mc="http://schemas.openxmlformats.org/markup-compatibility/2006">
              <mc:Choice xmlns:v="urn:schemas-microsoft-com:vml" Requires="v">
                <p:oleObj name="Equation" r:id="rId12" imgW="3530520" imgH="507960" progId="Equation.3">
                  <p:embed/>
                </p:oleObj>
              </mc:Choice>
              <mc:Fallback>
                <p:oleObj name="Equation" r:id="rId12" imgW="3530520" imgH="507960" progId="Equation.3">
                  <p:embed/>
                  <p:pic>
                    <p:nvPicPr>
                      <p:cNvPr id="27658" name="Object 10">
                        <a:hlinkClick r:id="" action="ppaction://noaction" highlightClick="1"/>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90675" y="5233988"/>
                        <a:ext cx="3532188" cy="50800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1">
            <a:hlinkClick r:id="" action="ppaction://noaction" highlightClick="1"/>
          </p:cNvPr>
          <p:cNvGraphicFramePr>
            <a:graphicFrameLocks noChangeAspect="1"/>
          </p:cNvGraphicFramePr>
          <p:nvPr/>
        </p:nvGraphicFramePr>
        <p:xfrm>
          <a:off x="1592263" y="5754688"/>
          <a:ext cx="3481387" cy="482600"/>
        </p:xfrm>
        <a:graphic>
          <a:graphicData uri="http://schemas.openxmlformats.org/presentationml/2006/ole">
            <mc:AlternateContent xmlns:mc="http://schemas.openxmlformats.org/markup-compatibility/2006">
              <mc:Choice xmlns:v="urn:schemas-microsoft-com:vml" Requires="v">
                <p:oleObj name="Equation" r:id="rId14" imgW="3479760" imgH="482400" progId="Equation.3">
                  <p:embed/>
                </p:oleObj>
              </mc:Choice>
              <mc:Fallback>
                <p:oleObj name="Equation" r:id="rId14" imgW="3479760" imgH="482400" progId="Equation.3">
                  <p:embed/>
                  <p:pic>
                    <p:nvPicPr>
                      <p:cNvPr id="27659" name="Object 11">
                        <a:hlinkClick r:id="" action="ppaction://noaction" highlightClick="1"/>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92263" y="5754688"/>
                        <a:ext cx="3481387" cy="48260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 name="AutoShape 12"/>
          <p:cNvSpPr>
            <a:spLocks noChangeArrowheads="1"/>
          </p:cNvSpPr>
          <p:nvPr/>
        </p:nvSpPr>
        <p:spPr bwMode="auto">
          <a:xfrm>
            <a:off x="5783263" y="5348288"/>
            <a:ext cx="685800" cy="381000"/>
          </a:xfrm>
          <a:prstGeom prst="rightArrow">
            <a:avLst>
              <a:gd name="adj1" fmla="val 50000"/>
              <a:gd name="adj2" fmla="val 45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2" name="Text Box 13"/>
          <p:cNvSpPr txBox="1">
            <a:spLocks noChangeArrowheads="1"/>
          </p:cNvSpPr>
          <p:nvPr/>
        </p:nvSpPr>
        <p:spPr bwMode="auto">
          <a:xfrm>
            <a:off x="828675" y="2297113"/>
            <a:ext cx="8207375" cy="1006475"/>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凡有带脉动瞬时量的乘积项存在时，就多出一项：单个带脉动的瞬时量时均化时，相当于把瞬时量换成时均量；对于带脉动瞬时量的乘积项，除把瞬时量换成时均量外，还多出一项－－脉动量乘积的时均量。</a:t>
            </a:r>
          </a:p>
        </p:txBody>
      </p:sp>
      <p:graphicFrame>
        <p:nvGraphicFramePr>
          <p:cNvPr id="23" name="Object 14"/>
          <p:cNvGraphicFramePr>
            <a:graphicFrameLocks noChangeAspect="1"/>
          </p:cNvGraphicFramePr>
          <p:nvPr/>
        </p:nvGraphicFramePr>
        <p:xfrm>
          <a:off x="2411413" y="3375025"/>
          <a:ext cx="974725" cy="630238"/>
        </p:xfrm>
        <a:graphic>
          <a:graphicData uri="http://schemas.openxmlformats.org/presentationml/2006/ole">
            <mc:AlternateContent xmlns:mc="http://schemas.openxmlformats.org/markup-compatibility/2006">
              <mc:Choice xmlns:v="urn:schemas-microsoft-com:vml" Requires="v">
                <p:oleObj name="公式" r:id="rId16" imgW="647640" imgH="419040" progId="Equation.3">
                  <p:embed/>
                </p:oleObj>
              </mc:Choice>
              <mc:Fallback>
                <p:oleObj name="公式" r:id="rId16" imgW="647640" imgH="419040" progId="Equation.3">
                  <p:embed/>
                  <p:pic>
                    <p:nvPicPr>
                      <p:cNvPr id="27662" name="Object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11413" y="3375025"/>
                        <a:ext cx="974725" cy="630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4" name="Line 15"/>
          <p:cNvSpPr>
            <a:spLocks noChangeShapeType="1"/>
          </p:cNvSpPr>
          <p:nvPr/>
        </p:nvSpPr>
        <p:spPr bwMode="auto">
          <a:xfrm>
            <a:off x="1619250" y="4724400"/>
            <a:ext cx="1512888" cy="0"/>
          </a:xfrm>
          <a:prstGeom prst="line">
            <a:avLst/>
          </a:prstGeom>
          <a:noFill/>
          <a:ln w="28575">
            <a:solidFill>
              <a:srgbClr val="00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5" name="Line 16"/>
          <p:cNvSpPr>
            <a:spLocks noChangeShapeType="1"/>
          </p:cNvSpPr>
          <p:nvPr/>
        </p:nvSpPr>
        <p:spPr bwMode="auto">
          <a:xfrm>
            <a:off x="1476375" y="5227638"/>
            <a:ext cx="1512888"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6" name="Line 17"/>
          <p:cNvSpPr>
            <a:spLocks noChangeShapeType="1"/>
          </p:cNvSpPr>
          <p:nvPr/>
        </p:nvSpPr>
        <p:spPr bwMode="auto">
          <a:xfrm>
            <a:off x="3276600" y="5227638"/>
            <a:ext cx="1728788"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7" name="Line 18"/>
          <p:cNvSpPr>
            <a:spLocks noChangeShapeType="1"/>
          </p:cNvSpPr>
          <p:nvPr/>
        </p:nvSpPr>
        <p:spPr bwMode="auto">
          <a:xfrm>
            <a:off x="1547813" y="5732463"/>
            <a:ext cx="1512887"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8" name="Line 19"/>
          <p:cNvSpPr>
            <a:spLocks noChangeShapeType="1"/>
          </p:cNvSpPr>
          <p:nvPr/>
        </p:nvSpPr>
        <p:spPr bwMode="auto">
          <a:xfrm>
            <a:off x="3348038" y="5732463"/>
            <a:ext cx="1728787"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9" name="Line 20"/>
          <p:cNvSpPr>
            <a:spLocks noChangeShapeType="1"/>
          </p:cNvSpPr>
          <p:nvPr/>
        </p:nvSpPr>
        <p:spPr bwMode="auto">
          <a:xfrm>
            <a:off x="1476375" y="6237288"/>
            <a:ext cx="1512888"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0" name="Line 21"/>
          <p:cNvSpPr>
            <a:spLocks noChangeShapeType="1"/>
          </p:cNvSpPr>
          <p:nvPr/>
        </p:nvSpPr>
        <p:spPr bwMode="auto">
          <a:xfrm>
            <a:off x="3276600" y="6237288"/>
            <a:ext cx="1728788"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1" name="Rectangle 22"/>
          <p:cNvSpPr>
            <a:spLocks noChangeArrowheads="1"/>
          </p:cNvSpPr>
          <p:nvPr/>
        </p:nvSpPr>
        <p:spPr bwMode="auto">
          <a:xfrm>
            <a:off x="900113" y="1125538"/>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二</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湍流流动的雷诺方程</a:t>
            </a:r>
          </a:p>
        </p:txBody>
      </p:sp>
    </p:spTree>
    <p:extLst>
      <p:ext uri="{BB962C8B-B14F-4D97-AF65-F5344CB8AC3E}">
        <p14:creationId xmlns:p14="http://schemas.microsoft.com/office/powerpoint/2010/main" val="1692743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22"/>
                                        </p:tgtEl>
                                        <p:attrNameLst>
                                          <p:attrName>style.visibility</p:attrName>
                                        </p:attrNameLst>
                                      </p:cBhvr>
                                      <p:to>
                                        <p:strVal val="visible"/>
                                      </p:to>
                                    </p:set>
                                  </p:childTnLst>
                                </p:cTn>
                              </p:par>
                            </p:childTnLst>
                          </p:cTn>
                        </p:par>
                        <p:par>
                          <p:cTn id="10" fill="hold">
                            <p:stCondLst>
                              <p:cond delay="0"/>
                            </p:stCondLst>
                            <p:childTnLst>
                              <p:par>
                                <p:cTn id="11" presetID="2" presetClass="entr" presetSubtype="4" fill="hold" nodeType="after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500" fill="hold"/>
                                        <p:tgtEl>
                                          <p:spTgt spid="23"/>
                                        </p:tgtEl>
                                        <p:attrNameLst>
                                          <p:attrName>ppt_x</p:attrName>
                                        </p:attrNameLst>
                                      </p:cBhvr>
                                      <p:tavLst>
                                        <p:tav tm="0">
                                          <p:val>
                                            <p:strVal val="#ppt_x"/>
                                          </p:val>
                                        </p:tav>
                                        <p:tav tm="100000">
                                          <p:val>
                                            <p:strVal val="#ppt_x"/>
                                          </p:val>
                                        </p:tav>
                                      </p:tavLst>
                                    </p:anim>
                                    <p:anim calcmode="lin" valueType="num">
                                      <p:cBhvr additive="base">
                                        <p:cTn id="14" dur="500" fill="hold"/>
                                        <p:tgtEl>
                                          <p:spTgt spid="23"/>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54" presetClass="entr" presetSubtype="0" accel="100000" fill="hold"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ppt_w</p:attrName>
                                        </p:attrNameLst>
                                      </p:cBhvr>
                                      <p:tavLst>
                                        <p:tav tm="0">
                                          <p:val>
                                            <p:strVal val="#ppt_w*0.05"/>
                                          </p:val>
                                        </p:tav>
                                        <p:tav tm="100000">
                                          <p:val>
                                            <p:strVal val="#ppt_w"/>
                                          </p:val>
                                        </p:tav>
                                      </p:tavLst>
                                    </p:anim>
                                    <p:anim calcmode="lin" valueType="num">
                                      <p:cBhvr>
                                        <p:cTn id="19" dur="500" fill="hold"/>
                                        <p:tgtEl>
                                          <p:spTgt spid="10"/>
                                        </p:tgtEl>
                                        <p:attrNameLst>
                                          <p:attrName>ppt_h</p:attrName>
                                        </p:attrNameLst>
                                      </p:cBhvr>
                                      <p:tavLst>
                                        <p:tav tm="0">
                                          <p:val>
                                            <p:strVal val="#ppt_h"/>
                                          </p:val>
                                        </p:tav>
                                        <p:tav tm="100000">
                                          <p:val>
                                            <p:strVal val="#ppt_h"/>
                                          </p:val>
                                        </p:tav>
                                      </p:tavLst>
                                    </p:anim>
                                    <p:anim calcmode="lin" valueType="num">
                                      <p:cBhvr>
                                        <p:cTn id="20" dur="500" fill="hold"/>
                                        <p:tgtEl>
                                          <p:spTgt spid="10"/>
                                        </p:tgtEl>
                                        <p:attrNameLst>
                                          <p:attrName>ppt_x</p:attrName>
                                        </p:attrNameLst>
                                      </p:cBhvr>
                                      <p:tavLst>
                                        <p:tav tm="0">
                                          <p:val>
                                            <p:strVal val="#ppt_x-.2"/>
                                          </p:val>
                                        </p:tav>
                                        <p:tav tm="100000">
                                          <p:val>
                                            <p:strVal val="#ppt_x"/>
                                          </p:val>
                                        </p:tav>
                                      </p:tavLst>
                                    </p:anim>
                                    <p:anim calcmode="lin" valueType="num">
                                      <p:cBhvr>
                                        <p:cTn id="21" dur="500" fill="hold"/>
                                        <p:tgtEl>
                                          <p:spTgt spid="10"/>
                                        </p:tgtEl>
                                        <p:attrNameLst>
                                          <p:attrName>ppt_y</p:attrName>
                                        </p:attrNameLst>
                                      </p:cBhvr>
                                      <p:tavLst>
                                        <p:tav tm="0">
                                          <p:val>
                                            <p:strVal val="#ppt_y"/>
                                          </p:val>
                                        </p:tav>
                                        <p:tav tm="100000">
                                          <p:val>
                                            <p:strVal val="#ppt_y"/>
                                          </p:val>
                                        </p:tav>
                                      </p:tavLst>
                                    </p:anim>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14"/>
                                        </p:tgtEl>
                                        <p:attrNameLst>
                                          <p:attrName>style.visibility</p:attrName>
                                        </p:attrNameLst>
                                      </p:cBhvr>
                                      <p:to>
                                        <p:strVal val="visible"/>
                                      </p:to>
                                    </p:set>
                                    <p:anim calcmode="discrete" valueType="clr">
                                      <p:cBhvr override="childStyle">
                                        <p:cTn id="27" dur="80"/>
                                        <p:tgtEl>
                                          <p:spTgt spid="14"/>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4"/>
                                        </p:tgtEl>
                                        <p:attrNameLst>
                                          <p:attrName>fillcolor</p:attrName>
                                        </p:attrNameLst>
                                      </p:cBhvr>
                                      <p:tavLst>
                                        <p:tav tm="0">
                                          <p:val>
                                            <p:clrVal>
                                              <a:schemeClr val="accent2"/>
                                            </p:clrVal>
                                          </p:val>
                                        </p:tav>
                                        <p:tav tm="50000">
                                          <p:val>
                                            <p:clrVal>
                                              <a:schemeClr val="hlink"/>
                                            </p:clrVal>
                                          </p:val>
                                        </p:tav>
                                      </p:tavLst>
                                    </p:anim>
                                    <p:set>
                                      <p:cBhvr>
                                        <p:cTn id="29" dur="80"/>
                                        <p:tgtEl>
                                          <p:spTgt spid="14"/>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3"/>
                                        </p:tgtEl>
                                        <p:attrNameLst>
                                          <p:attrName>style.visibility</p:attrName>
                                        </p:attrNameLst>
                                      </p:cBhvr>
                                      <p:to>
                                        <p:strVal val="visible"/>
                                      </p:to>
                                    </p:set>
                                    <p:anim calcmode="lin" valueType="num">
                                      <p:cBhvr additive="base">
                                        <p:cTn id="34" dur="500" fill="hold"/>
                                        <p:tgtEl>
                                          <p:spTgt spid="13"/>
                                        </p:tgtEl>
                                        <p:attrNameLst>
                                          <p:attrName>ppt_x</p:attrName>
                                        </p:attrNameLst>
                                      </p:cBhvr>
                                      <p:tavLst>
                                        <p:tav tm="0">
                                          <p:val>
                                            <p:strVal val="#ppt_x"/>
                                          </p:val>
                                        </p:tav>
                                        <p:tav tm="100000">
                                          <p:val>
                                            <p:strVal val="#ppt_x"/>
                                          </p:val>
                                        </p:tav>
                                      </p:tavLst>
                                    </p:anim>
                                    <p:anim calcmode="lin" valueType="num">
                                      <p:cBhvr additive="base">
                                        <p:cTn id="35" dur="500" fill="hold"/>
                                        <p:tgtEl>
                                          <p:spTgt spid="13"/>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18"/>
                                        </p:tgtEl>
                                        <p:attrNameLst>
                                          <p:attrName>style.visibility</p:attrName>
                                        </p:attrNameLst>
                                      </p:cBhvr>
                                      <p:to>
                                        <p:strVal val="visible"/>
                                      </p:to>
                                    </p:set>
                                    <p:anim calcmode="lin" valueType="num">
                                      <p:cBhvr additive="base">
                                        <p:cTn id="38" dur="500" fill="hold"/>
                                        <p:tgtEl>
                                          <p:spTgt spid="18"/>
                                        </p:tgtEl>
                                        <p:attrNameLst>
                                          <p:attrName>ppt_x</p:attrName>
                                        </p:attrNameLst>
                                      </p:cBhvr>
                                      <p:tavLst>
                                        <p:tav tm="0">
                                          <p:val>
                                            <p:strVal val="#ppt_x"/>
                                          </p:val>
                                        </p:tav>
                                        <p:tav tm="100000">
                                          <p:val>
                                            <p:strVal val="#ppt_x"/>
                                          </p:val>
                                        </p:tav>
                                      </p:tavLst>
                                    </p:anim>
                                    <p:anim calcmode="lin" valueType="num">
                                      <p:cBhvr additive="base">
                                        <p:cTn id="39" dur="500" fill="hold"/>
                                        <p:tgtEl>
                                          <p:spTgt spid="18"/>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17"/>
                                        </p:tgtEl>
                                        <p:attrNameLst>
                                          <p:attrName>style.visibility</p:attrName>
                                        </p:attrNameLst>
                                      </p:cBhvr>
                                      <p:to>
                                        <p:strVal val="visible"/>
                                      </p:to>
                                    </p:set>
                                    <p:anim calcmode="lin" valueType="num">
                                      <p:cBhvr additive="base">
                                        <p:cTn id="42" dur="500" fill="hold"/>
                                        <p:tgtEl>
                                          <p:spTgt spid="17"/>
                                        </p:tgtEl>
                                        <p:attrNameLst>
                                          <p:attrName>ppt_x</p:attrName>
                                        </p:attrNameLst>
                                      </p:cBhvr>
                                      <p:tavLst>
                                        <p:tav tm="0">
                                          <p:val>
                                            <p:strVal val="#ppt_x"/>
                                          </p:val>
                                        </p:tav>
                                        <p:tav tm="100000">
                                          <p:val>
                                            <p:strVal val="#ppt_x"/>
                                          </p:val>
                                        </p:tav>
                                      </p:tavLst>
                                    </p:anim>
                                    <p:anim calcmode="lin" valueType="num">
                                      <p:cBhvr additive="base">
                                        <p:cTn id="43" dur="500" fill="hold"/>
                                        <p:tgtEl>
                                          <p:spTgt spid="17"/>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19"/>
                                        </p:tgtEl>
                                        <p:attrNameLst>
                                          <p:attrName>style.visibility</p:attrName>
                                        </p:attrNameLst>
                                      </p:cBhvr>
                                      <p:to>
                                        <p:strVal val="visible"/>
                                      </p:to>
                                    </p:set>
                                    <p:anim calcmode="lin" valueType="num">
                                      <p:cBhvr additive="base">
                                        <p:cTn id="46" dur="500" fill="hold"/>
                                        <p:tgtEl>
                                          <p:spTgt spid="19"/>
                                        </p:tgtEl>
                                        <p:attrNameLst>
                                          <p:attrName>ppt_x</p:attrName>
                                        </p:attrNameLst>
                                      </p:cBhvr>
                                      <p:tavLst>
                                        <p:tav tm="0">
                                          <p:val>
                                            <p:strVal val="#ppt_x"/>
                                          </p:val>
                                        </p:tav>
                                        <p:tav tm="100000">
                                          <p:val>
                                            <p:strVal val="#ppt_x"/>
                                          </p:val>
                                        </p:tav>
                                      </p:tavLst>
                                    </p:anim>
                                    <p:anim calcmode="lin" valueType="num">
                                      <p:cBhvr additive="base">
                                        <p:cTn id="4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nodeType="clickEffect">
                                  <p:stCondLst>
                                    <p:cond delay="0"/>
                                  </p:stCondLst>
                                  <p:childTnLst>
                                    <p:set>
                                      <p:cBhvr>
                                        <p:cTn id="51" dur="1" fill="hold">
                                          <p:stCondLst>
                                            <p:cond delay="0"/>
                                          </p:stCondLst>
                                        </p:cTn>
                                        <p:tgtEl>
                                          <p:spTgt spid="24"/>
                                        </p:tgtEl>
                                        <p:attrNameLst>
                                          <p:attrName>style.visibility</p:attrName>
                                        </p:attrNameLst>
                                      </p:cBhvr>
                                      <p:to>
                                        <p:strVal val="visible"/>
                                      </p:to>
                                    </p:set>
                                    <p:anim calcmode="lin" valueType="num">
                                      <p:cBhvr>
                                        <p:cTn id="52" dur="500" fill="hold"/>
                                        <p:tgtEl>
                                          <p:spTgt spid="24"/>
                                        </p:tgtEl>
                                        <p:attrNameLst>
                                          <p:attrName>ppt_w</p:attrName>
                                        </p:attrNameLst>
                                      </p:cBhvr>
                                      <p:tavLst>
                                        <p:tav tm="0">
                                          <p:val>
                                            <p:strVal val="#ppt_w*0.05"/>
                                          </p:val>
                                        </p:tav>
                                        <p:tav tm="100000">
                                          <p:val>
                                            <p:strVal val="#ppt_w"/>
                                          </p:val>
                                        </p:tav>
                                      </p:tavLst>
                                    </p:anim>
                                    <p:anim calcmode="lin" valueType="num">
                                      <p:cBhvr>
                                        <p:cTn id="53" dur="500" fill="hold"/>
                                        <p:tgtEl>
                                          <p:spTgt spid="24"/>
                                        </p:tgtEl>
                                        <p:attrNameLst>
                                          <p:attrName>ppt_h</p:attrName>
                                        </p:attrNameLst>
                                      </p:cBhvr>
                                      <p:tavLst>
                                        <p:tav tm="0">
                                          <p:val>
                                            <p:strVal val="#ppt_h"/>
                                          </p:val>
                                        </p:tav>
                                        <p:tav tm="100000">
                                          <p:val>
                                            <p:strVal val="#ppt_h"/>
                                          </p:val>
                                        </p:tav>
                                      </p:tavLst>
                                    </p:anim>
                                    <p:anim calcmode="lin" valueType="num">
                                      <p:cBhvr>
                                        <p:cTn id="54" dur="500" fill="hold"/>
                                        <p:tgtEl>
                                          <p:spTgt spid="24"/>
                                        </p:tgtEl>
                                        <p:attrNameLst>
                                          <p:attrName>ppt_x</p:attrName>
                                        </p:attrNameLst>
                                      </p:cBhvr>
                                      <p:tavLst>
                                        <p:tav tm="0">
                                          <p:val>
                                            <p:strVal val="#ppt_x-.2"/>
                                          </p:val>
                                        </p:tav>
                                        <p:tav tm="100000">
                                          <p:val>
                                            <p:strVal val="#ppt_x"/>
                                          </p:val>
                                        </p:tav>
                                      </p:tavLst>
                                    </p:anim>
                                    <p:anim calcmode="lin" valueType="num">
                                      <p:cBhvr>
                                        <p:cTn id="55" dur="500" fill="hold"/>
                                        <p:tgtEl>
                                          <p:spTgt spid="24"/>
                                        </p:tgtEl>
                                        <p:attrNameLst>
                                          <p:attrName>ppt_y</p:attrName>
                                        </p:attrNameLst>
                                      </p:cBhvr>
                                      <p:tavLst>
                                        <p:tav tm="0">
                                          <p:val>
                                            <p:strVal val="#ppt_y"/>
                                          </p:val>
                                        </p:tav>
                                        <p:tav tm="100000">
                                          <p:val>
                                            <p:strVal val="#ppt_y"/>
                                          </p:val>
                                        </p:tav>
                                      </p:tavLst>
                                    </p:anim>
                                    <p:animEffect transition="in" filter="fade">
                                      <p:cBhvr>
                                        <p:cTn id="56" dur="500"/>
                                        <p:tgtEl>
                                          <p:spTgt spid="24"/>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6"/>
                                        </p:tgtEl>
                                        <p:attrNameLst>
                                          <p:attrName>style.visibility</p:attrName>
                                        </p:attrNameLst>
                                      </p:cBhvr>
                                      <p:to>
                                        <p:strVal val="visible"/>
                                      </p:to>
                                    </p:set>
                                    <p:anim calcmode="lin" valueType="num">
                                      <p:cBhvr additive="base">
                                        <p:cTn id="61" dur="500" fill="hold"/>
                                        <p:tgtEl>
                                          <p:spTgt spid="16"/>
                                        </p:tgtEl>
                                        <p:attrNameLst>
                                          <p:attrName>ppt_x</p:attrName>
                                        </p:attrNameLst>
                                      </p:cBhvr>
                                      <p:tavLst>
                                        <p:tav tm="0">
                                          <p:val>
                                            <p:strVal val="#ppt_x"/>
                                          </p:val>
                                        </p:tav>
                                        <p:tav tm="100000">
                                          <p:val>
                                            <p:strVal val="#ppt_x"/>
                                          </p:val>
                                        </p:tav>
                                      </p:tavLst>
                                    </p:anim>
                                    <p:anim calcmode="lin" valueType="num">
                                      <p:cBhvr additive="base">
                                        <p:cTn id="62" dur="500" fill="hold"/>
                                        <p:tgtEl>
                                          <p:spTgt spid="16"/>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15"/>
                                        </p:tgtEl>
                                        <p:attrNameLst>
                                          <p:attrName>style.visibility</p:attrName>
                                        </p:attrNameLst>
                                      </p:cBhvr>
                                      <p:to>
                                        <p:strVal val="visible"/>
                                      </p:to>
                                    </p:set>
                                    <p:anim calcmode="lin" valueType="num">
                                      <p:cBhvr additive="base">
                                        <p:cTn id="65" dur="500" fill="hold"/>
                                        <p:tgtEl>
                                          <p:spTgt spid="15"/>
                                        </p:tgtEl>
                                        <p:attrNameLst>
                                          <p:attrName>ppt_x</p:attrName>
                                        </p:attrNameLst>
                                      </p:cBhvr>
                                      <p:tavLst>
                                        <p:tav tm="0">
                                          <p:val>
                                            <p:strVal val="#ppt_x"/>
                                          </p:val>
                                        </p:tav>
                                        <p:tav tm="100000">
                                          <p:val>
                                            <p:strVal val="#ppt_x"/>
                                          </p:val>
                                        </p:tav>
                                      </p:tavLst>
                                    </p:anim>
                                    <p:anim calcmode="lin" valueType="num">
                                      <p:cBhvr additive="base">
                                        <p:cTn id="6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54" presetClass="entr" presetSubtype="0" accel="100000" fill="hold" nodeType="clickEffect">
                                  <p:stCondLst>
                                    <p:cond delay="0"/>
                                  </p:stCondLst>
                                  <p:childTnLst>
                                    <p:set>
                                      <p:cBhvr>
                                        <p:cTn id="70" dur="1" fill="hold">
                                          <p:stCondLst>
                                            <p:cond delay="0"/>
                                          </p:stCondLst>
                                        </p:cTn>
                                        <p:tgtEl>
                                          <p:spTgt spid="25"/>
                                        </p:tgtEl>
                                        <p:attrNameLst>
                                          <p:attrName>style.visibility</p:attrName>
                                        </p:attrNameLst>
                                      </p:cBhvr>
                                      <p:to>
                                        <p:strVal val="visible"/>
                                      </p:to>
                                    </p:set>
                                    <p:anim calcmode="lin" valueType="num">
                                      <p:cBhvr>
                                        <p:cTn id="71" dur="500" fill="hold"/>
                                        <p:tgtEl>
                                          <p:spTgt spid="25"/>
                                        </p:tgtEl>
                                        <p:attrNameLst>
                                          <p:attrName>ppt_w</p:attrName>
                                        </p:attrNameLst>
                                      </p:cBhvr>
                                      <p:tavLst>
                                        <p:tav tm="0">
                                          <p:val>
                                            <p:strVal val="#ppt_w*0.05"/>
                                          </p:val>
                                        </p:tav>
                                        <p:tav tm="100000">
                                          <p:val>
                                            <p:strVal val="#ppt_w"/>
                                          </p:val>
                                        </p:tav>
                                      </p:tavLst>
                                    </p:anim>
                                    <p:anim calcmode="lin" valueType="num">
                                      <p:cBhvr>
                                        <p:cTn id="72" dur="500" fill="hold"/>
                                        <p:tgtEl>
                                          <p:spTgt spid="25"/>
                                        </p:tgtEl>
                                        <p:attrNameLst>
                                          <p:attrName>ppt_h</p:attrName>
                                        </p:attrNameLst>
                                      </p:cBhvr>
                                      <p:tavLst>
                                        <p:tav tm="0">
                                          <p:val>
                                            <p:strVal val="#ppt_h"/>
                                          </p:val>
                                        </p:tav>
                                        <p:tav tm="100000">
                                          <p:val>
                                            <p:strVal val="#ppt_h"/>
                                          </p:val>
                                        </p:tav>
                                      </p:tavLst>
                                    </p:anim>
                                    <p:anim calcmode="lin" valueType="num">
                                      <p:cBhvr>
                                        <p:cTn id="73" dur="500" fill="hold"/>
                                        <p:tgtEl>
                                          <p:spTgt spid="25"/>
                                        </p:tgtEl>
                                        <p:attrNameLst>
                                          <p:attrName>ppt_x</p:attrName>
                                        </p:attrNameLst>
                                      </p:cBhvr>
                                      <p:tavLst>
                                        <p:tav tm="0">
                                          <p:val>
                                            <p:strVal val="#ppt_x-.2"/>
                                          </p:val>
                                        </p:tav>
                                        <p:tav tm="100000">
                                          <p:val>
                                            <p:strVal val="#ppt_x"/>
                                          </p:val>
                                        </p:tav>
                                      </p:tavLst>
                                    </p:anim>
                                    <p:anim calcmode="lin" valueType="num">
                                      <p:cBhvr>
                                        <p:cTn id="74" dur="500" fill="hold"/>
                                        <p:tgtEl>
                                          <p:spTgt spid="25"/>
                                        </p:tgtEl>
                                        <p:attrNameLst>
                                          <p:attrName>ppt_y</p:attrName>
                                        </p:attrNameLst>
                                      </p:cBhvr>
                                      <p:tavLst>
                                        <p:tav tm="0">
                                          <p:val>
                                            <p:strVal val="#ppt_y"/>
                                          </p:val>
                                        </p:tav>
                                        <p:tav tm="100000">
                                          <p:val>
                                            <p:strVal val="#ppt_y"/>
                                          </p:val>
                                        </p:tav>
                                      </p:tavLst>
                                    </p:anim>
                                    <p:animEffect transition="in" filter="fade">
                                      <p:cBhvr>
                                        <p:cTn id="75" dur="500"/>
                                        <p:tgtEl>
                                          <p:spTgt spid="25"/>
                                        </p:tgtEl>
                                      </p:cBhvr>
                                    </p:animEffect>
                                  </p:childTnLst>
                                </p:cTn>
                              </p:par>
                            </p:childTnLst>
                          </p:cTn>
                        </p:par>
                        <p:par>
                          <p:cTn id="76" fill="hold">
                            <p:stCondLst>
                              <p:cond delay="500"/>
                            </p:stCondLst>
                            <p:childTnLst>
                              <p:par>
                                <p:cTn id="77" presetID="54" presetClass="entr" presetSubtype="0" accel="100000" fill="hold" nodeType="afterEffect">
                                  <p:stCondLst>
                                    <p:cond delay="0"/>
                                  </p:stCondLst>
                                  <p:childTnLst>
                                    <p:set>
                                      <p:cBhvr>
                                        <p:cTn id="78" dur="1" fill="hold">
                                          <p:stCondLst>
                                            <p:cond delay="0"/>
                                          </p:stCondLst>
                                        </p:cTn>
                                        <p:tgtEl>
                                          <p:spTgt spid="26"/>
                                        </p:tgtEl>
                                        <p:attrNameLst>
                                          <p:attrName>style.visibility</p:attrName>
                                        </p:attrNameLst>
                                      </p:cBhvr>
                                      <p:to>
                                        <p:strVal val="visible"/>
                                      </p:to>
                                    </p:set>
                                    <p:anim calcmode="lin" valueType="num">
                                      <p:cBhvr>
                                        <p:cTn id="79" dur="500" fill="hold"/>
                                        <p:tgtEl>
                                          <p:spTgt spid="26"/>
                                        </p:tgtEl>
                                        <p:attrNameLst>
                                          <p:attrName>ppt_w</p:attrName>
                                        </p:attrNameLst>
                                      </p:cBhvr>
                                      <p:tavLst>
                                        <p:tav tm="0">
                                          <p:val>
                                            <p:strVal val="#ppt_w*0.05"/>
                                          </p:val>
                                        </p:tav>
                                        <p:tav tm="100000">
                                          <p:val>
                                            <p:strVal val="#ppt_w"/>
                                          </p:val>
                                        </p:tav>
                                      </p:tavLst>
                                    </p:anim>
                                    <p:anim calcmode="lin" valueType="num">
                                      <p:cBhvr>
                                        <p:cTn id="80" dur="500" fill="hold"/>
                                        <p:tgtEl>
                                          <p:spTgt spid="26"/>
                                        </p:tgtEl>
                                        <p:attrNameLst>
                                          <p:attrName>ppt_h</p:attrName>
                                        </p:attrNameLst>
                                      </p:cBhvr>
                                      <p:tavLst>
                                        <p:tav tm="0">
                                          <p:val>
                                            <p:strVal val="#ppt_h"/>
                                          </p:val>
                                        </p:tav>
                                        <p:tav tm="100000">
                                          <p:val>
                                            <p:strVal val="#ppt_h"/>
                                          </p:val>
                                        </p:tav>
                                      </p:tavLst>
                                    </p:anim>
                                    <p:anim calcmode="lin" valueType="num">
                                      <p:cBhvr>
                                        <p:cTn id="81" dur="500" fill="hold"/>
                                        <p:tgtEl>
                                          <p:spTgt spid="26"/>
                                        </p:tgtEl>
                                        <p:attrNameLst>
                                          <p:attrName>ppt_x</p:attrName>
                                        </p:attrNameLst>
                                      </p:cBhvr>
                                      <p:tavLst>
                                        <p:tav tm="0">
                                          <p:val>
                                            <p:strVal val="#ppt_x-.2"/>
                                          </p:val>
                                        </p:tav>
                                        <p:tav tm="100000">
                                          <p:val>
                                            <p:strVal val="#ppt_x"/>
                                          </p:val>
                                        </p:tav>
                                      </p:tavLst>
                                    </p:anim>
                                    <p:anim calcmode="lin" valueType="num">
                                      <p:cBhvr>
                                        <p:cTn id="82" dur="500" fill="hold"/>
                                        <p:tgtEl>
                                          <p:spTgt spid="26"/>
                                        </p:tgtEl>
                                        <p:attrNameLst>
                                          <p:attrName>ppt_y</p:attrName>
                                        </p:attrNameLst>
                                      </p:cBhvr>
                                      <p:tavLst>
                                        <p:tav tm="0">
                                          <p:val>
                                            <p:strVal val="#ppt_y"/>
                                          </p:val>
                                        </p:tav>
                                        <p:tav tm="100000">
                                          <p:val>
                                            <p:strVal val="#ppt_y"/>
                                          </p:val>
                                        </p:tav>
                                      </p:tavLst>
                                    </p:anim>
                                    <p:animEffect transition="in" filter="fade">
                                      <p:cBhvr>
                                        <p:cTn id="83" dur="500"/>
                                        <p:tgtEl>
                                          <p:spTgt spid="26"/>
                                        </p:tgtEl>
                                      </p:cBhvr>
                                    </p:animEffect>
                                  </p:childTnLst>
                                </p:cTn>
                              </p:par>
                            </p:childTnLst>
                          </p:cTn>
                        </p:par>
                        <p:par>
                          <p:cTn id="84" fill="hold">
                            <p:stCondLst>
                              <p:cond delay="1000"/>
                            </p:stCondLst>
                            <p:childTnLst>
                              <p:par>
                                <p:cTn id="85" presetID="54" presetClass="entr" presetSubtype="0" accel="100000" fill="hold" nodeType="afterEffect">
                                  <p:stCondLst>
                                    <p:cond delay="0"/>
                                  </p:stCondLst>
                                  <p:childTnLst>
                                    <p:set>
                                      <p:cBhvr>
                                        <p:cTn id="86" dur="1" fill="hold">
                                          <p:stCondLst>
                                            <p:cond delay="0"/>
                                          </p:stCondLst>
                                        </p:cTn>
                                        <p:tgtEl>
                                          <p:spTgt spid="27"/>
                                        </p:tgtEl>
                                        <p:attrNameLst>
                                          <p:attrName>style.visibility</p:attrName>
                                        </p:attrNameLst>
                                      </p:cBhvr>
                                      <p:to>
                                        <p:strVal val="visible"/>
                                      </p:to>
                                    </p:set>
                                    <p:anim calcmode="lin" valueType="num">
                                      <p:cBhvr>
                                        <p:cTn id="87" dur="500" fill="hold"/>
                                        <p:tgtEl>
                                          <p:spTgt spid="27"/>
                                        </p:tgtEl>
                                        <p:attrNameLst>
                                          <p:attrName>ppt_w</p:attrName>
                                        </p:attrNameLst>
                                      </p:cBhvr>
                                      <p:tavLst>
                                        <p:tav tm="0">
                                          <p:val>
                                            <p:strVal val="#ppt_w*0.05"/>
                                          </p:val>
                                        </p:tav>
                                        <p:tav tm="100000">
                                          <p:val>
                                            <p:strVal val="#ppt_w"/>
                                          </p:val>
                                        </p:tav>
                                      </p:tavLst>
                                    </p:anim>
                                    <p:anim calcmode="lin" valueType="num">
                                      <p:cBhvr>
                                        <p:cTn id="88" dur="500" fill="hold"/>
                                        <p:tgtEl>
                                          <p:spTgt spid="27"/>
                                        </p:tgtEl>
                                        <p:attrNameLst>
                                          <p:attrName>ppt_h</p:attrName>
                                        </p:attrNameLst>
                                      </p:cBhvr>
                                      <p:tavLst>
                                        <p:tav tm="0">
                                          <p:val>
                                            <p:strVal val="#ppt_h"/>
                                          </p:val>
                                        </p:tav>
                                        <p:tav tm="100000">
                                          <p:val>
                                            <p:strVal val="#ppt_h"/>
                                          </p:val>
                                        </p:tav>
                                      </p:tavLst>
                                    </p:anim>
                                    <p:anim calcmode="lin" valueType="num">
                                      <p:cBhvr>
                                        <p:cTn id="89" dur="500" fill="hold"/>
                                        <p:tgtEl>
                                          <p:spTgt spid="27"/>
                                        </p:tgtEl>
                                        <p:attrNameLst>
                                          <p:attrName>ppt_x</p:attrName>
                                        </p:attrNameLst>
                                      </p:cBhvr>
                                      <p:tavLst>
                                        <p:tav tm="0">
                                          <p:val>
                                            <p:strVal val="#ppt_x-.2"/>
                                          </p:val>
                                        </p:tav>
                                        <p:tav tm="100000">
                                          <p:val>
                                            <p:strVal val="#ppt_x"/>
                                          </p:val>
                                        </p:tav>
                                      </p:tavLst>
                                    </p:anim>
                                    <p:anim calcmode="lin" valueType="num">
                                      <p:cBhvr>
                                        <p:cTn id="90" dur="500" fill="hold"/>
                                        <p:tgtEl>
                                          <p:spTgt spid="27"/>
                                        </p:tgtEl>
                                        <p:attrNameLst>
                                          <p:attrName>ppt_y</p:attrName>
                                        </p:attrNameLst>
                                      </p:cBhvr>
                                      <p:tavLst>
                                        <p:tav tm="0">
                                          <p:val>
                                            <p:strVal val="#ppt_y"/>
                                          </p:val>
                                        </p:tav>
                                        <p:tav tm="100000">
                                          <p:val>
                                            <p:strVal val="#ppt_y"/>
                                          </p:val>
                                        </p:tav>
                                      </p:tavLst>
                                    </p:anim>
                                    <p:animEffect transition="in" filter="fade">
                                      <p:cBhvr>
                                        <p:cTn id="91" dur="500"/>
                                        <p:tgtEl>
                                          <p:spTgt spid="27"/>
                                        </p:tgtEl>
                                      </p:cBhvr>
                                    </p:animEffect>
                                  </p:childTnLst>
                                </p:cTn>
                              </p:par>
                            </p:childTnLst>
                          </p:cTn>
                        </p:par>
                        <p:par>
                          <p:cTn id="92" fill="hold">
                            <p:stCondLst>
                              <p:cond delay="1500"/>
                            </p:stCondLst>
                            <p:childTnLst>
                              <p:par>
                                <p:cTn id="93" presetID="54" presetClass="entr" presetSubtype="0" accel="100000" fill="hold" nodeType="afterEffect">
                                  <p:stCondLst>
                                    <p:cond delay="0"/>
                                  </p:stCondLst>
                                  <p:childTnLst>
                                    <p:set>
                                      <p:cBhvr>
                                        <p:cTn id="94" dur="1" fill="hold">
                                          <p:stCondLst>
                                            <p:cond delay="0"/>
                                          </p:stCondLst>
                                        </p:cTn>
                                        <p:tgtEl>
                                          <p:spTgt spid="28"/>
                                        </p:tgtEl>
                                        <p:attrNameLst>
                                          <p:attrName>style.visibility</p:attrName>
                                        </p:attrNameLst>
                                      </p:cBhvr>
                                      <p:to>
                                        <p:strVal val="visible"/>
                                      </p:to>
                                    </p:set>
                                    <p:anim calcmode="lin" valueType="num">
                                      <p:cBhvr>
                                        <p:cTn id="95" dur="500" fill="hold"/>
                                        <p:tgtEl>
                                          <p:spTgt spid="28"/>
                                        </p:tgtEl>
                                        <p:attrNameLst>
                                          <p:attrName>ppt_w</p:attrName>
                                        </p:attrNameLst>
                                      </p:cBhvr>
                                      <p:tavLst>
                                        <p:tav tm="0">
                                          <p:val>
                                            <p:strVal val="#ppt_w*0.05"/>
                                          </p:val>
                                        </p:tav>
                                        <p:tav tm="100000">
                                          <p:val>
                                            <p:strVal val="#ppt_w"/>
                                          </p:val>
                                        </p:tav>
                                      </p:tavLst>
                                    </p:anim>
                                    <p:anim calcmode="lin" valueType="num">
                                      <p:cBhvr>
                                        <p:cTn id="96" dur="500" fill="hold"/>
                                        <p:tgtEl>
                                          <p:spTgt spid="28"/>
                                        </p:tgtEl>
                                        <p:attrNameLst>
                                          <p:attrName>ppt_h</p:attrName>
                                        </p:attrNameLst>
                                      </p:cBhvr>
                                      <p:tavLst>
                                        <p:tav tm="0">
                                          <p:val>
                                            <p:strVal val="#ppt_h"/>
                                          </p:val>
                                        </p:tav>
                                        <p:tav tm="100000">
                                          <p:val>
                                            <p:strVal val="#ppt_h"/>
                                          </p:val>
                                        </p:tav>
                                      </p:tavLst>
                                    </p:anim>
                                    <p:anim calcmode="lin" valueType="num">
                                      <p:cBhvr>
                                        <p:cTn id="97" dur="500" fill="hold"/>
                                        <p:tgtEl>
                                          <p:spTgt spid="28"/>
                                        </p:tgtEl>
                                        <p:attrNameLst>
                                          <p:attrName>ppt_x</p:attrName>
                                        </p:attrNameLst>
                                      </p:cBhvr>
                                      <p:tavLst>
                                        <p:tav tm="0">
                                          <p:val>
                                            <p:strVal val="#ppt_x-.2"/>
                                          </p:val>
                                        </p:tav>
                                        <p:tav tm="100000">
                                          <p:val>
                                            <p:strVal val="#ppt_x"/>
                                          </p:val>
                                        </p:tav>
                                      </p:tavLst>
                                    </p:anim>
                                    <p:anim calcmode="lin" valueType="num">
                                      <p:cBhvr>
                                        <p:cTn id="98" dur="500" fill="hold"/>
                                        <p:tgtEl>
                                          <p:spTgt spid="28"/>
                                        </p:tgtEl>
                                        <p:attrNameLst>
                                          <p:attrName>ppt_y</p:attrName>
                                        </p:attrNameLst>
                                      </p:cBhvr>
                                      <p:tavLst>
                                        <p:tav tm="0">
                                          <p:val>
                                            <p:strVal val="#ppt_y"/>
                                          </p:val>
                                        </p:tav>
                                        <p:tav tm="100000">
                                          <p:val>
                                            <p:strVal val="#ppt_y"/>
                                          </p:val>
                                        </p:tav>
                                      </p:tavLst>
                                    </p:anim>
                                    <p:animEffect transition="in" filter="fade">
                                      <p:cBhvr>
                                        <p:cTn id="99" dur="500"/>
                                        <p:tgtEl>
                                          <p:spTgt spid="28"/>
                                        </p:tgtEl>
                                      </p:cBhvr>
                                    </p:animEffect>
                                  </p:childTnLst>
                                </p:cTn>
                              </p:par>
                            </p:childTnLst>
                          </p:cTn>
                        </p:par>
                        <p:par>
                          <p:cTn id="100" fill="hold">
                            <p:stCondLst>
                              <p:cond delay="2000"/>
                            </p:stCondLst>
                            <p:childTnLst>
                              <p:par>
                                <p:cTn id="101" presetID="54" presetClass="entr" presetSubtype="0" accel="100000" fill="hold" nodeType="afterEffect">
                                  <p:stCondLst>
                                    <p:cond delay="0"/>
                                  </p:stCondLst>
                                  <p:childTnLst>
                                    <p:set>
                                      <p:cBhvr>
                                        <p:cTn id="102" dur="1" fill="hold">
                                          <p:stCondLst>
                                            <p:cond delay="0"/>
                                          </p:stCondLst>
                                        </p:cTn>
                                        <p:tgtEl>
                                          <p:spTgt spid="29"/>
                                        </p:tgtEl>
                                        <p:attrNameLst>
                                          <p:attrName>style.visibility</p:attrName>
                                        </p:attrNameLst>
                                      </p:cBhvr>
                                      <p:to>
                                        <p:strVal val="visible"/>
                                      </p:to>
                                    </p:set>
                                    <p:anim calcmode="lin" valueType="num">
                                      <p:cBhvr>
                                        <p:cTn id="103" dur="500" fill="hold"/>
                                        <p:tgtEl>
                                          <p:spTgt spid="29"/>
                                        </p:tgtEl>
                                        <p:attrNameLst>
                                          <p:attrName>ppt_w</p:attrName>
                                        </p:attrNameLst>
                                      </p:cBhvr>
                                      <p:tavLst>
                                        <p:tav tm="0">
                                          <p:val>
                                            <p:strVal val="#ppt_w*0.05"/>
                                          </p:val>
                                        </p:tav>
                                        <p:tav tm="100000">
                                          <p:val>
                                            <p:strVal val="#ppt_w"/>
                                          </p:val>
                                        </p:tav>
                                      </p:tavLst>
                                    </p:anim>
                                    <p:anim calcmode="lin" valueType="num">
                                      <p:cBhvr>
                                        <p:cTn id="104" dur="500" fill="hold"/>
                                        <p:tgtEl>
                                          <p:spTgt spid="29"/>
                                        </p:tgtEl>
                                        <p:attrNameLst>
                                          <p:attrName>ppt_h</p:attrName>
                                        </p:attrNameLst>
                                      </p:cBhvr>
                                      <p:tavLst>
                                        <p:tav tm="0">
                                          <p:val>
                                            <p:strVal val="#ppt_h"/>
                                          </p:val>
                                        </p:tav>
                                        <p:tav tm="100000">
                                          <p:val>
                                            <p:strVal val="#ppt_h"/>
                                          </p:val>
                                        </p:tav>
                                      </p:tavLst>
                                    </p:anim>
                                    <p:anim calcmode="lin" valueType="num">
                                      <p:cBhvr>
                                        <p:cTn id="105" dur="500" fill="hold"/>
                                        <p:tgtEl>
                                          <p:spTgt spid="29"/>
                                        </p:tgtEl>
                                        <p:attrNameLst>
                                          <p:attrName>ppt_x</p:attrName>
                                        </p:attrNameLst>
                                      </p:cBhvr>
                                      <p:tavLst>
                                        <p:tav tm="0">
                                          <p:val>
                                            <p:strVal val="#ppt_x-.2"/>
                                          </p:val>
                                        </p:tav>
                                        <p:tav tm="100000">
                                          <p:val>
                                            <p:strVal val="#ppt_x"/>
                                          </p:val>
                                        </p:tav>
                                      </p:tavLst>
                                    </p:anim>
                                    <p:anim calcmode="lin" valueType="num">
                                      <p:cBhvr>
                                        <p:cTn id="106" dur="500" fill="hold"/>
                                        <p:tgtEl>
                                          <p:spTgt spid="29"/>
                                        </p:tgtEl>
                                        <p:attrNameLst>
                                          <p:attrName>ppt_y</p:attrName>
                                        </p:attrNameLst>
                                      </p:cBhvr>
                                      <p:tavLst>
                                        <p:tav tm="0">
                                          <p:val>
                                            <p:strVal val="#ppt_y"/>
                                          </p:val>
                                        </p:tav>
                                        <p:tav tm="100000">
                                          <p:val>
                                            <p:strVal val="#ppt_y"/>
                                          </p:val>
                                        </p:tav>
                                      </p:tavLst>
                                    </p:anim>
                                    <p:animEffect transition="in" filter="fade">
                                      <p:cBhvr>
                                        <p:cTn id="107" dur="500"/>
                                        <p:tgtEl>
                                          <p:spTgt spid="29"/>
                                        </p:tgtEl>
                                      </p:cBhvr>
                                    </p:animEffect>
                                  </p:childTnLst>
                                </p:cTn>
                              </p:par>
                            </p:childTnLst>
                          </p:cTn>
                        </p:par>
                        <p:par>
                          <p:cTn id="108" fill="hold">
                            <p:stCondLst>
                              <p:cond delay="2500"/>
                            </p:stCondLst>
                            <p:childTnLst>
                              <p:par>
                                <p:cTn id="109" presetID="54" presetClass="entr" presetSubtype="0" accel="100000" fill="hold" nodeType="afterEffect">
                                  <p:stCondLst>
                                    <p:cond delay="0"/>
                                  </p:stCondLst>
                                  <p:childTnLst>
                                    <p:set>
                                      <p:cBhvr>
                                        <p:cTn id="110" dur="1" fill="hold">
                                          <p:stCondLst>
                                            <p:cond delay="0"/>
                                          </p:stCondLst>
                                        </p:cTn>
                                        <p:tgtEl>
                                          <p:spTgt spid="30"/>
                                        </p:tgtEl>
                                        <p:attrNameLst>
                                          <p:attrName>style.visibility</p:attrName>
                                        </p:attrNameLst>
                                      </p:cBhvr>
                                      <p:to>
                                        <p:strVal val="visible"/>
                                      </p:to>
                                    </p:set>
                                    <p:anim calcmode="lin" valueType="num">
                                      <p:cBhvr>
                                        <p:cTn id="111" dur="500" fill="hold"/>
                                        <p:tgtEl>
                                          <p:spTgt spid="30"/>
                                        </p:tgtEl>
                                        <p:attrNameLst>
                                          <p:attrName>ppt_w</p:attrName>
                                        </p:attrNameLst>
                                      </p:cBhvr>
                                      <p:tavLst>
                                        <p:tav tm="0">
                                          <p:val>
                                            <p:strVal val="#ppt_w*0.05"/>
                                          </p:val>
                                        </p:tav>
                                        <p:tav tm="100000">
                                          <p:val>
                                            <p:strVal val="#ppt_w"/>
                                          </p:val>
                                        </p:tav>
                                      </p:tavLst>
                                    </p:anim>
                                    <p:anim calcmode="lin" valueType="num">
                                      <p:cBhvr>
                                        <p:cTn id="112" dur="500" fill="hold"/>
                                        <p:tgtEl>
                                          <p:spTgt spid="30"/>
                                        </p:tgtEl>
                                        <p:attrNameLst>
                                          <p:attrName>ppt_h</p:attrName>
                                        </p:attrNameLst>
                                      </p:cBhvr>
                                      <p:tavLst>
                                        <p:tav tm="0">
                                          <p:val>
                                            <p:strVal val="#ppt_h"/>
                                          </p:val>
                                        </p:tav>
                                        <p:tav tm="100000">
                                          <p:val>
                                            <p:strVal val="#ppt_h"/>
                                          </p:val>
                                        </p:tav>
                                      </p:tavLst>
                                    </p:anim>
                                    <p:anim calcmode="lin" valueType="num">
                                      <p:cBhvr>
                                        <p:cTn id="113" dur="500" fill="hold"/>
                                        <p:tgtEl>
                                          <p:spTgt spid="30"/>
                                        </p:tgtEl>
                                        <p:attrNameLst>
                                          <p:attrName>ppt_x</p:attrName>
                                        </p:attrNameLst>
                                      </p:cBhvr>
                                      <p:tavLst>
                                        <p:tav tm="0">
                                          <p:val>
                                            <p:strVal val="#ppt_x-.2"/>
                                          </p:val>
                                        </p:tav>
                                        <p:tav tm="100000">
                                          <p:val>
                                            <p:strVal val="#ppt_x"/>
                                          </p:val>
                                        </p:tav>
                                      </p:tavLst>
                                    </p:anim>
                                    <p:anim calcmode="lin" valueType="num">
                                      <p:cBhvr>
                                        <p:cTn id="114" dur="500" fill="hold"/>
                                        <p:tgtEl>
                                          <p:spTgt spid="30"/>
                                        </p:tgtEl>
                                        <p:attrNameLst>
                                          <p:attrName>ppt_y</p:attrName>
                                        </p:attrNameLst>
                                      </p:cBhvr>
                                      <p:tavLst>
                                        <p:tav tm="0">
                                          <p:val>
                                            <p:strVal val="#ppt_y"/>
                                          </p:val>
                                        </p:tav>
                                        <p:tav tm="100000">
                                          <p:val>
                                            <p:strVal val="#ppt_y"/>
                                          </p:val>
                                        </p:tav>
                                      </p:tavLst>
                                    </p:anim>
                                    <p:animEffect transition="in" filter="fade">
                                      <p:cBhvr>
                                        <p:cTn id="115" dur="500"/>
                                        <p:tgtEl>
                                          <p:spTgt spid="30"/>
                                        </p:tgtEl>
                                      </p:cBhvr>
                                    </p:animEffect>
                                  </p:childTnLst>
                                </p:cTn>
                              </p:par>
                            </p:childTnLst>
                          </p:cTn>
                        </p:par>
                        <p:par>
                          <p:cTn id="116" fill="hold">
                            <p:stCondLst>
                              <p:cond delay="3000"/>
                            </p:stCondLst>
                            <p:childTnLst>
                              <p:par>
                                <p:cTn id="117" presetID="2" presetClass="entr" presetSubtype="4" fill="hold" nodeType="afterEffect">
                                  <p:stCondLst>
                                    <p:cond delay="0"/>
                                  </p:stCondLst>
                                  <p:childTnLst>
                                    <p:set>
                                      <p:cBhvr>
                                        <p:cTn id="118" dur="1" fill="hold">
                                          <p:stCondLst>
                                            <p:cond delay="0"/>
                                          </p:stCondLst>
                                        </p:cTn>
                                        <p:tgtEl>
                                          <p:spTgt spid="21"/>
                                        </p:tgtEl>
                                        <p:attrNameLst>
                                          <p:attrName>style.visibility</p:attrName>
                                        </p:attrNameLst>
                                      </p:cBhvr>
                                      <p:to>
                                        <p:strVal val="visible"/>
                                      </p:to>
                                    </p:set>
                                    <p:anim calcmode="lin" valueType="num">
                                      <p:cBhvr additive="base">
                                        <p:cTn id="119" dur="500" fill="hold"/>
                                        <p:tgtEl>
                                          <p:spTgt spid="21"/>
                                        </p:tgtEl>
                                        <p:attrNameLst>
                                          <p:attrName>ppt_x</p:attrName>
                                        </p:attrNameLst>
                                      </p:cBhvr>
                                      <p:tavLst>
                                        <p:tav tm="0">
                                          <p:val>
                                            <p:strVal val="#ppt_x"/>
                                          </p:val>
                                        </p:tav>
                                        <p:tav tm="100000">
                                          <p:val>
                                            <p:strVal val="#ppt_x"/>
                                          </p:val>
                                        </p:tav>
                                      </p:tavLst>
                                    </p:anim>
                                    <p:anim calcmode="lin" valueType="num">
                                      <p:cBhvr additive="base">
                                        <p:cTn id="12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animBg="1"/>
      <p:bldP spid="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graphicFrame>
        <p:nvGraphicFramePr>
          <p:cNvPr id="10" name="Object 2"/>
          <p:cNvGraphicFramePr>
            <a:graphicFrameLocks noChangeAspect="1"/>
          </p:cNvGraphicFramePr>
          <p:nvPr/>
        </p:nvGraphicFramePr>
        <p:xfrm>
          <a:off x="1893888" y="1743075"/>
          <a:ext cx="1855787" cy="671513"/>
        </p:xfrm>
        <a:graphic>
          <a:graphicData uri="http://schemas.openxmlformats.org/presentationml/2006/ole">
            <mc:AlternateContent xmlns:mc="http://schemas.openxmlformats.org/markup-compatibility/2006">
              <mc:Choice xmlns:v="urn:schemas-microsoft-com:vml" Requires="v">
                <p:oleObj name="Equation" r:id="rId2" imgW="1231560" imgH="444240" progId="Equation.3">
                  <p:embed/>
                </p:oleObj>
              </mc:Choice>
              <mc:Fallback>
                <p:oleObj name="Equation" r:id="rId2" imgW="1231560" imgH="444240" progId="Equation.3">
                  <p:embed/>
                  <p:pic>
                    <p:nvPicPr>
                      <p:cNvPr id="2867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3888" y="1743075"/>
                        <a:ext cx="1855787" cy="671513"/>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 name="Text Box 3"/>
          <p:cNvSpPr txBox="1">
            <a:spLocks noChangeArrowheads="1"/>
          </p:cNvSpPr>
          <p:nvPr/>
        </p:nvSpPr>
        <p:spPr bwMode="auto">
          <a:xfrm>
            <a:off x="1100138" y="1819275"/>
            <a:ext cx="488950" cy="1600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kumimoji="1" lang="zh-CN" altLang="en-US" sz="2000">
                <a:latin typeface="Times New Roman" panose="02020603050405020304" pitchFamily="18" charset="0"/>
                <a:ea typeface="华文新魏" panose="02010800040101010101" pitchFamily="2" charset="-122"/>
              </a:rPr>
              <a:t>控  制  方  程</a:t>
            </a:r>
          </a:p>
        </p:txBody>
      </p:sp>
      <p:graphicFrame>
        <p:nvGraphicFramePr>
          <p:cNvPr id="12" name="Object 4"/>
          <p:cNvGraphicFramePr>
            <a:graphicFrameLocks noChangeAspect="1"/>
          </p:cNvGraphicFramePr>
          <p:nvPr/>
        </p:nvGraphicFramePr>
        <p:xfrm>
          <a:off x="5246688" y="1763713"/>
          <a:ext cx="1855787" cy="671512"/>
        </p:xfrm>
        <a:graphic>
          <a:graphicData uri="http://schemas.openxmlformats.org/presentationml/2006/ole">
            <mc:AlternateContent xmlns:mc="http://schemas.openxmlformats.org/markup-compatibility/2006">
              <mc:Choice xmlns:v="urn:schemas-microsoft-com:vml" Requires="v">
                <p:oleObj name="Equation" r:id="rId4" imgW="1231560" imgH="444240" progId="Equation.3">
                  <p:embed/>
                </p:oleObj>
              </mc:Choice>
              <mc:Fallback>
                <p:oleObj name="Equation" r:id="rId4" imgW="1231560" imgH="444240" progId="Equation.3">
                  <p:embed/>
                  <p:pic>
                    <p:nvPicPr>
                      <p:cNvPr id="2867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6688" y="1763713"/>
                        <a:ext cx="1855787" cy="671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 name="AutoShape 5"/>
          <p:cNvSpPr>
            <a:spLocks noChangeArrowheads="1"/>
          </p:cNvSpPr>
          <p:nvPr/>
        </p:nvSpPr>
        <p:spPr bwMode="auto">
          <a:xfrm>
            <a:off x="4256088" y="1971675"/>
            <a:ext cx="685800" cy="381000"/>
          </a:xfrm>
          <a:prstGeom prst="rightArrow">
            <a:avLst>
              <a:gd name="adj1" fmla="val 50000"/>
              <a:gd name="adj2" fmla="val 45000"/>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aphicFrame>
        <p:nvGraphicFramePr>
          <p:cNvPr id="14" name="Object 6">
            <a:hlinkClick r:id="" action="ppaction://noaction" highlightClick="1"/>
          </p:cNvPr>
          <p:cNvGraphicFramePr>
            <a:graphicFrameLocks noChangeAspect="1"/>
          </p:cNvGraphicFramePr>
          <p:nvPr/>
        </p:nvGraphicFramePr>
        <p:xfrm>
          <a:off x="1933575" y="2532063"/>
          <a:ext cx="5257800" cy="723900"/>
        </p:xfrm>
        <a:graphic>
          <a:graphicData uri="http://schemas.openxmlformats.org/presentationml/2006/ole">
            <mc:AlternateContent xmlns:mc="http://schemas.openxmlformats.org/markup-compatibility/2006">
              <mc:Choice xmlns:v="urn:schemas-microsoft-com:vml" Requires="v">
                <p:oleObj name="Equation" r:id="rId6" imgW="3504960" imgH="482400" progId="Equation.3">
                  <p:embed/>
                </p:oleObj>
              </mc:Choice>
              <mc:Fallback>
                <p:oleObj name="Equation" r:id="rId6" imgW="3504960" imgH="482400" progId="Equation.3">
                  <p:embed/>
                  <p:pic>
                    <p:nvPicPr>
                      <p:cNvPr id="28678" name="Object 6">
                        <a:hlinkClick r:id="" action="ppaction://noaction" highlightClick="1"/>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3575" y="2532063"/>
                        <a:ext cx="5257800" cy="72390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 name="AutoShape 7"/>
          <p:cNvSpPr>
            <a:spLocks noChangeArrowheads="1"/>
          </p:cNvSpPr>
          <p:nvPr/>
        </p:nvSpPr>
        <p:spPr bwMode="auto">
          <a:xfrm rot="5400000">
            <a:off x="4675188" y="3403600"/>
            <a:ext cx="533400" cy="381000"/>
          </a:xfrm>
          <a:prstGeom prst="rightArrow">
            <a:avLst>
              <a:gd name="adj1" fmla="val 50000"/>
              <a:gd name="adj2" fmla="val 35000"/>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aphicFrame>
        <p:nvGraphicFramePr>
          <p:cNvPr id="16" name="Object 8">
            <a:hlinkClick r:id="" action="ppaction://noaction" highlightClick="1"/>
          </p:cNvPr>
          <p:cNvGraphicFramePr>
            <a:graphicFrameLocks noChangeAspect="1"/>
          </p:cNvGraphicFramePr>
          <p:nvPr/>
        </p:nvGraphicFramePr>
        <p:xfrm>
          <a:off x="925513" y="3687763"/>
          <a:ext cx="7993062" cy="835025"/>
        </p:xfrm>
        <a:graphic>
          <a:graphicData uri="http://schemas.openxmlformats.org/presentationml/2006/ole">
            <mc:AlternateContent xmlns:mc="http://schemas.openxmlformats.org/markup-compatibility/2006">
              <mc:Choice xmlns:v="urn:schemas-microsoft-com:vml" Requires="v">
                <p:oleObj name="Equation" r:id="rId8" imgW="5346360" imgH="558720" progId="Equation.3">
                  <p:embed/>
                </p:oleObj>
              </mc:Choice>
              <mc:Fallback>
                <p:oleObj name="Equation" r:id="rId8" imgW="5346360" imgH="558720" progId="Equation.3">
                  <p:embed/>
                  <p:pic>
                    <p:nvPicPr>
                      <p:cNvPr id="28680" name="Object 8">
                        <a:hlinkClick r:id="" action="ppaction://noaction" highlightClick="1"/>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5513" y="3687763"/>
                        <a:ext cx="7993062" cy="835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 name="Line 9"/>
          <p:cNvSpPr>
            <a:spLocks noChangeShapeType="1"/>
          </p:cNvSpPr>
          <p:nvPr/>
        </p:nvSpPr>
        <p:spPr bwMode="auto">
          <a:xfrm>
            <a:off x="6075363" y="4479925"/>
            <a:ext cx="2339975"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aphicFrame>
        <p:nvGraphicFramePr>
          <p:cNvPr id="18" name="Object 10">
            <a:hlinkClick r:id="" action="ppaction://noaction" highlightClick="1"/>
          </p:cNvPr>
          <p:cNvGraphicFramePr>
            <a:graphicFrameLocks noChangeAspect="1"/>
          </p:cNvGraphicFramePr>
          <p:nvPr/>
        </p:nvGraphicFramePr>
        <p:xfrm>
          <a:off x="885825" y="4508500"/>
          <a:ext cx="8032750" cy="835025"/>
        </p:xfrm>
        <a:graphic>
          <a:graphicData uri="http://schemas.openxmlformats.org/presentationml/2006/ole">
            <mc:AlternateContent xmlns:mc="http://schemas.openxmlformats.org/markup-compatibility/2006">
              <mc:Choice xmlns:v="urn:schemas-microsoft-com:vml" Requires="v">
                <p:oleObj name="Equation" r:id="rId10" imgW="5371920" imgH="558720" progId="Equation.3">
                  <p:embed/>
                </p:oleObj>
              </mc:Choice>
              <mc:Fallback>
                <p:oleObj name="Equation" r:id="rId10" imgW="5371920" imgH="558720" progId="Equation.3">
                  <p:embed/>
                  <p:pic>
                    <p:nvPicPr>
                      <p:cNvPr id="28682" name="Object 10">
                        <a:hlinkClick r:id="" action="ppaction://noaction" highlightClick="1"/>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85825" y="4508500"/>
                        <a:ext cx="8032750" cy="835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 name="Line 11"/>
          <p:cNvSpPr>
            <a:spLocks noChangeShapeType="1"/>
          </p:cNvSpPr>
          <p:nvPr/>
        </p:nvSpPr>
        <p:spPr bwMode="auto">
          <a:xfrm>
            <a:off x="6110288" y="5272088"/>
            <a:ext cx="2336800"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aphicFrame>
        <p:nvGraphicFramePr>
          <p:cNvPr id="21" name="Object 12">
            <a:hlinkClick r:id="" action="ppaction://noaction" highlightClick="1"/>
          </p:cNvPr>
          <p:cNvGraphicFramePr>
            <a:graphicFrameLocks noChangeAspect="1"/>
          </p:cNvGraphicFramePr>
          <p:nvPr/>
        </p:nvGraphicFramePr>
        <p:xfrm>
          <a:off x="854075" y="5300663"/>
          <a:ext cx="7956550" cy="835025"/>
        </p:xfrm>
        <a:graphic>
          <a:graphicData uri="http://schemas.openxmlformats.org/presentationml/2006/ole">
            <mc:AlternateContent xmlns:mc="http://schemas.openxmlformats.org/markup-compatibility/2006">
              <mc:Choice xmlns:v="urn:schemas-microsoft-com:vml" Requires="v">
                <p:oleObj name="Equation" r:id="rId12" imgW="5321160" imgH="558720" progId="Equation.3">
                  <p:embed/>
                </p:oleObj>
              </mc:Choice>
              <mc:Fallback>
                <p:oleObj name="Equation" r:id="rId12" imgW="5321160" imgH="558720" progId="Equation.3">
                  <p:embed/>
                  <p:pic>
                    <p:nvPicPr>
                      <p:cNvPr id="28684" name="Object 12">
                        <a:hlinkClick r:id="" action="ppaction://noaction" highlightClick="1"/>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54075" y="5300663"/>
                        <a:ext cx="7956550" cy="835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 name="Line 13"/>
          <p:cNvSpPr>
            <a:spLocks noChangeShapeType="1"/>
          </p:cNvSpPr>
          <p:nvPr/>
        </p:nvSpPr>
        <p:spPr bwMode="auto">
          <a:xfrm>
            <a:off x="6038850" y="6062663"/>
            <a:ext cx="2339975"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3" name="Text Box 14"/>
          <p:cNvSpPr txBox="1">
            <a:spLocks noChangeArrowheads="1"/>
          </p:cNvSpPr>
          <p:nvPr/>
        </p:nvSpPr>
        <p:spPr bwMode="auto">
          <a:xfrm>
            <a:off x="250825" y="3933825"/>
            <a:ext cx="549275" cy="1981200"/>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kumimoji="1" lang="en-US" altLang="zh-CN" sz="2400">
                <a:latin typeface="Times New Roman" panose="02020603050405020304" pitchFamily="18" charset="0"/>
                <a:ea typeface="华文新魏" panose="02010800040101010101" pitchFamily="2" charset="-122"/>
              </a:rPr>
              <a:t>  </a:t>
            </a:r>
            <a:r>
              <a:rPr kumimoji="1" lang="zh-CN" altLang="en-US" sz="2400">
                <a:latin typeface="Times New Roman" panose="02020603050405020304" pitchFamily="18" charset="0"/>
                <a:ea typeface="华文新魏" panose="02010800040101010101" pitchFamily="2" charset="-122"/>
              </a:rPr>
              <a:t>雷  诺  方  程</a:t>
            </a:r>
          </a:p>
        </p:txBody>
      </p:sp>
      <p:graphicFrame>
        <p:nvGraphicFramePr>
          <p:cNvPr id="24" name="Object 15">
            <a:hlinkClick r:id="" action="ppaction://noaction" highlightClick="1"/>
          </p:cNvPr>
          <p:cNvGraphicFramePr>
            <a:graphicFrameLocks noChangeAspect="1"/>
          </p:cNvGraphicFramePr>
          <p:nvPr/>
        </p:nvGraphicFramePr>
        <p:xfrm>
          <a:off x="1717675" y="6135688"/>
          <a:ext cx="1222375" cy="428625"/>
        </p:xfrm>
        <a:graphic>
          <a:graphicData uri="http://schemas.openxmlformats.org/presentationml/2006/ole">
            <mc:AlternateContent xmlns:mc="http://schemas.openxmlformats.org/markup-compatibility/2006">
              <mc:Choice xmlns:v="urn:schemas-microsoft-com:vml" Requires="v">
                <p:oleObj name="Equation" r:id="rId14" imgW="761760" imgH="266400" progId="Equation.3">
                  <p:embed/>
                </p:oleObj>
              </mc:Choice>
              <mc:Fallback>
                <p:oleObj name="Equation" r:id="rId14" imgW="761760" imgH="266400" progId="Equation.3">
                  <p:embed/>
                  <p:pic>
                    <p:nvPicPr>
                      <p:cNvPr id="28687" name="Object 15">
                        <a:hlinkClick r:id="" action="ppaction://noaction" highlightClick="1"/>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17675" y="6135688"/>
                        <a:ext cx="1222375" cy="428625"/>
                      </a:xfrm>
                      <a:prstGeom prst="rect">
                        <a:avLst/>
                      </a:prstGeom>
                      <a:noFill/>
                      <a:ln>
                        <a:noFill/>
                      </a:ln>
                      <a:effectLst/>
                      <a:extLst>
                        <a:ext uri="{909E8E84-426E-40DD-AFC4-6F175D3DCCD1}">
                          <a14:hiddenFill xmlns:a14="http://schemas.microsoft.com/office/drawing/2010/main">
                            <a:solidFill>
                              <a:srgbClr val="66FFCC"/>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 name="Line 16"/>
          <p:cNvSpPr>
            <a:spLocks noChangeShapeType="1"/>
          </p:cNvSpPr>
          <p:nvPr/>
        </p:nvSpPr>
        <p:spPr bwMode="auto">
          <a:xfrm>
            <a:off x="1933575" y="3284538"/>
            <a:ext cx="208915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6" name="Line 17"/>
          <p:cNvSpPr>
            <a:spLocks noChangeShapeType="1"/>
          </p:cNvSpPr>
          <p:nvPr/>
        </p:nvSpPr>
        <p:spPr bwMode="auto">
          <a:xfrm>
            <a:off x="4381500" y="3284538"/>
            <a:ext cx="273685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7" name="Rectangle 18"/>
          <p:cNvSpPr>
            <a:spLocks noChangeArrowheads="1"/>
          </p:cNvSpPr>
          <p:nvPr/>
        </p:nvSpPr>
        <p:spPr bwMode="auto">
          <a:xfrm>
            <a:off x="900113" y="1125538"/>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二</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湍流流动的雷诺方程</a:t>
            </a:r>
          </a:p>
        </p:txBody>
      </p:sp>
    </p:spTree>
    <p:extLst>
      <p:ext uri="{BB962C8B-B14F-4D97-AF65-F5344CB8AC3E}">
        <p14:creationId xmlns:p14="http://schemas.microsoft.com/office/powerpoint/2010/main" val="77875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4" presetClass="entr" presetSubtype="0" accel="100000" fill="hold" nodeType="click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p:cTn id="13" dur="500" fill="hold"/>
                                        <p:tgtEl>
                                          <p:spTgt spid="25"/>
                                        </p:tgtEl>
                                        <p:attrNameLst>
                                          <p:attrName>ppt_w</p:attrName>
                                        </p:attrNameLst>
                                      </p:cBhvr>
                                      <p:tavLst>
                                        <p:tav tm="0">
                                          <p:val>
                                            <p:strVal val="#ppt_w*0.05"/>
                                          </p:val>
                                        </p:tav>
                                        <p:tav tm="100000">
                                          <p:val>
                                            <p:strVal val="#ppt_w"/>
                                          </p:val>
                                        </p:tav>
                                      </p:tavLst>
                                    </p:anim>
                                    <p:anim calcmode="lin" valueType="num">
                                      <p:cBhvr>
                                        <p:cTn id="14" dur="500" fill="hold"/>
                                        <p:tgtEl>
                                          <p:spTgt spid="25"/>
                                        </p:tgtEl>
                                        <p:attrNameLst>
                                          <p:attrName>ppt_h</p:attrName>
                                        </p:attrNameLst>
                                      </p:cBhvr>
                                      <p:tavLst>
                                        <p:tav tm="0">
                                          <p:val>
                                            <p:strVal val="#ppt_h"/>
                                          </p:val>
                                        </p:tav>
                                        <p:tav tm="100000">
                                          <p:val>
                                            <p:strVal val="#ppt_h"/>
                                          </p:val>
                                        </p:tav>
                                      </p:tavLst>
                                    </p:anim>
                                    <p:anim calcmode="lin" valueType="num">
                                      <p:cBhvr>
                                        <p:cTn id="15" dur="500" fill="hold"/>
                                        <p:tgtEl>
                                          <p:spTgt spid="25"/>
                                        </p:tgtEl>
                                        <p:attrNameLst>
                                          <p:attrName>ppt_x</p:attrName>
                                        </p:attrNameLst>
                                      </p:cBhvr>
                                      <p:tavLst>
                                        <p:tav tm="0">
                                          <p:val>
                                            <p:strVal val="#ppt_x-.2"/>
                                          </p:val>
                                        </p:tav>
                                        <p:tav tm="100000">
                                          <p:val>
                                            <p:strVal val="#ppt_x"/>
                                          </p:val>
                                        </p:tav>
                                      </p:tavLst>
                                    </p:anim>
                                    <p:anim calcmode="lin" valueType="num">
                                      <p:cBhvr>
                                        <p:cTn id="16" dur="500" fill="hold"/>
                                        <p:tgtEl>
                                          <p:spTgt spid="25"/>
                                        </p:tgtEl>
                                        <p:attrNameLst>
                                          <p:attrName>ppt_y</p:attrName>
                                        </p:attrNameLst>
                                      </p:cBhvr>
                                      <p:tavLst>
                                        <p:tav tm="0">
                                          <p:val>
                                            <p:strVal val="#ppt_y"/>
                                          </p:val>
                                        </p:tav>
                                        <p:tav tm="100000">
                                          <p:val>
                                            <p:strVal val="#ppt_y"/>
                                          </p:val>
                                        </p:tav>
                                      </p:tavLst>
                                    </p:anim>
                                    <p:animEffect transition="in" filter="fade">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54" presetClass="entr" presetSubtype="0" accel="100000" fill="hold" nodeType="clickEffect">
                                  <p:stCondLst>
                                    <p:cond delay="0"/>
                                  </p:stCondLst>
                                  <p:childTnLst>
                                    <p:set>
                                      <p:cBhvr>
                                        <p:cTn id="21" dur="1" fill="hold">
                                          <p:stCondLst>
                                            <p:cond delay="0"/>
                                          </p:stCondLst>
                                        </p:cTn>
                                        <p:tgtEl>
                                          <p:spTgt spid="26"/>
                                        </p:tgtEl>
                                        <p:attrNameLst>
                                          <p:attrName>style.visibility</p:attrName>
                                        </p:attrNameLst>
                                      </p:cBhvr>
                                      <p:to>
                                        <p:strVal val="visible"/>
                                      </p:to>
                                    </p:set>
                                    <p:anim calcmode="lin" valueType="num">
                                      <p:cBhvr>
                                        <p:cTn id="22" dur="500" fill="hold"/>
                                        <p:tgtEl>
                                          <p:spTgt spid="26"/>
                                        </p:tgtEl>
                                        <p:attrNameLst>
                                          <p:attrName>ppt_w</p:attrName>
                                        </p:attrNameLst>
                                      </p:cBhvr>
                                      <p:tavLst>
                                        <p:tav tm="0">
                                          <p:val>
                                            <p:strVal val="#ppt_w*0.05"/>
                                          </p:val>
                                        </p:tav>
                                        <p:tav tm="100000">
                                          <p:val>
                                            <p:strVal val="#ppt_w"/>
                                          </p:val>
                                        </p:tav>
                                      </p:tavLst>
                                    </p:anim>
                                    <p:anim calcmode="lin" valueType="num">
                                      <p:cBhvr>
                                        <p:cTn id="23" dur="500" fill="hold"/>
                                        <p:tgtEl>
                                          <p:spTgt spid="26"/>
                                        </p:tgtEl>
                                        <p:attrNameLst>
                                          <p:attrName>ppt_h</p:attrName>
                                        </p:attrNameLst>
                                      </p:cBhvr>
                                      <p:tavLst>
                                        <p:tav tm="0">
                                          <p:val>
                                            <p:strVal val="#ppt_h"/>
                                          </p:val>
                                        </p:tav>
                                        <p:tav tm="100000">
                                          <p:val>
                                            <p:strVal val="#ppt_h"/>
                                          </p:val>
                                        </p:tav>
                                      </p:tavLst>
                                    </p:anim>
                                    <p:anim calcmode="lin" valueType="num">
                                      <p:cBhvr>
                                        <p:cTn id="24" dur="500" fill="hold"/>
                                        <p:tgtEl>
                                          <p:spTgt spid="26"/>
                                        </p:tgtEl>
                                        <p:attrNameLst>
                                          <p:attrName>ppt_x</p:attrName>
                                        </p:attrNameLst>
                                      </p:cBhvr>
                                      <p:tavLst>
                                        <p:tav tm="0">
                                          <p:val>
                                            <p:strVal val="#ppt_x-.2"/>
                                          </p:val>
                                        </p:tav>
                                        <p:tav tm="100000">
                                          <p:val>
                                            <p:strVal val="#ppt_x"/>
                                          </p:val>
                                        </p:tav>
                                      </p:tavLst>
                                    </p:anim>
                                    <p:anim calcmode="lin" valueType="num">
                                      <p:cBhvr>
                                        <p:cTn id="25" dur="500" fill="hold"/>
                                        <p:tgtEl>
                                          <p:spTgt spid="26"/>
                                        </p:tgtEl>
                                        <p:attrNameLst>
                                          <p:attrName>ppt_y</p:attrName>
                                        </p:attrNameLst>
                                      </p:cBhvr>
                                      <p:tavLst>
                                        <p:tav tm="0">
                                          <p:val>
                                            <p:strVal val="#ppt_y"/>
                                          </p:val>
                                        </p:tav>
                                        <p:tav tm="100000">
                                          <p:val>
                                            <p:strVal val="#ppt_y"/>
                                          </p:val>
                                        </p:tav>
                                      </p:tavLst>
                                    </p:anim>
                                    <p:animEffect transition="in" filter="fade">
                                      <p:cBhvr>
                                        <p:cTn id="26" dur="500"/>
                                        <p:tgtEl>
                                          <p:spTgt spid="26"/>
                                        </p:tgtEl>
                                      </p:cBhvr>
                                    </p:animEffect>
                                  </p:childTnLst>
                                </p:cTn>
                              </p:par>
                            </p:childTnLst>
                          </p:cTn>
                        </p:par>
                      </p:childTnLst>
                    </p:cTn>
                  </p:par>
                  <p:par>
                    <p:cTn id="27" fill="hold">
                      <p:stCondLst>
                        <p:cond delay="indefinite"/>
                      </p:stCondLst>
                      <p:childTnLst>
                        <p:par>
                          <p:cTn id="28" fill="hold">
                            <p:stCondLst>
                              <p:cond delay="0"/>
                            </p:stCondLst>
                            <p:childTnLst>
                              <p:par>
                                <p:cTn id="29" presetID="48" presetClass="entr" presetSubtype="0" accel="5000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p:cTn id="31" dur="1000" fill="hold"/>
                                        <p:tgtEl>
                                          <p:spTgt spid="1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15"/>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15"/>
                                        </p:tgtEl>
                                        <p:attrNameLst>
                                          <p:attrName>ppt_y</p:attrName>
                                        </p:attrNameLst>
                                      </p:cBhvr>
                                      <p:tavLst>
                                        <p:tav tm="0">
                                          <p:val>
                                            <p:strVal val="#ppt_y"/>
                                          </p:val>
                                        </p:tav>
                                        <p:tav tm="100000">
                                          <p:val>
                                            <p:strVal val="#ppt_y"/>
                                          </p:val>
                                        </p:tav>
                                      </p:tavLst>
                                    </p:anim>
                                    <p:animEffect transition="in" filter="fade">
                                      <p:cBhvr>
                                        <p:cTn id="34" dur="10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ppt_x"/>
                                          </p:val>
                                        </p:tav>
                                        <p:tav tm="100000">
                                          <p:val>
                                            <p:strVal val="#ppt_x"/>
                                          </p:val>
                                        </p:tav>
                                      </p:tavLst>
                                    </p:anim>
                                    <p:anim calcmode="lin" valueType="num">
                                      <p:cBhvr additive="base">
                                        <p:cTn id="4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box(in)">
                                      <p:cBhvr>
                                        <p:cTn id="57" dur="500"/>
                                        <p:tgtEl>
                                          <p:spTgt spid="23"/>
                                        </p:tgtEl>
                                      </p:cBhvr>
                                    </p:animEffect>
                                  </p:childTnLst>
                                </p:cTn>
                              </p:par>
                            </p:childTnLst>
                          </p:cTn>
                        </p:par>
                      </p:childTnLst>
                    </p:cTn>
                  </p:par>
                  <p:par>
                    <p:cTn id="58" fill="hold">
                      <p:stCondLst>
                        <p:cond delay="indefinite"/>
                      </p:stCondLst>
                      <p:childTnLst>
                        <p:par>
                          <p:cTn id="59" fill="hold">
                            <p:stCondLst>
                              <p:cond delay="0"/>
                            </p:stCondLst>
                            <p:childTnLst>
                              <p:par>
                                <p:cTn id="60" presetID="54" presetClass="entr" presetSubtype="0" accel="100000"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 calcmode="lin" valueType="num">
                                      <p:cBhvr>
                                        <p:cTn id="62" dur="500" fill="hold"/>
                                        <p:tgtEl>
                                          <p:spTgt spid="17"/>
                                        </p:tgtEl>
                                        <p:attrNameLst>
                                          <p:attrName>ppt_w</p:attrName>
                                        </p:attrNameLst>
                                      </p:cBhvr>
                                      <p:tavLst>
                                        <p:tav tm="0">
                                          <p:val>
                                            <p:strVal val="#ppt_w*0.05"/>
                                          </p:val>
                                        </p:tav>
                                        <p:tav tm="100000">
                                          <p:val>
                                            <p:strVal val="#ppt_w"/>
                                          </p:val>
                                        </p:tav>
                                      </p:tavLst>
                                    </p:anim>
                                    <p:anim calcmode="lin" valueType="num">
                                      <p:cBhvr>
                                        <p:cTn id="63" dur="500" fill="hold"/>
                                        <p:tgtEl>
                                          <p:spTgt spid="17"/>
                                        </p:tgtEl>
                                        <p:attrNameLst>
                                          <p:attrName>ppt_h</p:attrName>
                                        </p:attrNameLst>
                                      </p:cBhvr>
                                      <p:tavLst>
                                        <p:tav tm="0">
                                          <p:val>
                                            <p:strVal val="#ppt_h"/>
                                          </p:val>
                                        </p:tav>
                                        <p:tav tm="100000">
                                          <p:val>
                                            <p:strVal val="#ppt_h"/>
                                          </p:val>
                                        </p:tav>
                                      </p:tavLst>
                                    </p:anim>
                                    <p:anim calcmode="lin" valueType="num">
                                      <p:cBhvr>
                                        <p:cTn id="64" dur="500" fill="hold"/>
                                        <p:tgtEl>
                                          <p:spTgt spid="17"/>
                                        </p:tgtEl>
                                        <p:attrNameLst>
                                          <p:attrName>ppt_x</p:attrName>
                                        </p:attrNameLst>
                                      </p:cBhvr>
                                      <p:tavLst>
                                        <p:tav tm="0">
                                          <p:val>
                                            <p:strVal val="#ppt_x-.2"/>
                                          </p:val>
                                        </p:tav>
                                        <p:tav tm="100000">
                                          <p:val>
                                            <p:strVal val="#ppt_x"/>
                                          </p:val>
                                        </p:tav>
                                      </p:tavLst>
                                    </p:anim>
                                    <p:anim calcmode="lin" valueType="num">
                                      <p:cBhvr>
                                        <p:cTn id="65" dur="500" fill="hold"/>
                                        <p:tgtEl>
                                          <p:spTgt spid="17"/>
                                        </p:tgtEl>
                                        <p:attrNameLst>
                                          <p:attrName>ppt_y</p:attrName>
                                        </p:attrNameLst>
                                      </p:cBhvr>
                                      <p:tavLst>
                                        <p:tav tm="0">
                                          <p:val>
                                            <p:strVal val="#ppt_y"/>
                                          </p:val>
                                        </p:tav>
                                        <p:tav tm="100000">
                                          <p:val>
                                            <p:strVal val="#ppt_y"/>
                                          </p:val>
                                        </p:tav>
                                      </p:tavLst>
                                    </p:anim>
                                    <p:animEffect transition="in" filter="fade">
                                      <p:cBhvr>
                                        <p:cTn id="66" dur="500"/>
                                        <p:tgtEl>
                                          <p:spTgt spid="17"/>
                                        </p:tgtEl>
                                      </p:cBhvr>
                                    </p:animEffect>
                                  </p:childTnLst>
                                </p:cTn>
                              </p:par>
                              <p:par>
                                <p:cTn id="67" presetID="54" presetClass="entr" presetSubtype="0" accel="100000" fill="hold" nodeType="with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p:cTn id="69" dur="500" fill="hold"/>
                                        <p:tgtEl>
                                          <p:spTgt spid="19"/>
                                        </p:tgtEl>
                                        <p:attrNameLst>
                                          <p:attrName>ppt_w</p:attrName>
                                        </p:attrNameLst>
                                      </p:cBhvr>
                                      <p:tavLst>
                                        <p:tav tm="0">
                                          <p:val>
                                            <p:strVal val="#ppt_w*0.05"/>
                                          </p:val>
                                        </p:tav>
                                        <p:tav tm="100000">
                                          <p:val>
                                            <p:strVal val="#ppt_w"/>
                                          </p:val>
                                        </p:tav>
                                      </p:tavLst>
                                    </p:anim>
                                    <p:anim calcmode="lin" valueType="num">
                                      <p:cBhvr>
                                        <p:cTn id="70" dur="500" fill="hold"/>
                                        <p:tgtEl>
                                          <p:spTgt spid="19"/>
                                        </p:tgtEl>
                                        <p:attrNameLst>
                                          <p:attrName>ppt_h</p:attrName>
                                        </p:attrNameLst>
                                      </p:cBhvr>
                                      <p:tavLst>
                                        <p:tav tm="0">
                                          <p:val>
                                            <p:strVal val="#ppt_h"/>
                                          </p:val>
                                        </p:tav>
                                        <p:tav tm="100000">
                                          <p:val>
                                            <p:strVal val="#ppt_h"/>
                                          </p:val>
                                        </p:tav>
                                      </p:tavLst>
                                    </p:anim>
                                    <p:anim calcmode="lin" valueType="num">
                                      <p:cBhvr>
                                        <p:cTn id="71" dur="500" fill="hold"/>
                                        <p:tgtEl>
                                          <p:spTgt spid="19"/>
                                        </p:tgtEl>
                                        <p:attrNameLst>
                                          <p:attrName>ppt_x</p:attrName>
                                        </p:attrNameLst>
                                      </p:cBhvr>
                                      <p:tavLst>
                                        <p:tav tm="0">
                                          <p:val>
                                            <p:strVal val="#ppt_x-.2"/>
                                          </p:val>
                                        </p:tav>
                                        <p:tav tm="100000">
                                          <p:val>
                                            <p:strVal val="#ppt_x"/>
                                          </p:val>
                                        </p:tav>
                                      </p:tavLst>
                                    </p:anim>
                                    <p:anim calcmode="lin" valueType="num">
                                      <p:cBhvr>
                                        <p:cTn id="72" dur="500" fill="hold"/>
                                        <p:tgtEl>
                                          <p:spTgt spid="19"/>
                                        </p:tgtEl>
                                        <p:attrNameLst>
                                          <p:attrName>ppt_y</p:attrName>
                                        </p:attrNameLst>
                                      </p:cBhvr>
                                      <p:tavLst>
                                        <p:tav tm="0">
                                          <p:val>
                                            <p:strVal val="#ppt_y"/>
                                          </p:val>
                                        </p:tav>
                                        <p:tav tm="100000">
                                          <p:val>
                                            <p:strVal val="#ppt_y"/>
                                          </p:val>
                                        </p:tav>
                                      </p:tavLst>
                                    </p:anim>
                                    <p:animEffect transition="in" filter="fade">
                                      <p:cBhvr>
                                        <p:cTn id="73" dur="500"/>
                                        <p:tgtEl>
                                          <p:spTgt spid="19"/>
                                        </p:tgtEl>
                                      </p:cBhvr>
                                    </p:animEffect>
                                  </p:childTnLst>
                                </p:cTn>
                              </p:par>
                              <p:par>
                                <p:cTn id="74" presetID="54" presetClass="entr" presetSubtype="0" accel="100000" fill="hold" nodeType="withEffect">
                                  <p:stCondLst>
                                    <p:cond delay="0"/>
                                  </p:stCondLst>
                                  <p:childTnLst>
                                    <p:set>
                                      <p:cBhvr>
                                        <p:cTn id="75" dur="1" fill="hold">
                                          <p:stCondLst>
                                            <p:cond delay="0"/>
                                          </p:stCondLst>
                                        </p:cTn>
                                        <p:tgtEl>
                                          <p:spTgt spid="22"/>
                                        </p:tgtEl>
                                        <p:attrNameLst>
                                          <p:attrName>style.visibility</p:attrName>
                                        </p:attrNameLst>
                                      </p:cBhvr>
                                      <p:to>
                                        <p:strVal val="visible"/>
                                      </p:to>
                                    </p:set>
                                    <p:anim calcmode="lin" valueType="num">
                                      <p:cBhvr>
                                        <p:cTn id="76" dur="500" fill="hold"/>
                                        <p:tgtEl>
                                          <p:spTgt spid="22"/>
                                        </p:tgtEl>
                                        <p:attrNameLst>
                                          <p:attrName>ppt_w</p:attrName>
                                        </p:attrNameLst>
                                      </p:cBhvr>
                                      <p:tavLst>
                                        <p:tav tm="0">
                                          <p:val>
                                            <p:strVal val="#ppt_w*0.05"/>
                                          </p:val>
                                        </p:tav>
                                        <p:tav tm="100000">
                                          <p:val>
                                            <p:strVal val="#ppt_w"/>
                                          </p:val>
                                        </p:tav>
                                      </p:tavLst>
                                    </p:anim>
                                    <p:anim calcmode="lin" valueType="num">
                                      <p:cBhvr>
                                        <p:cTn id="77" dur="500" fill="hold"/>
                                        <p:tgtEl>
                                          <p:spTgt spid="22"/>
                                        </p:tgtEl>
                                        <p:attrNameLst>
                                          <p:attrName>ppt_h</p:attrName>
                                        </p:attrNameLst>
                                      </p:cBhvr>
                                      <p:tavLst>
                                        <p:tav tm="0">
                                          <p:val>
                                            <p:strVal val="#ppt_h"/>
                                          </p:val>
                                        </p:tav>
                                        <p:tav tm="100000">
                                          <p:val>
                                            <p:strVal val="#ppt_h"/>
                                          </p:val>
                                        </p:tav>
                                      </p:tavLst>
                                    </p:anim>
                                    <p:anim calcmode="lin" valueType="num">
                                      <p:cBhvr>
                                        <p:cTn id="78" dur="500" fill="hold"/>
                                        <p:tgtEl>
                                          <p:spTgt spid="22"/>
                                        </p:tgtEl>
                                        <p:attrNameLst>
                                          <p:attrName>ppt_x</p:attrName>
                                        </p:attrNameLst>
                                      </p:cBhvr>
                                      <p:tavLst>
                                        <p:tav tm="0">
                                          <p:val>
                                            <p:strVal val="#ppt_x-.2"/>
                                          </p:val>
                                        </p:tav>
                                        <p:tav tm="100000">
                                          <p:val>
                                            <p:strVal val="#ppt_x"/>
                                          </p:val>
                                        </p:tav>
                                      </p:tavLst>
                                    </p:anim>
                                    <p:anim calcmode="lin" valueType="num">
                                      <p:cBhvr>
                                        <p:cTn id="79" dur="500" fill="hold"/>
                                        <p:tgtEl>
                                          <p:spTgt spid="22"/>
                                        </p:tgtEl>
                                        <p:attrNameLst>
                                          <p:attrName>ppt_y</p:attrName>
                                        </p:attrNameLst>
                                      </p:cBhvr>
                                      <p:tavLst>
                                        <p:tav tm="0">
                                          <p:val>
                                            <p:strVal val="#ppt_y"/>
                                          </p:val>
                                        </p:tav>
                                        <p:tav tm="100000">
                                          <p:val>
                                            <p:strVal val="#ppt_y"/>
                                          </p:val>
                                        </p:tav>
                                      </p:tavLst>
                                    </p:anim>
                                    <p:animEffect transition="in" filter="fade">
                                      <p:cBhvr>
                                        <p:cTn id="80" dur="500"/>
                                        <p:tgtEl>
                                          <p:spTgt spid="22"/>
                                        </p:tgtEl>
                                      </p:cBhvr>
                                    </p:animEffect>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24"/>
                                        </p:tgtEl>
                                        <p:attrNameLst>
                                          <p:attrName>style.visibility</p:attrName>
                                        </p:attrNameLst>
                                      </p:cBhvr>
                                      <p:to>
                                        <p:strVal val="visible"/>
                                      </p:to>
                                    </p:set>
                                    <p:anim calcmode="lin" valueType="num">
                                      <p:cBhvr additive="base">
                                        <p:cTn id="85" dur="500" fill="hold"/>
                                        <p:tgtEl>
                                          <p:spTgt spid="24"/>
                                        </p:tgtEl>
                                        <p:attrNameLst>
                                          <p:attrName>ppt_x</p:attrName>
                                        </p:attrNameLst>
                                      </p:cBhvr>
                                      <p:tavLst>
                                        <p:tav tm="0">
                                          <p:val>
                                            <p:strVal val="#ppt_x"/>
                                          </p:val>
                                        </p:tav>
                                        <p:tav tm="100000">
                                          <p:val>
                                            <p:strVal val="#ppt_x"/>
                                          </p:val>
                                        </p:tav>
                                      </p:tavLst>
                                    </p:anim>
                                    <p:anim calcmode="lin" valueType="num">
                                      <p:cBhvr additive="base">
                                        <p:cTn id="8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1209675" y="4495800"/>
            <a:ext cx="3810000" cy="396875"/>
          </a:xfrm>
          <a:prstGeom prst="rect">
            <a:avLst/>
          </a:prstGeom>
          <a:noFill/>
          <a:ln>
            <a:noFill/>
          </a:ln>
          <a:effectLst/>
          <a:extLst>
            <a:ext uri="{909E8E84-426E-40DD-AFC4-6F175D3DCCD1}">
              <a14:hiddenFill xmlns:a14="http://schemas.microsoft.com/office/drawing/2010/main">
                <a:solidFill>
                  <a:srgbClr val="EAEAEA"/>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solidFill>
                  <a:srgbClr val="FF0000"/>
                </a:solidFill>
                <a:latin typeface="Times New Roman" panose="02020603050405020304" pitchFamily="18" charset="0"/>
                <a:ea typeface="隶书" panose="02010509060101010101" pitchFamily="49" charset="-122"/>
              </a:rPr>
              <a:t>核心</a:t>
            </a:r>
            <a:r>
              <a:rPr kumimoji="1" lang="zh-CN" altLang="en-US" sz="2000">
                <a:latin typeface="Times New Roman" panose="02020603050405020304" pitchFamily="18" charset="0"/>
                <a:ea typeface="隶书" panose="02010509060101010101" pitchFamily="49" charset="-122"/>
              </a:rPr>
              <a:t>：找出雷诺应力满足的方程</a:t>
            </a:r>
          </a:p>
        </p:txBody>
      </p:sp>
      <p:sp>
        <p:nvSpPr>
          <p:cNvPr id="11" name="Text Box 3"/>
          <p:cNvSpPr txBox="1">
            <a:spLocks noChangeArrowheads="1"/>
          </p:cNvSpPr>
          <p:nvPr/>
        </p:nvSpPr>
        <p:spPr bwMode="auto">
          <a:xfrm>
            <a:off x="1101725" y="2189163"/>
            <a:ext cx="488950" cy="1600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kumimoji="1" lang="zh-CN" altLang="en-US" sz="2000">
                <a:latin typeface="Times New Roman" panose="02020603050405020304" pitchFamily="18" charset="0"/>
                <a:ea typeface="华文新魏" panose="02010800040101010101" pitchFamily="2" charset="-122"/>
              </a:rPr>
              <a:t>雷  诺  方  程</a:t>
            </a:r>
          </a:p>
        </p:txBody>
      </p:sp>
      <p:graphicFrame>
        <p:nvGraphicFramePr>
          <p:cNvPr id="12" name="Object 4"/>
          <p:cNvGraphicFramePr>
            <a:graphicFrameLocks noChangeAspect="1"/>
          </p:cNvGraphicFramePr>
          <p:nvPr/>
        </p:nvGraphicFramePr>
        <p:xfrm>
          <a:off x="1895475" y="1752600"/>
          <a:ext cx="1608138" cy="582613"/>
        </p:xfrm>
        <a:graphic>
          <a:graphicData uri="http://schemas.openxmlformats.org/presentationml/2006/ole">
            <mc:AlternateContent xmlns:mc="http://schemas.openxmlformats.org/markup-compatibility/2006">
              <mc:Choice xmlns:v="urn:schemas-microsoft-com:vml" Requires="v">
                <p:oleObj name="Equation" r:id="rId2" imgW="1231560" imgH="444240" progId="Equation.3">
                  <p:embed/>
                </p:oleObj>
              </mc:Choice>
              <mc:Fallback>
                <p:oleObj name="Equation" r:id="rId2" imgW="1231560" imgH="444240" progId="Equation.3">
                  <p:embed/>
                  <p:pic>
                    <p:nvPicPr>
                      <p:cNvPr id="2970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5475" y="1752600"/>
                        <a:ext cx="1608138" cy="582613"/>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5">
            <a:hlinkClick r:id="" action="ppaction://noaction" highlightClick="1"/>
          </p:cNvPr>
          <p:cNvGraphicFramePr>
            <a:graphicFrameLocks noChangeAspect="1"/>
          </p:cNvGraphicFramePr>
          <p:nvPr/>
        </p:nvGraphicFramePr>
        <p:xfrm>
          <a:off x="1743075" y="2354263"/>
          <a:ext cx="6399213" cy="668337"/>
        </p:xfrm>
        <a:graphic>
          <a:graphicData uri="http://schemas.openxmlformats.org/presentationml/2006/ole">
            <mc:AlternateContent xmlns:mc="http://schemas.openxmlformats.org/markup-compatibility/2006">
              <mc:Choice xmlns:v="urn:schemas-microsoft-com:vml" Requires="v">
                <p:oleObj name="Equation" r:id="rId4" imgW="5346360" imgH="558720" progId="Equation.3">
                  <p:embed/>
                </p:oleObj>
              </mc:Choice>
              <mc:Fallback>
                <p:oleObj name="Equation" r:id="rId4" imgW="5346360" imgH="558720" progId="Equation.3">
                  <p:embed/>
                  <p:pic>
                    <p:nvPicPr>
                      <p:cNvPr id="29701" name="Object 5">
                        <a:hlinkClick r:id="" action="ppaction://noaction" highlightClick="1"/>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3075" y="2354263"/>
                        <a:ext cx="6399213" cy="668337"/>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6">
            <a:hlinkClick r:id="" action="ppaction://noaction" highlightClick="1"/>
          </p:cNvPr>
          <p:cNvGraphicFramePr>
            <a:graphicFrameLocks noChangeAspect="1"/>
          </p:cNvGraphicFramePr>
          <p:nvPr/>
        </p:nvGraphicFramePr>
        <p:xfrm>
          <a:off x="1743075" y="3040063"/>
          <a:ext cx="6429375" cy="668337"/>
        </p:xfrm>
        <a:graphic>
          <a:graphicData uri="http://schemas.openxmlformats.org/presentationml/2006/ole">
            <mc:AlternateContent xmlns:mc="http://schemas.openxmlformats.org/markup-compatibility/2006">
              <mc:Choice xmlns:v="urn:schemas-microsoft-com:vml" Requires="v">
                <p:oleObj name="Equation" r:id="rId6" imgW="5371920" imgH="558720" progId="Equation.3">
                  <p:embed/>
                </p:oleObj>
              </mc:Choice>
              <mc:Fallback>
                <p:oleObj name="Equation" r:id="rId6" imgW="5371920" imgH="558720" progId="Equation.3">
                  <p:embed/>
                  <p:pic>
                    <p:nvPicPr>
                      <p:cNvPr id="29702" name="Object 6">
                        <a:hlinkClick r:id="" action="ppaction://noaction" highlightClick="1"/>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43075" y="3040063"/>
                        <a:ext cx="6429375" cy="668337"/>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 name="Object 7">
            <a:hlinkClick r:id="" action="ppaction://noaction" highlightClick="1"/>
          </p:cNvPr>
          <p:cNvGraphicFramePr>
            <a:graphicFrameLocks noChangeAspect="1"/>
          </p:cNvGraphicFramePr>
          <p:nvPr/>
        </p:nvGraphicFramePr>
        <p:xfrm>
          <a:off x="1743075" y="3725863"/>
          <a:ext cx="6369050" cy="668337"/>
        </p:xfrm>
        <a:graphic>
          <a:graphicData uri="http://schemas.openxmlformats.org/presentationml/2006/ole">
            <mc:AlternateContent xmlns:mc="http://schemas.openxmlformats.org/markup-compatibility/2006">
              <mc:Choice xmlns:v="urn:schemas-microsoft-com:vml" Requires="v">
                <p:oleObj name="Equation" r:id="rId8" imgW="5321160" imgH="558720" progId="Equation.3">
                  <p:embed/>
                </p:oleObj>
              </mc:Choice>
              <mc:Fallback>
                <p:oleObj name="Equation" r:id="rId8" imgW="5321160" imgH="558720" progId="Equation.3">
                  <p:embed/>
                  <p:pic>
                    <p:nvPicPr>
                      <p:cNvPr id="29703" name="Object 7">
                        <a:hlinkClick r:id="" action="ppaction://noaction" highlightClick="1"/>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3075" y="3725863"/>
                        <a:ext cx="6369050" cy="668337"/>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 name="AutoShape 8"/>
          <p:cNvSpPr>
            <a:spLocks noChangeArrowheads="1"/>
          </p:cNvSpPr>
          <p:nvPr/>
        </p:nvSpPr>
        <p:spPr bwMode="auto">
          <a:xfrm>
            <a:off x="6184900" y="2492375"/>
            <a:ext cx="838200" cy="18288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700"/>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6600">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7" name="Text Box 9"/>
          <p:cNvSpPr txBox="1">
            <a:spLocks noChangeArrowheads="1"/>
          </p:cNvSpPr>
          <p:nvPr/>
        </p:nvSpPr>
        <p:spPr bwMode="auto">
          <a:xfrm>
            <a:off x="5019675" y="4572000"/>
            <a:ext cx="2362200" cy="1768475"/>
          </a:xfrm>
          <a:prstGeom prst="rect">
            <a:avLst/>
          </a:prstGeom>
          <a:noFill/>
          <a:ln>
            <a:noFill/>
          </a:ln>
          <a:effectLst/>
          <a:extLst>
            <a:ext uri="{909E8E84-426E-40DD-AFC4-6F175D3DCCD1}">
              <a14:hiddenFill xmlns:a14="http://schemas.microsoft.com/office/drawing/2010/main">
                <a:solidFill>
                  <a:srgbClr val="EAEAEA"/>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Char char="Ø"/>
            </a:pPr>
            <a:r>
              <a:rPr kumimoji="1" lang="en-US" altLang="zh-CN" sz="2000">
                <a:latin typeface="Times New Roman" panose="02020603050405020304" pitchFamily="18" charset="0"/>
                <a:ea typeface="隶书" panose="02010509060101010101" pitchFamily="49" charset="-122"/>
              </a:rPr>
              <a:t>   </a:t>
            </a:r>
            <a:r>
              <a:rPr kumimoji="1" lang="zh-CN" altLang="en-US" sz="2000">
                <a:latin typeface="Times New Roman" panose="02020603050405020304" pitchFamily="18" charset="0"/>
                <a:ea typeface="隶书" panose="02010509060101010101" pitchFamily="49" charset="-122"/>
              </a:rPr>
              <a:t>混合长度模型</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单方程模型</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双方程模型</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雷诺应力模型</a:t>
            </a:r>
          </a:p>
        </p:txBody>
      </p:sp>
      <p:sp>
        <p:nvSpPr>
          <p:cNvPr id="18" name="Rectangle 10"/>
          <p:cNvSpPr>
            <a:spLocks noChangeArrowheads="1"/>
          </p:cNvSpPr>
          <p:nvPr/>
        </p:nvSpPr>
        <p:spPr bwMode="auto">
          <a:xfrm>
            <a:off x="900113" y="1125538"/>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三</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湍流流动的定解问题</a:t>
            </a:r>
          </a:p>
        </p:txBody>
      </p:sp>
    </p:spTree>
    <p:extLst>
      <p:ext uri="{BB962C8B-B14F-4D97-AF65-F5344CB8AC3E}">
        <p14:creationId xmlns:p14="http://schemas.microsoft.com/office/powerpoint/2010/main" val="1043634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6"/>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6"/>
                                        </p:tgtEl>
                                        <p:attrNameLst>
                                          <p:attrName>ppt_y</p:attrName>
                                        </p:attrNameLst>
                                      </p:cBhvr>
                                      <p:tavLst>
                                        <p:tav tm="0">
                                          <p:val>
                                            <p:strVal val="#ppt_y"/>
                                          </p:val>
                                        </p:tav>
                                        <p:tav tm="100000">
                                          <p:val>
                                            <p:strVal val="#ppt_y"/>
                                          </p:val>
                                        </p:tav>
                                      </p:tavLst>
                                    </p:anim>
                                    <p:animEffect transition="in" filter="fade">
                                      <p:cBhvr>
                                        <p:cTn id="10" dur="10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7"/>
                                        </p:tgtEl>
                                        <p:attrNameLst>
                                          <p:attrName>style.visibility</p:attrName>
                                        </p:attrNameLst>
                                      </p:cBhvr>
                                      <p:to>
                                        <p:strVal val="visible"/>
                                      </p:to>
                                    </p:set>
                                    <p:anim calcmode="discrete" valueType="clr">
                                      <p:cBhvr override="childStyle">
                                        <p:cTn id="21" dur="500"/>
                                        <p:tgtEl>
                                          <p:spTgt spid="17"/>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17"/>
                                        </p:tgtEl>
                                        <p:attrNameLst>
                                          <p:attrName>fillcolor</p:attrName>
                                        </p:attrNameLst>
                                      </p:cBhvr>
                                      <p:tavLst>
                                        <p:tav tm="0">
                                          <p:val>
                                            <p:clrVal>
                                              <a:schemeClr val="accent2"/>
                                            </p:clrVal>
                                          </p:val>
                                        </p:tav>
                                        <p:tav tm="50000">
                                          <p:val>
                                            <p:clrVal>
                                              <a:schemeClr val="hlink"/>
                                            </p:clrVal>
                                          </p:val>
                                        </p:tav>
                                      </p:tavLst>
                                    </p:anim>
                                    <p:set>
                                      <p:cBhvr>
                                        <p:cTn id="23" dur="500"/>
                                        <p:tgtEl>
                                          <p:spTgt spid="1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title"/>
          </p:nvPr>
        </p:nvSpPr>
        <p:spPr>
          <a:xfrm>
            <a:off x="685800" y="912813"/>
            <a:ext cx="7772400" cy="639762"/>
          </a:xfrm>
        </p:spPr>
        <p:txBody>
          <a:bodyPr>
            <a:normAutofit fontScale="90000"/>
          </a:bodyPr>
          <a:lstStyle/>
          <a:p>
            <a:pPr algn="ctr"/>
            <a:r>
              <a:rPr lang="zh-CN" altLang="en-US" b="1">
                <a:latin typeface="SimHei" charset="-122"/>
                <a:ea typeface="SimHei" charset="-122"/>
                <a:cs typeface="SimHei" charset="-122"/>
              </a:rPr>
              <a:t>湍流</a:t>
            </a:r>
            <a:r>
              <a:rPr lang="zh-CN" altLang="en-US" b="1" dirty="0">
                <a:latin typeface="SimHei" charset="-122"/>
                <a:ea typeface="SimHei" charset="-122"/>
                <a:cs typeface="SimHei" charset="-122"/>
              </a:rPr>
              <a:t>模型</a:t>
            </a:r>
          </a:p>
        </p:txBody>
      </p:sp>
      <p:sp>
        <p:nvSpPr>
          <p:cNvPr id="5" name="Line 10"/>
          <p:cNvSpPr>
            <a:spLocks noChangeShapeType="1"/>
          </p:cNvSpPr>
          <p:nvPr/>
        </p:nvSpPr>
        <p:spPr bwMode="auto">
          <a:xfrm>
            <a:off x="1882775" y="3349625"/>
            <a:ext cx="825500" cy="0"/>
          </a:xfrm>
          <a:prstGeom prst="line">
            <a:avLst/>
          </a:prstGeom>
          <a:noFill/>
          <a:ln w="19050">
            <a:solidFill>
              <a:schemeClr val="tx2"/>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sp>
        <p:nvSpPr>
          <p:cNvPr id="6" name="Rectangle 11"/>
          <p:cNvSpPr>
            <a:spLocks noChangeArrowheads="1"/>
          </p:cNvSpPr>
          <p:nvPr/>
        </p:nvSpPr>
        <p:spPr bwMode="auto">
          <a:xfrm>
            <a:off x="127000" y="3182938"/>
            <a:ext cx="175577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0488" tIns="44450" rIns="90488" bIns="44450">
            <a:spAutoFit/>
          </a:bodyPr>
          <a:lstStyle/>
          <a:p>
            <a:r>
              <a:rPr lang="zh-CN" altLang="en-US" sz="1600" b="1" dirty="0">
                <a:solidFill>
                  <a:schemeClr val="tx1"/>
                </a:solidFill>
                <a:ea typeface="宋体" charset="-122"/>
              </a:rPr>
              <a:t>基于</a:t>
            </a:r>
            <a:r>
              <a:rPr lang="en-US" altLang="zh-CN" sz="1600" b="1" dirty="0">
                <a:solidFill>
                  <a:schemeClr val="tx1"/>
                </a:solidFill>
                <a:ea typeface="宋体" charset="-122"/>
              </a:rPr>
              <a:t>RANS</a:t>
            </a:r>
            <a:r>
              <a:rPr lang="zh-CN" altLang="en-US" sz="1600" b="1" dirty="0">
                <a:solidFill>
                  <a:schemeClr val="tx1"/>
                </a:solidFill>
                <a:ea typeface="宋体" charset="-122"/>
              </a:rPr>
              <a:t>的模型</a:t>
            </a:r>
          </a:p>
        </p:txBody>
      </p:sp>
      <p:sp>
        <p:nvSpPr>
          <p:cNvPr id="7" name="Text Box 18"/>
          <p:cNvSpPr txBox="1">
            <a:spLocks noChangeArrowheads="1"/>
          </p:cNvSpPr>
          <p:nvPr/>
        </p:nvSpPr>
        <p:spPr bwMode="auto">
          <a:xfrm>
            <a:off x="3136429" y="1922463"/>
            <a:ext cx="2231380" cy="3386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lnSpc>
                <a:spcPct val="120000"/>
              </a:lnSpc>
            </a:pPr>
            <a:r>
              <a:rPr lang="en-US" altLang="zh-CN" sz="2000" b="1" dirty="0">
                <a:solidFill>
                  <a:schemeClr val="tx1"/>
                </a:solidFill>
                <a:ea typeface="宋体" charset="-122"/>
              </a:rPr>
              <a:t>1</a:t>
            </a:r>
            <a:r>
              <a:rPr lang="zh-CN" altLang="en-US" sz="2000" b="1" dirty="0">
                <a:solidFill>
                  <a:schemeClr val="tx1"/>
                </a:solidFill>
                <a:ea typeface="宋体" charset="-122"/>
              </a:rPr>
              <a:t>－方程模型</a:t>
            </a:r>
          </a:p>
          <a:p>
            <a:pPr algn="ctr">
              <a:lnSpc>
                <a:spcPct val="120000"/>
              </a:lnSpc>
            </a:pPr>
            <a:r>
              <a:rPr lang="en-US" altLang="zh-CN" sz="2000" b="1" dirty="0">
                <a:solidFill>
                  <a:srgbClr val="6600CC"/>
                </a:solidFill>
                <a:ea typeface="宋体" charset="-122"/>
              </a:rPr>
              <a:t>     </a:t>
            </a:r>
            <a:r>
              <a:rPr lang="en-US" altLang="zh-CN" sz="2000" b="1" dirty="0" err="1">
                <a:solidFill>
                  <a:srgbClr val="6600CC"/>
                </a:solidFill>
                <a:ea typeface="宋体" charset="-122"/>
              </a:rPr>
              <a:t>Spalart-Allmaras</a:t>
            </a:r>
            <a:endParaRPr lang="en-US" altLang="zh-CN" sz="2000" b="1" dirty="0">
              <a:solidFill>
                <a:srgbClr val="6600CC"/>
              </a:solidFill>
              <a:ea typeface="宋体" charset="-122"/>
            </a:endParaRPr>
          </a:p>
          <a:p>
            <a:pPr algn="ctr">
              <a:lnSpc>
                <a:spcPct val="120000"/>
              </a:lnSpc>
            </a:pPr>
            <a:r>
              <a:rPr lang="en-US" altLang="zh-CN" sz="2000" b="1" dirty="0">
                <a:solidFill>
                  <a:schemeClr val="tx1"/>
                </a:solidFill>
                <a:ea typeface="宋体" charset="-122"/>
              </a:rPr>
              <a:t>2</a:t>
            </a:r>
            <a:r>
              <a:rPr lang="zh-CN" altLang="en-US" sz="2000" b="1" dirty="0">
                <a:solidFill>
                  <a:schemeClr val="tx1"/>
                </a:solidFill>
                <a:ea typeface="宋体" charset="-122"/>
              </a:rPr>
              <a:t>－方程模型</a:t>
            </a:r>
          </a:p>
          <a:p>
            <a:pPr algn="ctr">
              <a:lnSpc>
                <a:spcPct val="120000"/>
              </a:lnSpc>
            </a:pPr>
            <a:r>
              <a:rPr lang="en-US" altLang="zh-CN" sz="2000" b="1" dirty="0">
                <a:solidFill>
                  <a:srgbClr val="037C03"/>
                </a:solidFill>
                <a:ea typeface="宋体" charset="-122"/>
              </a:rPr>
              <a:t>     </a:t>
            </a:r>
            <a:r>
              <a:rPr lang="zh-CN" altLang="en-US" sz="2000" b="1" dirty="0">
                <a:solidFill>
                  <a:srgbClr val="037C03"/>
                </a:solidFill>
                <a:ea typeface="宋体" charset="-122"/>
              </a:rPr>
              <a:t>标准 </a:t>
            </a:r>
            <a:r>
              <a:rPr lang="en-US" altLang="zh-CN" sz="2000" b="1" dirty="0">
                <a:solidFill>
                  <a:srgbClr val="037C03"/>
                </a:solidFill>
                <a:ea typeface="宋体" charset="-122"/>
              </a:rPr>
              <a:t>k–</a:t>
            </a:r>
            <a:r>
              <a:rPr lang="en-US" altLang="zh-CN" sz="2000" b="1" dirty="0" err="1">
                <a:solidFill>
                  <a:srgbClr val="037C03"/>
                </a:solidFill>
                <a:ea typeface="宋体" charset="-122"/>
              </a:rPr>
              <a:t>ε</a:t>
            </a:r>
            <a:endParaRPr lang="en-US" altLang="zh-CN" sz="2000" b="1" dirty="0">
              <a:solidFill>
                <a:srgbClr val="037C03"/>
              </a:solidFill>
              <a:ea typeface="宋体" charset="-122"/>
            </a:endParaRPr>
          </a:p>
          <a:p>
            <a:pPr algn="ctr">
              <a:lnSpc>
                <a:spcPct val="120000"/>
              </a:lnSpc>
            </a:pPr>
            <a:r>
              <a:rPr lang="en-US" altLang="zh-CN" sz="2000" b="1" dirty="0">
                <a:solidFill>
                  <a:srgbClr val="037C03"/>
                </a:solidFill>
                <a:ea typeface="宋体" charset="-122"/>
              </a:rPr>
              <a:t>     RNG k–</a:t>
            </a:r>
            <a:r>
              <a:rPr lang="en-US" altLang="zh-CN" sz="2000" b="1" dirty="0" err="1">
                <a:solidFill>
                  <a:srgbClr val="037C03"/>
                </a:solidFill>
                <a:ea typeface="宋体" charset="-122"/>
              </a:rPr>
              <a:t>ε</a:t>
            </a:r>
            <a:endParaRPr lang="en-US" altLang="zh-CN" sz="2000" b="1" dirty="0">
              <a:solidFill>
                <a:srgbClr val="037C03"/>
              </a:solidFill>
              <a:ea typeface="宋体" charset="-122"/>
            </a:endParaRPr>
          </a:p>
          <a:p>
            <a:pPr algn="ctr">
              <a:lnSpc>
                <a:spcPct val="120000"/>
              </a:lnSpc>
            </a:pPr>
            <a:r>
              <a:rPr lang="en-US" altLang="zh-CN" sz="2000" b="1" dirty="0">
                <a:solidFill>
                  <a:srgbClr val="037C03"/>
                </a:solidFill>
                <a:ea typeface="宋体" charset="-122"/>
              </a:rPr>
              <a:t>     realizable k–</a:t>
            </a:r>
            <a:r>
              <a:rPr lang="en-US" altLang="zh-CN" sz="2000" b="1" dirty="0" err="1">
                <a:solidFill>
                  <a:srgbClr val="037C03"/>
                </a:solidFill>
                <a:ea typeface="宋体" charset="-122"/>
              </a:rPr>
              <a:t>ε</a:t>
            </a:r>
            <a:endParaRPr lang="en-US" altLang="zh-CN" sz="2000" b="1" dirty="0">
              <a:solidFill>
                <a:srgbClr val="037C03"/>
              </a:solidFill>
              <a:ea typeface="宋体" charset="-122"/>
            </a:endParaRPr>
          </a:p>
          <a:p>
            <a:pPr algn="ctr">
              <a:lnSpc>
                <a:spcPct val="120000"/>
              </a:lnSpc>
            </a:pPr>
            <a:r>
              <a:rPr lang="en-US" altLang="zh-CN" sz="2000" b="1" dirty="0">
                <a:solidFill>
                  <a:srgbClr val="0000CC"/>
                </a:solidFill>
                <a:ea typeface="宋体" charset="-122"/>
              </a:rPr>
              <a:t>     </a:t>
            </a:r>
            <a:r>
              <a:rPr lang="zh-CN" altLang="en-US" sz="2000" b="1" dirty="0">
                <a:solidFill>
                  <a:srgbClr val="0000CC"/>
                </a:solidFill>
                <a:ea typeface="宋体" charset="-122"/>
              </a:rPr>
              <a:t>标准 </a:t>
            </a:r>
            <a:r>
              <a:rPr lang="en-US" altLang="zh-CN" sz="2000" b="1" dirty="0">
                <a:solidFill>
                  <a:srgbClr val="0000CC"/>
                </a:solidFill>
                <a:ea typeface="宋体" charset="-122"/>
              </a:rPr>
              <a:t>k–</a:t>
            </a:r>
            <a:r>
              <a:rPr lang="en-US" altLang="zh-CN" sz="2000" b="1" dirty="0" err="1">
                <a:solidFill>
                  <a:srgbClr val="0000CC"/>
                </a:solidFill>
                <a:ea typeface="宋体" charset="-122"/>
              </a:rPr>
              <a:t>ω</a:t>
            </a:r>
            <a:endParaRPr lang="en-US" altLang="zh-CN" sz="2000" b="1" dirty="0">
              <a:solidFill>
                <a:srgbClr val="0000CC"/>
              </a:solidFill>
              <a:ea typeface="宋体" charset="-122"/>
            </a:endParaRPr>
          </a:p>
          <a:p>
            <a:pPr algn="ctr">
              <a:lnSpc>
                <a:spcPct val="120000"/>
              </a:lnSpc>
            </a:pPr>
            <a:r>
              <a:rPr lang="en-US" altLang="zh-CN" sz="2000" b="1" dirty="0">
                <a:solidFill>
                  <a:srgbClr val="0000CC"/>
                </a:solidFill>
                <a:ea typeface="宋体" charset="-122"/>
              </a:rPr>
              <a:t>     SST k–</a:t>
            </a:r>
            <a:r>
              <a:rPr lang="en-US" altLang="zh-CN" sz="2000" b="1" dirty="0" err="1">
                <a:solidFill>
                  <a:srgbClr val="0000CC"/>
                </a:solidFill>
                <a:ea typeface="宋体" charset="-122"/>
              </a:rPr>
              <a:t>ω</a:t>
            </a:r>
            <a:endParaRPr lang="en-US" altLang="zh-CN" sz="2000" b="1" dirty="0">
              <a:solidFill>
                <a:srgbClr val="0000CC"/>
              </a:solidFill>
              <a:ea typeface="宋体" charset="-122"/>
            </a:endParaRPr>
          </a:p>
          <a:p>
            <a:pPr algn="ctr">
              <a:lnSpc>
                <a:spcPct val="120000"/>
              </a:lnSpc>
            </a:pPr>
            <a:r>
              <a:rPr lang="zh-CN" altLang="en-US" sz="2000" b="1" dirty="0">
                <a:solidFill>
                  <a:srgbClr val="CC3300"/>
                </a:solidFill>
                <a:ea typeface="宋体" charset="-122"/>
              </a:rPr>
              <a:t>雷诺德应力模型</a:t>
            </a:r>
          </a:p>
        </p:txBody>
      </p:sp>
      <p:sp>
        <p:nvSpPr>
          <p:cNvPr id="12" name="Rectangle 23"/>
          <p:cNvSpPr>
            <a:spLocks noChangeArrowheads="1"/>
          </p:cNvSpPr>
          <p:nvPr/>
        </p:nvSpPr>
        <p:spPr bwMode="auto">
          <a:xfrm>
            <a:off x="2736850" y="1862138"/>
            <a:ext cx="3089275" cy="3398837"/>
          </a:xfrm>
          <a:prstGeom prst="rect">
            <a:avLst/>
          </a:prstGeom>
          <a:noFill/>
          <a:ln w="254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spTree>
    <p:extLst>
      <p:ext uri="{BB962C8B-B14F-4D97-AF65-F5344CB8AC3E}">
        <p14:creationId xmlns:p14="http://schemas.microsoft.com/office/powerpoint/2010/main" val="1296962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833611" y="1316037"/>
            <a:ext cx="2209800" cy="457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latin typeface="Times New Roman" panose="02020603050405020304" pitchFamily="18" charset="0"/>
                <a:ea typeface="隶书" panose="02010509060101010101" pitchFamily="49" charset="-122"/>
              </a:rPr>
              <a:t>湍流粘性系数</a:t>
            </a:r>
          </a:p>
        </p:txBody>
      </p:sp>
      <p:sp>
        <p:nvSpPr>
          <p:cNvPr id="11" name="Text Box 3"/>
          <p:cNvSpPr txBox="1">
            <a:spLocks noChangeArrowheads="1"/>
          </p:cNvSpPr>
          <p:nvPr/>
        </p:nvSpPr>
        <p:spPr bwMode="auto">
          <a:xfrm>
            <a:off x="762173" y="1849437"/>
            <a:ext cx="8280400" cy="1311275"/>
          </a:xfrm>
          <a:prstGeom prst="rect">
            <a:avLst/>
          </a:prstGeom>
          <a:noFill/>
          <a:ln>
            <a:noFill/>
          </a:ln>
          <a:effectLst/>
          <a:extLst>
            <a:ext uri="{909E8E84-426E-40DD-AFC4-6F175D3DCCD1}">
              <a14:hiddenFill xmlns:a14="http://schemas.microsoft.com/office/drawing/2010/main">
                <a:solidFill>
                  <a:srgbClr val="EAEAEA"/>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如果把湍流涡团的脉动与分子热运动进行比拟，分子热运动带来的动量传输，派生出层流粘性系数，可否把湍流涡团的脉动带来的动量输运，也派生出湍流粘性系数呢？</a:t>
            </a:r>
            <a:r>
              <a:rPr kumimoji="1" lang="en-US" altLang="zh-CN" sz="2000">
                <a:latin typeface="Times New Roman" panose="02020603050405020304" pitchFamily="18" charset="0"/>
                <a:ea typeface="隶书" panose="02010509060101010101" pitchFamily="49" charset="-122"/>
              </a:rPr>
              <a:t>Boussinesq</a:t>
            </a:r>
            <a:r>
              <a:rPr kumimoji="1" lang="zh-CN" altLang="en-US" sz="2000">
                <a:latin typeface="Times New Roman" panose="02020603050405020304" pitchFamily="18" charset="0"/>
                <a:ea typeface="隶书" panose="02010509060101010101" pitchFamily="49" charset="-122"/>
              </a:rPr>
              <a:t>于</a:t>
            </a:r>
            <a:r>
              <a:rPr kumimoji="1" lang="en-US" altLang="zh-CN" sz="2000">
                <a:latin typeface="Times New Roman" panose="02020603050405020304" pitchFamily="18" charset="0"/>
                <a:ea typeface="隶书" panose="02010509060101010101" pitchFamily="49" charset="-122"/>
              </a:rPr>
              <a:t>1877</a:t>
            </a:r>
            <a:r>
              <a:rPr kumimoji="1" lang="zh-CN" altLang="en-US" sz="2000">
                <a:latin typeface="Times New Roman" panose="02020603050405020304" pitchFamily="18" charset="0"/>
                <a:ea typeface="隶书" panose="02010509060101010101" pitchFamily="49" charset="-122"/>
              </a:rPr>
              <a:t>年提出雷诺应力由杂乱无章的微团运动而引起的，并定义：</a:t>
            </a:r>
          </a:p>
        </p:txBody>
      </p:sp>
      <p:graphicFrame>
        <p:nvGraphicFramePr>
          <p:cNvPr id="12" name="Object 4">
            <a:hlinkClick r:id="" action="ppaction://noaction" highlightClick="1"/>
          </p:cNvPr>
          <p:cNvGraphicFramePr>
            <a:graphicFrameLocks noChangeAspect="1"/>
          </p:cNvGraphicFramePr>
          <p:nvPr>
            <p:extLst>
              <p:ext uri="{D42A27DB-BD31-4B8C-83A1-F6EECF244321}">
                <p14:modId xmlns:p14="http://schemas.microsoft.com/office/powerpoint/2010/main" val="3854056446"/>
              </p:ext>
            </p:extLst>
          </p:nvPr>
        </p:nvGraphicFramePr>
        <p:xfrm>
          <a:off x="2344911" y="3068637"/>
          <a:ext cx="2119312" cy="774700"/>
        </p:xfrm>
        <a:graphic>
          <a:graphicData uri="http://schemas.openxmlformats.org/presentationml/2006/ole">
            <mc:AlternateContent xmlns:mc="http://schemas.openxmlformats.org/markup-compatibility/2006">
              <mc:Choice xmlns:v="urn:schemas-microsoft-com:vml" Requires="v">
                <p:oleObj name="公式" r:id="rId2" imgW="1320480" imgH="482400" progId="Equation.3">
                  <p:embed/>
                </p:oleObj>
              </mc:Choice>
              <mc:Fallback>
                <p:oleObj name="公式" r:id="rId2" imgW="1320480" imgH="482400" progId="Equation.3">
                  <p:embed/>
                  <p:pic>
                    <p:nvPicPr>
                      <p:cNvPr id="30724" name="Object 4">
                        <a:hlinkClick r:id="" action="ppaction://noaction" highlightClick="1"/>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4911" y="3068637"/>
                        <a:ext cx="2119312" cy="774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 name="AutoShape 5"/>
          <p:cNvSpPr>
            <a:spLocks noChangeArrowheads="1"/>
          </p:cNvSpPr>
          <p:nvPr/>
        </p:nvSpPr>
        <p:spPr bwMode="auto">
          <a:xfrm>
            <a:off x="1336848" y="4005262"/>
            <a:ext cx="3016250" cy="457200"/>
          </a:xfrm>
          <a:prstGeom prst="wedgeEllipseCallout">
            <a:avLst>
              <a:gd name="adj1" fmla="val 34106"/>
              <a:gd name="adj2" fmla="val -130903"/>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kumimoji="1" lang="zh-CN" altLang="en-US" sz="2000">
                <a:latin typeface="Times New Roman" panose="02020603050405020304" pitchFamily="18" charset="0"/>
                <a:ea typeface="隶书" panose="02010509060101010101" pitchFamily="49" charset="-122"/>
              </a:rPr>
              <a:t>湍流粘性系数</a:t>
            </a:r>
          </a:p>
        </p:txBody>
      </p:sp>
      <p:graphicFrame>
        <p:nvGraphicFramePr>
          <p:cNvPr id="14" name="Object 6">
            <a:hlinkClick r:id="" action="ppaction://noaction" highlightClick="1"/>
          </p:cNvPr>
          <p:cNvGraphicFramePr>
            <a:graphicFrameLocks noChangeAspect="1"/>
          </p:cNvGraphicFramePr>
          <p:nvPr>
            <p:extLst>
              <p:ext uri="{D42A27DB-BD31-4B8C-83A1-F6EECF244321}">
                <p14:modId xmlns:p14="http://schemas.microsoft.com/office/powerpoint/2010/main" val="3246151899"/>
              </p:ext>
            </p:extLst>
          </p:nvPr>
        </p:nvGraphicFramePr>
        <p:xfrm>
          <a:off x="7242348" y="3932237"/>
          <a:ext cx="1500188" cy="387350"/>
        </p:xfrm>
        <a:graphic>
          <a:graphicData uri="http://schemas.openxmlformats.org/presentationml/2006/ole">
            <mc:AlternateContent xmlns:mc="http://schemas.openxmlformats.org/markup-compatibility/2006">
              <mc:Choice xmlns:v="urn:schemas-microsoft-com:vml" Requires="v">
                <p:oleObj name="Equation" r:id="rId4" imgW="850680" imgH="241200" progId="Equation.3">
                  <p:embed/>
                </p:oleObj>
              </mc:Choice>
              <mc:Fallback>
                <p:oleObj name="Equation" r:id="rId4" imgW="850680" imgH="241200" progId="Equation.3">
                  <p:embed/>
                  <p:pic>
                    <p:nvPicPr>
                      <p:cNvPr id="30726" name="Object 6">
                        <a:hlinkClick r:id="" action="ppaction://noaction" highlightClick="1"/>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42348" y="3932237"/>
                        <a:ext cx="1500188" cy="387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 name="Text Box 7"/>
          <p:cNvSpPr txBox="1">
            <a:spLocks noChangeArrowheads="1"/>
          </p:cNvSpPr>
          <p:nvPr/>
        </p:nvSpPr>
        <p:spPr bwMode="auto">
          <a:xfrm>
            <a:off x="5370686" y="3284537"/>
            <a:ext cx="2428875" cy="457200"/>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latin typeface="Times New Roman" panose="02020603050405020304" pitchFamily="18" charset="0"/>
                <a:ea typeface="隶书" panose="02010509060101010101" pitchFamily="49" charset="-122"/>
              </a:rPr>
              <a:t>有效粘性：</a:t>
            </a:r>
          </a:p>
        </p:txBody>
      </p:sp>
      <p:sp>
        <p:nvSpPr>
          <p:cNvPr id="16" name="Text Box 8"/>
          <p:cNvSpPr txBox="1">
            <a:spLocks noChangeArrowheads="1"/>
          </p:cNvSpPr>
          <p:nvPr/>
        </p:nvSpPr>
        <p:spPr bwMode="auto">
          <a:xfrm>
            <a:off x="760586" y="5391150"/>
            <a:ext cx="8208962" cy="701675"/>
          </a:xfrm>
          <a:prstGeom prst="rect">
            <a:avLst/>
          </a:prstGeom>
          <a:noFill/>
          <a:ln>
            <a:noFill/>
          </a:ln>
          <a:effectLst/>
          <a:extLst>
            <a:ext uri="{909E8E84-426E-40DD-AFC4-6F175D3DCCD1}">
              <a14:hiddenFill xmlns:a14="http://schemas.microsoft.com/office/drawing/2010/main">
                <a:solidFill>
                  <a:srgbClr val="EAEAEA">
                    <a:alpha val="50000"/>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把湍流的输运作用仅表现为分子粘性系数值的增大，时均方程由此得到简化，对湍流的模拟变为如何确定湍流粘性系数的问题。</a:t>
            </a:r>
          </a:p>
        </p:txBody>
      </p:sp>
      <p:graphicFrame>
        <p:nvGraphicFramePr>
          <p:cNvPr id="17" name="Object 9">
            <a:hlinkClick r:id="" action="ppaction://noaction" highlightClick="1"/>
          </p:cNvPr>
          <p:cNvGraphicFramePr>
            <a:graphicFrameLocks noChangeAspect="1"/>
          </p:cNvGraphicFramePr>
          <p:nvPr>
            <p:extLst>
              <p:ext uri="{D42A27DB-BD31-4B8C-83A1-F6EECF244321}">
                <p14:modId xmlns:p14="http://schemas.microsoft.com/office/powerpoint/2010/main" val="752545172"/>
              </p:ext>
            </p:extLst>
          </p:nvPr>
        </p:nvGraphicFramePr>
        <p:xfrm>
          <a:off x="905048" y="4581525"/>
          <a:ext cx="8021638" cy="838200"/>
        </p:xfrm>
        <a:graphic>
          <a:graphicData uri="http://schemas.openxmlformats.org/presentationml/2006/ole">
            <mc:AlternateContent xmlns:mc="http://schemas.openxmlformats.org/markup-compatibility/2006">
              <mc:Choice xmlns:v="urn:schemas-microsoft-com:vml" Requires="v">
                <p:oleObj name="Equation" r:id="rId6" imgW="5346360" imgH="558720" progId="Equation.3">
                  <p:embed/>
                </p:oleObj>
              </mc:Choice>
              <mc:Fallback>
                <p:oleObj name="Equation" r:id="rId6" imgW="5346360" imgH="558720" progId="Equation.3">
                  <p:embed/>
                  <p:pic>
                    <p:nvPicPr>
                      <p:cNvPr id="30729" name="Object 9">
                        <a:hlinkClick r:id="" action="ppaction://noaction" highlightClick="1"/>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5048" y="4581525"/>
                        <a:ext cx="8021638" cy="83820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 name="Rectangle 10"/>
          <p:cNvSpPr>
            <a:spLocks noChangeArrowheads="1"/>
          </p:cNvSpPr>
          <p:nvPr/>
        </p:nvSpPr>
        <p:spPr bwMode="auto">
          <a:xfrm>
            <a:off x="833611" y="765175"/>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三</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湍流流动的定解问题</a:t>
            </a:r>
          </a:p>
        </p:txBody>
      </p:sp>
    </p:spTree>
    <p:extLst>
      <p:ext uri="{BB962C8B-B14F-4D97-AF65-F5344CB8AC3E}">
        <p14:creationId xmlns:p14="http://schemas.microsoft.com/office/powerpoint/2010/main" val="1868819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11"/>
                                        </p:tgtEl>
                                        <p:attrNameLst>
                                          <p:attrName>style.visibility</p:attrName>
                                        </p:attrNameLst>
                                      </p:cBhvr>
                                      <p:to>
                                        <p:strVal val="visible"/>
                                      </p:to>
                                    </p:set>
                                    <p:anim calcmode="discrete" valueType="clr">
                                      <p:cBhvr override="childStyle">
                                        <p:cTn id="13"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1"/>
                                        </p:tgtEl>
                                        <p:attrNameLst>
                                          <p:attrName>fillcolor</p:attrName>
                                        </p:attrNameLst>
                                      </p:cBhvr>
                                      <p:tavLst>
                                        <p:tav tm="0">
                                          <p:val>
                                            <p:clrVal>
                                              <a:schemeClr val="accent2"/>
                                            </p:clrVal>
                                          </p:val>
                                        </p:tav>
                                        <p:tav tm="50000">
                                          <p:val>
                                            <p:clrVal>
                                              <a:schemeClr val="hlink"/>
                                            </p:clrVal>
                                          </p:val>
                                        </p:tav>
                                      </p:tavLst>
                                    </p:anim>
                                    <p:set>
                                      <p:cBhvr>
                                        <p:cTn id="15" dur="80"/>
                                        <p:tgtEl>
                                          <p:spTgt spid="11"/>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additive="base">
                                        <p:cTn id="26" dur="500" fill="hold"/>
                                        <p:tgtEl>
                                          <p:spTgt spid="13"/>
                                        </p:tgtEl>
                                        <p:attrNameLst>
                                          <p:attrName>ppt_x</p:attrName>
                                        </p:attrNameLst>
                                      </p:cBhvr>
                                      <p:tavLst>
                                        <p:tav tm="0">
                                          <p:val>
                                            <p:strVal val="#ppt_x"/>
                                          </p:val>
                                        </p:tav>
                                        <p:tav tm="100000">
                                          <p:val>
                                            <p:strVal val="#ppt_x"/>
                                          </p:val>
                                        </p:tav>
                                      </p:tavLst>
                                    </p:anim>
                                    <p:anim calcmode="lin" valueType="num">
                                      <p:cBhvr additive="base">
                                        <p:cTn id="27"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additive="base">
                                        <p:cTn id="32" dur="500" fill="hold"/>
                                        <p:tgtEl>
                                          <p:spTgt spid="17"/>
                                        </p:tgtEl>
                                        <p:attrNameLst>
                                          <p:attrName>ppt_x</p:attrName>
                                        </p:attrNameLst>
                                      </p:cBhvr>
                                      <p:tavLst>
                                        <p:tav tm="0">
                                          <p:val>
                                            <p:strVal val="#ppt_x"/>
                                          </p:val>
                                        </p:tav>
                                        <p:tav tm="100000">
                                          <p:val>
                                            <p:strVal val="#ppt_x"/>
                                          </p:val>
                                        </p:tav>
                                      </p:tavLst>
                                    </p:anim>
                                    <p:anim calcmode="lin" valueType="num">
                                      <p:cBhvr additive="base">
                                        <p:cTn id="3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additive="base">
                                        <p:cTn id="38" dur="500" fill="hold"/>
                                        <p:tgtEl>
                                          <p:spTgt spid="15"/>
                                        </p:tgtEl>
                                        <p:attrNameLst>
                                          <p:attrName>ppt_x</p:attrName>
                                        </p:attrNameLst>
                                      </p:cBhvr>
                                      <p:tavLst>
                                        <p:tav tm="0">
                                          <p:val>
                                            <p:strVal val="#ppt_x"/>
                                          </p:val>
                                        </p:tav>
                                        <p:tav tm="100000">
                                          <p:val>
                                            <p:strVal val="#ppt_x"/>
                                          </p:val>
                                        </p:tav>
                                      </p:tavLst>
                                    </p:anim>
                                    <p:anim calcmode="lin" valueType="num">
                                      <p:cBhvr additive="base">
                                        <p:cTn id="3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4"/>
                                        </p:tgtEl>
                                        <p:attrNameLst>
                                          <p:attrName>style.visibility</p:attrName>
                                        </p:attrNameLst>
                                      </p:cBhvr>
                                      <p:to>
                                        <p:strVal val="visible"/>
                                      </p:to>
                                    </p:set>
                                    <p:anim calcmode="lin" valueType="num">
                                      <p:cBhvr additive="base">
                                        <p:cTn id="44" dur="500" fill="hold"/>
                                        <p:tgtEl>
                                          <p:spTgt spid="14"/>
                                        </p:tgtEl>
                                        <p:attrNameLst>
                                          <p:attrName>ppt_x</p:attrName>
                                        </p:attrNameLst>
                                      </p:cBhvr>
                                      <p:tavLst>
                                        <p:tav tm="0">
                                          <p:val>
                                            <p:strVal val="#ppt_x"/>
                                          </p:val>
                                        </p:tav>
                                        <p:tav tm="100000">
                                          <p:val>
                                            <p:strVal val="#ppt_x"/>
                                          </p:val>
                                        </p:tav>
                                      </p:tavLst>
                                    </p:anim>
                                    <p:anim calcmode="lin" valueType="num">
                                      <p:cBhvr additive="base">
                                        <p:cTn id="4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 calcmode="lin" valueType="num">
                                      <p:cBhvr additive="base">
                                        <p:cTn id="50" dur="500" fill="hold"/>
                                        <p:tgtEl>
                                          <p:spTgt spid="16"/>
                                        </p:tgtEl>
                                        <p:attrNameLst>
                                          <p:attrName>ppt_x</p:attrName>
                                        </p:attrNameLst>
                                      </p:cBhvr>
                                      <p:tavLst>
                                        <p:tav tm="0">
                                          <p:val>
                                            <p:strVal val="#ppt_x"/>
                                          </p:val>
                                        </p:tav>
                                        <p:tav tm="100000">
                                          <p:val>
                                            <p:strVal val="#ppt_x"/>
                                          </p:val>
                                        </p:tav>
                                      </p:tavLst>
                                    </p:anim>
                                    <p:anim calcmode="lin" valueType="num">
                                      <p:cBhvr additive="base">
                                        <p:cTn id="5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animBg="1"/>
      <p:bldP spid="15"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850237" y="1179887"/>
            <a:ext cx="2362200" cy="457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latin typeface="Times New Roman" panose="02020603050405020304" pitchFamily="18" charset="0"/>
                <a:ea typeface="隶书" panose="02010509060101010101" pitchFamily="49" charset="-122"/>
              </a:rPr>
              <a:t>混合长度模型</a:t>
            </a:r>
          </a:p>
        </p:txBody>
      </p:sp>
      <p:sp>
        <p:nvSpPr>
          <p:cNvPr id="11" name="Text Box 3"/>
          <p:cNvSpPr txBox="1">
            <a:spLocks noChangeArrowheads="1"/>
          </p:cNvSpPr>
          <p:nvPr/>
        </p:nvSpPr>
        <p:spPr bwMode="auto">
          <a:xfrm>
            <a:off x="743874" y="1608512"/>
            <a:ext cx="4495800" cy="641350"/>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根据分子运动论，气体分子杂乱无章的运动而产生的粘性为：</a:t>
            </a:r>
          </a:p>
        </p:txBody>
      </p:sp>
      <p:graphicFrame>
        <p:nvGraphicFramePr>
          <p:cNvPr id="12" name="Object 4"/>
          <p:cNvGraphicFramePr>
            <a:graphicFrameLocks noChangeAspect="1"/>
          </p:cNvGraphicFramePr>
          <p:nvPr>
            <p:extLst>
              <p:ext uri="{D42A27DB-BD31-4B8C-83A1-F6EECF244321}">
                <p14:modId xmlns:p14="http://schemas.microsoft.com/office/powerpoint/2010/main" val="3763727916"/>
              </p:ext>
            </p:extLst>
          </p:nvPr>
        </p:nvGraphicFramePr>
        <p:xfrm>
          <a:off x="1750349" y="2294312"/>
          <a:ext cx="1050925" cy="592138"/>
        </p:xfrm>
        <a:graphic>
          <a:graphicData uri="http://schemas.openxmlformats.org/presentationml/2006/ole">
            <mc:AlternateContent xmlns:mc="http://schemas.openxmlformats.org/markup-compatibility/2006">
              <mc:Choice xmlns:v="urn:schemas-microsoft-com:vml" Requires="v">
                <p:oleObj name="Equation" r:id="rId2" imgW="698400" imgH="393480" progId="Equation.3">
                  <p:embed/>
                </p:oleObj>
              </mc:Choice>
              <mc:Fallback>
                <p:oleObj name="Equation" r:id="rId2" imgW="698400" imgH="393480" progId="Equation.3">
                  <p:embed/>
                  <p:pic>
                    <p:nvPicPr>
                      <p:cNvPr id="31748"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0349" y="2294312"/>
                        <a:ext cx="1050925" cy="592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 name="AutoShape 5"/>
          <p:cNvSpPr>
            <a:spLocks/>
          </p:cNvSpPr>
          <p:nvPr/>
        </p:nvSpPr>
        <p:spPr bwMode="auto">
          <a:xfrm>
            <a:off x="3271174" y="1976812"/>
            <a:ext cx="1587500" cy="609600"/>
          </a:xfrm>
          <a:prstGeom prst="borderCallout2">
            <a:avLst>
              <a:gd name="adj1" fmla="val 18750"/>
              <a:gd name="adj2" fmla="val -4801"/>
              <a:gd name="adj3" fmla="val 18750"/>
              <a:gd name="adj4" fmla="val -21699"/>
              <a:gd name="adj5" fmla="val 77083"/>
              <a:gd name="adj6" fmla="val -39199"/>
            </a:avLst>
          </a:prstGeom>
          <a:noFill/>
          <a:ln w="9525">
            <a:solidFill>
              <a:schemeClr val="tx1"/>
            </a:solidFill>
            <a:miter lim="800000"/>
            <a:headEnd/>
            <a:tailEn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kumimoji="1" lang="zh-CN" altLang="en-US">
                <a:latin typeface="Times New Roman" panose="02020603050405020304" pitchFamily="18" charset="0"/>
                <a:ea typeface="华文新魏" panose="02010800040101010101" pitchFamily="2" charset="-122"/>
              </a:rPr>
              <a:t>分子运动的平均自由程</a:t>
            </a:r>
          </a:p>
        </p:txBody>
      </p:sp>
      <p:sp>
        <p:nvSpPr>
          <p:cNvPr id="14" name="Text Box 6"/>
          <p:cNvSpPr txBox="1">
            <a:spLocks noChangeArrowheads="1"/>
          </p:cNvSpPr>
          <p:nvPr/>
        </p:nvSpPr>
        <p:spPr bwMode="auto">
          <a:xfrm>
            <a:off x="743874" y="2872162"/>
            <a:ext cx="4495800" cy="641350"/>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普朗特：类比，湍流粘性由杂乱无章的流体微团运动引起，应该也有如上形式：</a:t>
            </a:r>
          </a:p>
        </p:txBody>
      </p:sp>
      <p:graphicFrame>
        <p:nvGraphicFramePr>
          <p:cNvPr id="15" name="Object 7"/>
          <p:cNvGraphicFramePr>
            <a:graphicFrameLocks noChangeAspect="1"/>
          </p:cNvGraphicFramePr>
          <p:nvPr>
            <p:extLst>
              <p:ext uri="{D42A27DB-BD31-4B8C-83A1-F6EECF244321}">
                <p14:modId xmlns:p14="http://schemas.microsoft.com/office/powerpoint/2010/main" val="913930484"/>
              </p:ext>
            </p:extLst>
          </p:nvPr>
        </p:nvGraphicFramePr>
        <p:xfrm>
          <a:off x="1124874" y="3513512"/>
          <a:ext cx="1835150" cy="993775"/>
        </p:xfrm>
        <a:graphic>
          <a:graphicData uri="http://schemas.openxmlformats.org/presentationml/2006/ole">
            <mc:AlternateContent xmlns:mc="http://schemas.openxmlformats.org/markup-compatibility/2006">
              <mc:Choice xmlns:v="urn:schemas-microsoft-com:vml" Requires="v">
                <p:oleObj name="Equation" r:id="rId4" imgW="1218960" imgH="660240" progId="Equation.3">
                  <p:embed/>
                </p:oleObj>
              </mc:Choice>
              <mc:Fallback>
                <p:oleObj name="Equation" r:id="rId4" imgW="1218960" imgH="660240" progId="Equation.3">
                  <p:embed/>
                  <p:pic>
                    <p:nvPicPr>
                      <p:cNvPr id="31751"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4874" y="3513512"/>
                        <a:ext cx="1835150" cy="99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 name="AutoShape 8"/>
          <p:cNvSpPr>
            <a:spLocks/>
          </p:cNvSpPr>
          <p:nvPr/>
        </p:nvSpPr>
        <p:spPr bwMode="auto">
          <a:xfrm>
            <a:off x="3255299" y="3513512"/>
            <a:ext cx="1222375" cy="609600"/>
          </a:xfrm>
          <a:prstGeom prst="borderCallout2">
            <a:avLst>
              <a:gd name="adj1" fmla="val 18750"/>
              <a:gd name="adj2" fmla="val -6231"/>
              <a:gd name="adj3" fmla="val 18750"/>
              <a:gd name="adj4" fmla="val -27144"/>
              <a:gd name="adj5" fmla="val 35417"/>
              <a:gd name="adj6" fmla="val -48833"/>
            </a:avLst>
          </a:prstGeom>
          <a:noFill/>
          <a:ln w="9525">
            <a:solidFill>
              <a:schemeClr val="tx1"/>
            </a:solidFill>
            <a:miter lim="800000"/>
            <a:headEnd/>
            <a:tailEn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kumimoji="1" lang="zh-CN" altLang="en-US">
                <a:latin typeface="Times New Roman" panose="02020603050405020304" pitchFamily="18" charset="0"/>
                <a:ea typeface="华文新魏" panose="02010800040101010101" pitchFamily="2" charset="-122"/>
              </a:rPr>
              <a:t>普朗特混合长度</a:t>
            </a:r>
          </a:p>
        </p:txBody>
      </p:sp>
      <p:sp>
        <p:nvSpPr>
          <p:cNvPr id="17" name="Text Box 9"/>
          <p:cNvSpPr txBox="1">
            <a:spLocks noChangeArrowheads="1"/>
          </p:cNvSpPr>
          <p:nvPr/>
        </p:nvSpPr>
        <p:spPr bwMode="auto">
          <a:xfrm>
            <a:off x="743874" y="4472362"/>
            <a:ext cx="4495800" cy="366713"/>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普朗特假设：</a:t>
            </a:r>
          </a:p>
        </p:txBody>
      </p:sp>
      <p:graphicFrame>
        <p:nvGraphicFramePr>
          <p:cNvPr id="18" name="Object 10"/>
          <p:cNvGraphicFramePr>
            <a:graphicFrameLocks noChangeAspect="1"/>
          </p:cNvGraphicFramePr>
          <p:nvPr>
            <p:extLst>
              <p:ext uri="{D42A27DB-BD31-4B8C-83A1-F6EECF244321}">
                <p14:modId xmlns:p14="http://schemas.microsoft.com/office/powerpoint/2010/main" val="2794485074"/>
              </p:ext>
            </p:extLst>
          </p:nvPr>
        </p:nvGraphicFramePr>
        <p:xfrm>
          <a:off x="2572674" y="4351712"/>
          <a:ext cx="1127125" cy="765175"/>
        </p:xfrm>
        <a:graphic>
          <a:graphicData uri="http://schemas.openxmlformats.org/presentationml/2006/ole">
            <mc:AlternateContent xmlns:mc="http://schemas.openxmlformats.org/markup-compatibility/2006">
              <mc:Choice xmlns:v="urn:schemas-microsoft-com:vml" Requires="v">
                <p:oleObj name="Equation" r:id="rId6" imgW="749160" imgH="507960" progId="Equation.3">
                  <p:embed/>
                </p:oleObj>
              </mc:Choice>
              <mc:Fallback>
                <p:oleObj name="Equation" r:id="rId6" imgW="749160" imgH="507960" progId="Equation.3">
                  <p:embed/>
                  <p:pic>
                    <p:nvPicPr>
                      <p:cNvPr id="31754"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2674" y="4351712"/>
                        <a:ext cx="1127125"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 name="Text Box 11"/>
          <p:cNvSpPr txBox="1">
            <a:spLocks noChangeArrowheads="1"/>
          </p:cNvSpPr>
          <p:nvPr/>
        </p:nvSpPr>
        <p:spPr bwMode="auto">
          <a:xfrm>
            <a:off x="1123287" y="5113712"/>
            <a:ext cx="3886200" cy="915988"/>
          </a:xfrm>
          <a:prstGeom prst="rect">
            <a:avLst/>
          </a:prstGeom>
          <a:noFill/>
          <a:ln>
            <a:noFill/>
          </a:ln>
          <a:effectLst/>
          <a:extLst>
            <a:ext uri="{909E8E84-426E-40DD-AFC4-6F175D3DCCD1}">
              <a14:hiddenFill xmlns:a14="http://schemas.microsoft.com/office/drawing/2010/main">
                <a:solidFill>
                  <a:srgbClr val="FF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流体微团在流动中由于脉动而从某处到达混合长度距离后的另一处时，脉动速度的量值恰为两处的速度之差。</a:t>
            </a:r>
          </a:p>
        </p:txBody>
      </p:sp>
      <p:graphicFrame>
        <p:nvGraphicFramePr>
          <p:cNvPr id="21" name="Object 12">
            <a:hlinkClick r:id="" action="ppaction://noaction" highlightClick="1"/>
          </p:cNvPr>
          <p:cNvGraphicFramePr>
            <a:graphicFrameLocks noChangeAspect="1"/>
          </p:cNvGraphicFramePr>
          <p:nvPr>
            <p:extLst>
              <p:ext uri="{D42A27DB-BD31-4B8C-83A1-F6EECF244321}">
                <p14:modId xmlns:p14="http://schemas.microsoft.com/office/powerpoint/2010/main" val="1467689735"/>
              </p:ext>
            </p:extLst>
          </p:nvPr>
        </p:nvGraphicFramePr>
        <p:xfrm>
          <a:off x="5776249" y="1608512"/>
          <a:ext cx="2709863" cy="814388"/>
        </p:xfrm>
        <a:graphic>
          <a:graphicData uri="http://schemas.openxmlformats.org/presentationml/2006/ole">
            <mc:AlternateContent xmlns:mc="http://schemas.openxmlformats.org/markup-compatibility/2006">
              <mc:Choice xmlns:v="urn:schemas-microsoft-com:vml" Requires="v">
                <p:oleObj name="Equation" r:id="rId8" imgW="1688760" imgH="507960" progId="Equation.3">
                  <p:embed/>
                </p:oleObj>
              </mc:Choice>
              <mc:Fallback>
                <p:oleObj name="Equation" r:id="rId8" imgW="1688760" imgH="507960" progId="Equation.3">
                  <p:embed/>
                  <p:pic>
                    <p:nvPicPr>
                      <p:cNvPr id="31756" name="Object 12">
                        <a:hlinkClick r:id="" action="ppaction://noaction" highlightClick="1"/>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76249" y="1608512"/>
                        <a:ext cx="2709863" cy="8143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 name="Object 13">
            <a:hlinkClick r:id="" action="ppaction://noaction" highlightClick="1"/>
          </p:cNvPr>
          <p:cNvGraphicFramePr>
            <a:graphicFrameLocks noChangeAspect="1"/>
          </p:cNvGraphicFramePr>
          <p:nvPr>
            <p:extLst>
              <p:ext uri="{D42A27DB-BD31-4B8C-83A1-F6EECF244321}">
                <p14:modId xmlns:p14="http://schemas.microsoft.com/office/powerpoint/2010/main" val="948064636"/>
              </p:ext>
            </p:extLst>
          </p:nvPr>
        </p:nvGraphicFramePr>
        <p:xfrm>
          <a:off x="6466812" y="748087"/>
          <a:ext cx="2119312" cy="774700"/>
        </p:xfrm>
        <a:graphic>
          <a:graphicData uri="http://schemas.openxmlformats.org/presentationml/2006/ole">
            <mc:AlternateContent xmlns:mc="http://schemas.openxmlformats.org/markup-compatibility/2006">
              <mc:Choice xmlns:v="urn:schemas-microsoft-com:vml" Requires="v">
                <p:oleObj name="Equation" r:id="rId10" imgW="1320480" imgH="482400" progId="Equation.3">
                  <p:embed/>
                </p:oleObj>
              </mc:Choice>
              <mc:Fallback>
                <p:oleObj name="Equation" r:id="rId10" imgW="1320480" imgH="482400" progId="Equation.3">
                  <p:embed/>
                  <p:pic>
                    <p:nvPicPr>
                      <p:cNvPr id="31757" name="Object 13">
                        <a:hlinkClick r:id="" action="ppaction://noaction" highlightClick="1"/>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66812" y="748087"/>
                        <a:ext cx="2119312" cy="774700"/>
                      </a:xfrm>
                      <a:prstGeom prst="rect">
                        <a:avLst/>
                      </a:prstGeom>
                      <a:noFill/>
                      <a:ln w="9525">
                        <a:solidFill>
                          <a:srgbClr val="FF66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 name="Text Box 14"/>
          <p:cNvSpPr txBox="1">
            <a:spLocks noChangeArrowheads="1"/>
          </p:cNvSpPr>
          <p:nvPr/>
        </p:nvSpPr>
        <p:spPr bwMode="auto">
          <a:xfrm>
            <a:off x="5547649" y="2446712"/>
            <a:ext cx="3505200" cy="1465263"/>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这样，确定了混合长度，湍流问题就可以化为层流问题来处理。确定混合长度的一般方法没有找到，对于一些特殊流动，人们给出了混合长度的表达式。</a:t>
            </a:r>
          </a:p>
        </p:txBody>
      </p:sp>
      <p:sp>
        <p:nvSpPr>
          <p:cNvPr id="24" name="Text Box 15"/>
          <p:cNvSpPr txBox="1">
            <a:spLocks noChangeArrowheads="1"/>
          </p:cNvSpPr>
          <p:nvPr/>
        </p:nvSpPr>
        <p:spPr bwMode="auto">
          <a:xfrm>
            <a:off x="5547649" y="4046912"/>
            <a:ext cx="3048000" cy="779463"/>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自由射流：</a:t>
            </a:r>
          </a:p>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充分发展的管内湍流流动</a:t>
            </a:r>
          </a:p>
        </p:txBody>
      </p:sp>
      <p:graphicFrame>
        <p:nvGraphicFramePr>
          <p:cNvPr id="25" name="Object 16"/>
          <p:cNvGraphicFramePr>
            <a:graphicFrameLocks noChangeAspect="1"/>
          </p:cNvGraphicFramePr>
          <p:nvPr>
            <p:extLst>
              <p:ext uri="{D42A27DB-BD31-4B8C-83A1-F6EECF244321}">
                <p14:modId xmlns:p14="http://schemas.microsoft.com/office/powerpoint/2010/main" val="2461450501"/>
              </p:ext>
            </p:extLst>
          </p:nvPr>
        </p:nvGraphicFramePr>
        <p:xfrm>
          <a:off x="7452649" y="3894512"/>
          <a:ext cx="746125" cy="593725"/>
        </p:xfrm>
        <a:graphic>
          <a:graphicData uri="http://schemas.openxmlformats.org/presentationml/2006/ole">
            <mc:AlternateContent xmlns:mc="http://schemas.openxmlformats.org/markup-compatibility/2006">
              <mc:Choice xmlns:v="urn:schemas-microsoft-com:vml" Requires="v">
                <p:oleObj name="Equation" r:id="rId12" imgW="495000" imgH="393480" progId="Equation.3">
                  <p:embed/>
                </p:oleObj>
              </mc:Choice>
              <mc:Fallback>
                <p:oleObj name="Equation" r:id="rId12" imgW="495000" imgH="393480" progId="Equation.3">
                  <p:embed/>
                  <p:pic>
                    <p:nvPicPr>
                      <p:cNvPr id="31760" name="Object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52649" y="3894512"/>
                        <a:ext cx="746125" cy="5937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 name="Object 17"/>
          <p:cNvGraphicFramePr>
            <a:graphicFrameLocks noChangeAspect="1"/>
          </p:cNvGraphicFramePr>
          <p:nvPr>
            <p:extLst>
              <p:ext uri="{D42A27DB-BD31-4B8C-83A1-F6EECF244321}">
                <p14:modId xmlns:p14="http://schemas.microsoft.com/office/powerpoint/2010/main" val="951646165"/>
              </p:ext>
            </p:extLst>
          </p:nvPr>
        </p:nvGraphicFramePr>
        <p:xfrm>
          <a:off x="5242849" y="4961312"/>
          <a:ext cx="3730625" cy="708025"/>
        </p:xfrm>
        <a:graphic>
          <a:graphicData uri="http://schemas.openxmlformats.org/presentationml/2006/ole">
            <mc:AlternateContent xmlns:mc="http://schemas.openxmlformats.org/markup-compatibility/2006">
              <mc:Choice xmlns:v="urn:schemas-microsoft-com:vml" Requires="v">
                <p:oleObj name="Equation" r:id="rId14" imgW="2476440" imgH="469800" progId="Equation.3">
                  <p:embed/>
                </p:oleObj>
              </mc:Choice>
              <mc:Fallback>
                <p:oleObj name="Equation" r:id="rId14" imgW="2476440" imgH="469800" progId="Equation.3">
                  <p:embed/>
                  <p:pic>
                    <p:nvPicPr>
                      <p:cNvPr id="31761" name="Object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42849" y="4961312"/>
                        <a:ext cx="3730625" cy="7080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 name="Rectangle 18"/>
          <p:cNvSpPr>
            <a:spLocks noChangeArrowheads="1"/>
          </p:cNvSpPr>
          <p:nvPr/>
        </p:nvSpPr>
        <p:spPr bwMode="auto">
          <a:xfrm>
            <a:off x="850237" y="676650"/>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三</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湍流流动的定解问题</a:t>
            </a:r>
          </a:p>
        </p:txBody>
      </p:sp>
    </p:spTree>
    <p:extLst>
      <p:ext uri="{BB962C8B-B14F-4D97-AF65-F5344CB8AC3E}">
        <p14:creationId xmlns:p14="http://schemas.microsoft.com/office/powerpoint/2010/main" val="148221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additive="base">
                                        <p:cTn id="49" dur="500" fill="hold"/>
                                        <p:tgtEl>
                                          <p:spTgt spid="18"/>
                                        </p:tgtEl>
                                        <p:attrNameLst>
                                          <p:attrName>ppt_x</p:attrName>
                                        </p:attrNameLst>
                                      </p:cBhvr>
                                      <p:tavLst>
                                        <p:tav tm="0">
                                          <p:val>
                                            <p:strVal val="#ppt_x"/>
                                          </p:val>
                                        </p:tav>
                                        <p:tav tm="100000">
                                          <p:val>
                                            <p:strVal val="#ppt_x"/>
                                          </p:val>
                                        </p:tav>
                                      </p:tavLst>
                                    </p:anim>
                                    <p:anim calcmode="lin" valueType="num">
                                      <p:cBhvr additive="base">
                                        <p:cTn id="5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7" presetClass="entr" presetSubtype="0" fill="hold" grpId="0" nodeType="clickEffect">
                                  <p:stCondLst>
                                    <p:cond delay="0"/>
                                  </p:stCondLst>
                                  <p:iterate type="lt">
                                    <p:tmPct val="50000"/>
                                  </p:iterate>
                                  <p:childTnLst>
                                    <p:set>
                                      <p:cBhvr>
                                        <p:cTn id="54" dur="1" fill="hold">
                                          <p:stCondLst>
                                            <p:cond delay="0"/>
                                          </p:stCondLst>
                                        </p:cTn>
                                        <p:tgtEl>
                                          <p:spTgt spid="19"/>
                                        </p:tgtEl>
                                        <p:attrNameLst>
                                          <p:attrName>style.visibility</p:attrName>
                                        </p:attrNameLst>
                                      </p:cBhvr>
                                      <p:to>
                                        <p:strVal val="visible"/>
                                      </p:to>
                                    </p:set>
                                    <p:anim calcmode="discrete" valueType="clr">
                                      <p:cBhvr override="childStyle">
                                        <p:cTn id="55" dur="80"/>
                                        <p:tgtEl>
                                          <p:spTgt spid="19"/>
                                        </p:tgtEl>
                                        <p:attrNameLst>
                                          <p:attrName>style.color</p:attrName>
                                        </p:attrNameLst>
                                      </p:cBhvr>
                                      <p:tavLst>
                                        <p:tav tm="0">
                                          <p:val>
                                            <p:clrVal>
                                              <a:schemeClr val="accent2"/>
                                            </p:clrVal>
                                          </p:val>
                                        </p:tav>
                                        <p:tav tm="50000">
                                          <p:val>
                                            <p:clrVal>
                                              <a:schemeClr val="hlink"/>
                                            </p:clrVal>
                                          </p:val>
                                        </p:tav>
                                      </p:tavLst>
                                    </p:anim>
                                    <p:anim calcmode="discrete" valueType="clr">
                                      <p:cBhvr>
                                        <p:cTn id="56" dur="80"/>
                                        <p:tgtEl>
                                          <p:spTgt spid="19"/>
                                        </p:tgtEl>
                                        <p:attrNameLst>
                                          <p:attrName>fillcolor</p:attrName>
                                        </p:attrNameLst>
                                      </p:cBhvr>
                                      <p:tavLst>
                                        <p:tav tm="0">
                                          <p:val>
                                            <p:clrVal>
                                              <a:schemeClr val="accent2"/>
                                            </p:clrVal>
                                          </p:val>
                                        </p:tav>
                                        <p:tav tm="50000">
                                          <p:val>
                                            <p:clrVal>
                                              <a:schemeClr val="hlink"/>
                                            </p:clrVal>
                                          </p:val>
                                        </p:tav>
                                      </p:tavLst>
                                    </p:anim>
                                    <p:set>
                                      <p:cBhvr>
                                        <p:cTn id="57" dur="80"/>
                                        <p:tgtEl>
                                          <p:spTgt spid="19"/>
                                        </p:tgtEl>
                                        <p:attrNameLst>
                                          <p:attrName>fill.type</p:attrName>
                                        </p:attrNameLst>
                                      </p:cBhvr>
                                      <p:to>
                                        <p:strVal val="solid"/>
                                      </p:to>
                                    </p:se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anim calcmode="lin" valueType="num">
                                      <p:cBhvr additive="base">
                                        <p:cTn id="62" dur="500" fill="hold"/>
                                        <p:tgtEl>
                                          <p:spTgt spid="21"/>
                                        </p:tgtEl>
                                        <p:attrNameLst>
                                          <p:attrName>ppt_x</p:attrName>
                                        </p:attrNameLst>
                                      </p:cBhvr>
                                      <p:tavLst>
                                        <p:tav tm="0">
                                          <p:val>
                                            <p:strVal val="#ppt_x"/>
                                          </p:val>
                                        </p:tav>
                                        <p:tav tm="100000">
                                          <p:val>
                                            <p:strVal val="#ppt_x"/>
                                          </p:val>
                                        </p:tav>
                                      </p:tavLst>
                                    </p:anim>
                                    <p:anim calcmode="lin" valueType="num">
                                      <p:cBhvr additive="base">
                                        <p:cTn id="6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3"/>
                                        </p:tgtEl>
                                        <p:attrNameLst>
                                          <p:attrName>style.visibility</p:attrName>
                                        </p:attrNameLst>
                                      </p:cBhvr>
                                      <p:to>
                                        <p:strVal val="visible"/>
                                      </p:to>
                                    </p:set>
                                    <p:anim calcmode="lin" valueType="num">
                                      <p:cBhvr additive="base">
                                        <p:cTn id="68" dur="500" fill="hold"/>
                                        <p:tgtEl>
                                          <p:spTgt spid="23"/>
                                        </p:tgtEl>
                                        <p:attrNameLst>
                                          <p:attrName>ppt_x</p:attrName>
                                        </p:attrNameLst>
                                      </p:cBhvr>
                                      <p:tavLst>
                                        <p:tav tm="0">
                                          <p:val>
                                            <p:strVal val="#ppt_x"/>
                                          </p:val>
                                        </p:tav>
                                        <p:tav tm="100000">
                                          <p:val>
                                            <p:strVal val="#ppt_x"/>
                                          </p:val>
                                        </p:tav>
                                      </p:tavLst>
                                    </p:anim>
                                    <p:anim calcmode="lin" valueType="num">
                                      <p:cBhvr additive="base">
                                        <p:cTn id="69"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nodeType="clickEffect">
                                  <p:stCondLst>
                                    <p:cond delay="0"/>
                                  </p:stCondLst>
                                  <p:childTnLst>
                                    <p:set>
                                      <p:cBhvr>
                                        <p:cTn id="73" dur="1" fill="hold">
                                          <p:stCondLst>
                                            <p:cond delay="0"/>
                                          </p:stCondLst>
                                        </p:cTn>
                                        <p:tgtEl>
                                          <p:spTgt spid="24">
                                            <p:txEl>
                                              <p:pRg st="0" end="0"/>
                                            </p:txEl>
                                          </p:spTgt>
                                        </p:tgtEl>
                                        <p:attrNameLst>
                                          <p:attrName>style.visibility</p:attrName>
                                        </p:attrNameLst>
                                      </p:cBhvr>
                                      <p:to>
                                        <p:strVal val="visible"/>
                                      </p:to>
                                    </p:set>
                                    <p:anim calcmode="lin" valueType="num">
                                      <p:cBhvr additive="base">
                                        <p:cTn id="74" dur="500" fill="hold"/>
                                        <p:tgtEl>
                                          <p:spTgt spid="24">
                                            <p:txEl>
                                              <p:pRg st="0" end="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nodeType="clickEffect">
                                  <p:stCondLst>
                                    <p:cond delay="0"/>
                                  </p:stCondLst>
                                  <p:childTnLst>
                                    <p:set>
                                      <p:cBhvr>
                                        <p:cTn id="79" dur="1" fill="hold">
                                          <p:stCondLst>
                                            <p:cond delay="0"/>
                                          </p:stCondLst>
                                        </p:cTn>
                                        <p:tgtEl>
                                          <p:spTgt spid="25"/>
                                        </p:tgtEl>
                                        <p:attrNameLst>
                                          <p:attrName>style.visibility</p:attrName>
                                        </p:attrNameLst>
                                      </p:cBhvr>
                                      <p:to>
                                        <p:strVal val="visible"/>
                                      </p:to>
                                    </p:set>
                                    <p:anim calcmode="lin" valueType="num">
                                      <p:cBhvr additive="base">
                                        <p:cTn id="80" dur="500" fill="hold"/>
                                        <p:tgtEl>
                                          <p:spTgt spid="25"/>
                                        </p:tgtEl>
                                        <p:attrNameLst>
                                          <p:attrName>ppt_x</p:attrName>
                                        </p:attrNameLst>
                                      </p:cBhvr>
                                      <p:tavLst>
                                        <p:tav tm="0">
                                          <p:val>
                                            <p:strVal val="#ppt_x"/>
                                          </p:val>
                                        </p:tav>
                                        <p:tav tm="100000">
                                          <p:val>
                                            <p:strVal val="#ppt_x"/>
                                          </p:val>
                                        </p:tav>
                                      </p:tavLst>
                                    </p:anim>
                                    <p:anim calcmode="lin" valueType="num">
                                      <p:cBhvr additive="base">
                                        <p:cTn id="81"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nodeType="clickEffect">
                                  <p:stCondLst>
                                    <p:cond delay="0"/>
                                  </p:stCondLst>
                                  <p:childTnLst>
                                    <p:set>
                                      <p:cBhvr>
                                        <p:cTn id="85" dur="1" fill="hold">
                                          <p:stCondLst>
                                            <p:cond delay="0"/>
                                          </p:stCondLst>
                                        </p:cTn>
                                        <p:tgtEl>
                                          <p:spTgt spid="24">
                                            <p:txEl>
                                              <p:pRg st="1" end="1"/>
                                            </p:txEl>
                                          </p:spTgt>
                                        </p:tgtEl>
                                        <p:attrNameLst>
                                          <p:attrName>style.visibility</p:attrName>
                                        </p:attrNameLst>
                                      </p:cBhvr>
                                      <p:to>
                                        <p:strVal val="visible"/>
                                      </p:to>
                                    </p:set>
                                    <p:anim calcmode="lin" valueType="num">
                                      <p:cBhvr additive="base">
                                        <p:cTn id="86" dur="500" fill="hold"/>
                                        <p:tgtEl>
                                          <p:spTgt spid="24">
                                            <p:txEl>
                                              <p:pRg st="1" end="1"/>
                                            </p:txEl>
                                          </p:spTgt>
                                        </p:tgtEl>
                                        <p:attrNameLst>
                                          <p:attrName>ppt_x</p:attrName>
                                        </p:attrNameLst>
                                      </p:cBhvr>
                                      <p:tavLst>
                                        <p:tav tm="0">
                                          <p:val>
                                            <p:strVal val="#ppt_x"/>
                                          </p:val>
                                        </p:tav>
                                        <p:tav tm="100000">
                                          <p:val>
                                            <p:strVal val="#ppt_x"/>
                                          </p:val>
                                        </p:tav>
                                      </p:tavLst>
                                    </p:anim>
                                    <p:anim calcmode="lin" valueType="num">
                                      <p:cBhvr additive="base">
                                        <p:cTn id="87" dur="500" fill="hold"/>
                                        <p:tgtEl>
                                          <p:spTgt spid="2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nodeType="clickEffect">
                                  <p:stCondLst>
                                    <p:cond delay="0"/>
                                  </p:stCondLst>
                                  <p:childTnLst>
                                    <p:set>
                                      <p:cBhvr>
                                        <p:cTn id="91" dur="1" fill="hold">
                                          <p:stCondLst>
                                            <p:cond delay="0"/>
                                          </p:stCondLst>
                                        </p:cTn>
                                        <p:tgtEl>
                                          <p:spTgt spid="26"/>
                                        </p:tgtEl>
                                        <p:attrNameLst>
                                          <p:attrName>style.visibility</p:attrName>
                                        </p:attrNameLst>
                                      </p:cBhvr>
                                      <p:to>
                                        <p:strVal val="visible"/>
                                      </p:to>
                                    </p:set>
                                    <p:anim calcmode="lin" valueType="num">
                                      <p:cBhvr additive="base">
                                        <p:cTn id="92" dur="500" fill="hold"/>
                                        <p:tgtEl>
                                          <p:spTgt spid="26"/>
                                        </p:tgtEl>
                                        <p:attrNameLst>
                                          <p:attrName>ppt_x</p:attrName>
                                        </p:attrNameLst>
                                      </p:cBhvr>
                                      <p:tavLst>
                                        <p:tav tm="0">
                                          <p:val>
                                            <p:strVal val="#ppt_x"/>
                                          </p:val>
                                        </p:tav>
                                        <p:tav tm="100000">
                                          <p:val>
                                            <p:strVal val="#ppt_x"/>
                                          </p:val>
                                        </p:tav>
                                      </p:tavLst>
                                    </p:anim>
                                    <p:anim calcmode="lin" valueType="num">
                                      <p:cBhvr additive="base">
                                        <p:cTn id="9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animBg="1"/>
      <p:bldP spid="14" grpId="0"/>
      <p:bldP spid="16" grpId="0" animBg="1"/>
      <p:bldP spid="17" grpId="0"/>
      <p:bldP spid="19"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900113" y="1628775"/>
            <a:ext cx="2362200" cy="457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latin typeface="Times New Roman" panose="02020603050405020304" pitchFamily="18" charset="0"/>
                <a:ea typeface="隶书" panose="02010509060101010101" pitchFamily="49" charset="-122"/>
              </a:rPr>
              <a:t>混合长度模型</a:t>
            </a:r>
          </a:p>
        </p:txBody>
      </p:sp>
      <p:sp>
        <p:nvSpPr>
          <p:cNvPr id="11" name="Text Box 3"/>
          <p:cNvSpPr txBox="1">
            <a:spLocks noChangeArrowheads="1"/>
          </p:cNvSpPr>
          <p:nvPr/>
        </p:nvSpPr>
        <p:spPr bwMode="auto">
          <a:xfrm>
            <a:off x="874713" y="3168650"/>
            <a:ext cx="4495800" cy="2565400"/>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应用时间最长，经验最丰富的一种湍流粘性系数模型，优点在于模型简单。</a:t>
            </a:r>
          </a:p>
          <a:p>
            <a:pPr>
              <a:spcBef>
                <a:spcPct val="50000"/>
              </a:spcBef>
              <a:buFont typeface="Wingdings" panose="05000000000000000000" pitchFamily="2" charset="2"/>
              <a:buNone/>
            </a:pPr>
            <a:r>
              <a:rPr kumimoji="1" lang="zh-CN" altLang="en-US">
                <a:solidFill>
                  <a:srgbClr val="FF0000"/>
                </a:solidFill>
                <a:latin typeface="Times New Roman" panose="02020603050405020304" pitchFamily="18" charset="0"/>
                <a:ea typeface="隶书" panose="02010509060101010101" pitchFamily="49" charset="-122"/>
              </a:rPr>
              <a:t>局限：</a:t>
            </a:r>
            <a:r>
              <a:rPr kumimoji="1" lang="zh-CN" altLang="en-US">
                <a:latin typeface="Times New Roman" panose="02020603050405020304" pitchFamily="18" charset="0"/>
                <a:ea typeface="隶书" panose="02010509060101010101" pitchFamily="49" charset="-122"/>
              </a:rPr>
              <a:t>它认为湍流脉动速度与当地时均速度梯度成正比，因而速度梯度为</a:t>
            </a:r>
            <a:r>
              <a:rPr kumimoji="1" lang="en-US" altLang="zh-CN">
                <a:latin typeface="Times New Roman" panose="02020603050405020304" pitchFamily="18" charset="0"/>
                <a:ea typeface="隶书" panose="02010509060101010101" pitchFamily="49" charset="-122"/>
              </a:rPr>
              <a:t>0</a:t>
            </a:r>
            <a:r>
              <a:rPr kumimoji="1" lang="zh-CN" altLang="en-US">
                <a:latin typeface="Times New Roman" panose="02020603050405020304" pitchFamily="18" charset="0"/>
                <a:ea typeface="隶书" panose="02010509060101010101" pitchFamily="49" charset="-122"/>
              </a:rPr>
              <a:t>时，脉动速度也为</a:t>
            </a:r>
            <a:r>
              <a:rPr kumimoji="1" lang="en-US" altLang="zh-CN">
                <a:latin typeface="Times New Roman" panose="02020603050405020304" pitchFamily="18" charset="0"/>
                <a:ea typeface="隶书" panose="02010509060101010101" pitchFamily="49" charset="-122"/>
              </a:rPr>
              <a:t>0</a:t>
            </a:r>
            <a:r>
              <a:rPr kumimoji="1" lang="zh-CN" altLang="en-US">
                <a:latin typeface="Times New Roman" panose="02020603050405020304" pitchFamily="18" charset="0"/>
                <a:ea typeface="隶书" panose="02010509060101010101" pitchFamily="49" charset="-122"/>
              </a:rPr>
              <a:t>，与客观事实不符；</a:t>
            </a:r>
          </a:p>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            因为代数方程模型不能反映湍流过程中特征量的对流与扩散作用，不能应用于复杂的边界类型流动。</a:t>
            </a:r>
          </a:p>
        </p:txBody>
      </p:sp>
      <p:graphicFrame>
        <p:nvGraphicFramePr>
          <p:cNvPr id="12" name="Object 4">
            <a:hlinkClick r:id="" action="ppaction://noaction" highlightClick="1"/>
          </p:cNvPr>
          <p:cNvGraphicFramePr>
            <a:graphicFrameLocks noChangeAspect="1"/>
          </p:cNvGraphicFramePr>
          <p:nvPr/>
        </p:nvGraphicFramePr>
        <p:xfrm>
          <a:off x="971550" y="2133600"/>
          <a:ext cx="2709863" cy="814388"/>
        </p:xfrm>
        <a:graphic>
          <a:graphicData uri="http://schemas.openxmlformats.org/presentationml/2006/ole">
            <mc:AlternateContent xmlns:mc="http://schemas.openxmlformats.org/markup-compatibility/2006">
              <mc:Choice xmlns:v="urn:schemas-microsoft-com:vml" Requires="v">
                <p:oleObj name="Equation" r:id="rId2" imgW="1688760" imgH="507960" progId="Equation.3">
                  <p:embed/>
                </p:oleObj>
              </mc:Choice>
              <mc:Fallback>
                <p:oleObj name="Equation" r:id="rId2" imgW="1688760" imgH="507960" progId="Equation.3">
                  <p:embed/>
                  <p:pic>
                    <p:nvPicPr>
                      <p:cNvPr id="32772" name="Object 4">
                        <a:hlinkClick r:id="" action="ppaction://noaction" highlightClick="1"/>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2133600"/>
                        <a:ext cx="2709863" cy="814388"/>
                      </a:xfrm>
                      <a:prstGeom prst="rect">
                        <a:avLst/>
                      </a:prstGeom>
                      <a:noFill/>
                      <a:ln w="9525">
                        <a:solidFill>
                          <a:srgbClr val="FF66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 name="Text Box 5"/>
          <p:cNvSpPr txBox="1">
            <a:spLocks noChangeArrowheads="1"/>
          </p:cNvSpPr>
          <p:nvPr/>
        </p:nvSpPr>
        <p:spPr bwMode="auto">
          <a:xfrm>
            <a:off x="5651500" y="1700213"/>
            <a:ext cx="2362200" cy="457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latin typeface="Times New Roman" panose="02020603050405020304" pitchFamily="18" charset="0"/>
                <a:ea typeface="隶书" panose="02010509060101010101" pitchFamily="49" charset="-122"/>
              </a:rPr>
              <a:t>单方程模型</a:t>
            </a:r>
          </a:p>
        </p:txBody>
      </p:sp>
      <p:graphicFrame>
        <p:nvGraphicFramePr>
          <p:cNvPr id="14" name="Object 6"/>
          <p:cNvGraphicFramePr>
            <a:graphicFrameLocks noChangeAspect="1"/>
          </p:cNvGraphicFramePr>
          <p:nvPr/>
        </p:nvGraphicFramePr>
        <p:xfrm>
          <a:off x="6394450" y="2209800"/>
          <a:ext cx="1835150" cy="993775"/>
        </p:xfrm>
        <a:graphic>
          <a:graphicData uri="http://schemas.openxmlformats.org/presentationml/2006/ole">
            <mc:AlternateContent xmlns:mc="http://schemas.openxmlformats.org/markup-compatibility/2006">
              <mc:Choice xmlns:v="urn:schemas-microsoft-com:vml" Requires="v">
                <p:oleObj name="Equation" r:id="rId4" imgW="1218960" imgH="660240" progId="Equation.3">
                  <p:embed/>
                </p:oleObj>
              </mc:Choice>
              <mc:Fallback>
                <p:oleObj name="Equation" r:id="rId4" imgW="1218960" imgH="660240" progId="Equation.3">
                  <p:embed/>
                  <p:pic>
                    <p:nvPicPr>
                      <p:cNvPr id="32774"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94450" y="2209800"/>
                        <a:ext cx="1835150" cy="993775"/>
                      </a:xfrm>
                      <a:prstGeom prst="rect">
                        <a:avLst/>
                      </a:prstGeom>
                      <a:noFill/>
                      <a:ln w="9525">
                        <a:solidFill>
                          <a:srgbClr val="FF66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 name="Text Box 7"/>
          <p:cNvSpPr txBox="1">
            <a:spLocks noChangeArrowheads="1"/>
          </p:cNvSpPr>
          <p:nvPr/>
        </p:nvSpPr>
        <p:spPr bwMode="auto">
          <a:xfrm>
            <a:off x="5599113" y="3335338"/>
            <a:ext cx="3221037" cy="366712"/>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普朗特假设：</a:t>
            </a:r>
          </a:p>
        </p:txBody>
      </p:sp>
      <p:graphicFrame>
        <p:nvGraphicFramePr>
          <p:cNvPr id="16" name="Object 8"/>
          <p:cNvGraphicFramePr>
            <a:graphicFrameLocks noChangeAspect="1"/>
          </p:cNvGraphicFramePr>
          <p:nvPr/>
        </p:nvGraphicFramePr>
        <p:xfrm>
          <a:off x="7427913" y="3473450"/>
          <a:ext cx="744537" cy="344488"/>
        </p:xfrm>
        <a:graphic>
          <a:graphicData uri="http://schemas.openxmlformats.org/presentationml/2006/ole">
            <mc:AlternateContent xmlns:mc="http://schemas.openxmlformats.org/markup-compatibility/2006">
              <mc:Choice xmlns:v="urn:schemas-microsoft-com:vml" Requires="v">
                <p:oleObj name="Equation" r:id="rId6" imgW="495000" imgH="228600" progId="Equation.3">
                  <p:embed/>
                </p:oleObj>
              </mc:Choice>
              <mc:Fallback>
                <p:oleObj name="Equation" r:id="rId6" imgW="495000" imgH="228600" progId="Equation.3">
                  <p:embed/>
                  <p:pic>
                    <p:nvPicPr>
                      <p:cNvPr id="32776"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27913" y="3473450"/>
                        <a:ext cx="744537" cy="344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9"/>
          <p:cNvGraphicFramePr>
            <a:graphicFrameLocks noChangeAspect="1"/>
          </p:cNvGraphicFramePr>
          <p:nvPr/>
        </p:nvGraphicFramePr>
        <p:xfrm>
          <a:off x="6361113" y="3854450"/>
          <a:ext cx="2198687" cy="993775"/>
        </p:xfrm>
        <a:graphic>
          <a:graphicData uri="http://schemas.openxmlformats.org/presentationml/2006/ole">
            <mc:AlternateContent xmlns:mc="http://schemas.openxmlformats.org/markup-compatibility/2006">
              <mc:Choice xmlns:v="urn:schemas-microsoft-com:vml" Requires="v">
                <p:oleObj name="Equation" r:id="rId8" imgW="1460160" imgH="660240" progId="Equation.3">
                  <p:embed/>
                </p:oleObj>
              </mc:Choice>
              <mc:Fallback>
                <p:oleObj name="Equation" r:id="rId8" imgW="1460160" imgH="660240" progId="Equation.3">
                  <p:embed/>
                  <p:pic>
                    <p:nvPicPr>
                      <p:cNvPr id="32777"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61113" y="3854450"/>
                        <a:ext cx="2198687" cy="99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66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10"/>
          <p:cNvGraphicFramePr>
            <a:graphicFrameLocks noChangeAspect="1"/>
          </p:cNvGraphicFramePr>
          <p:nvPr/>
        </p:nvGraphicFramePr>
        <p:xfrm>
          <a:off x="7961313" y="4692650"/>
          <a:ext cx="920750" cy="593725"/>
        </p:xfrm>
        <a:graphic>
          <a:graphicData uri="http://schemas.openxmlformats.org/presentationml/2006/ole">
            <mc:AlternateContent xmlns:mc="http://schemas.openxmlformats.org/markup-compatibility/2006">
              <mc:Choice xmlns:v="urn:schemas-microsoft-com:vml" Requires="v">
                <p:oleObj name="Equation" r:id="rId10" imgW="609480" imgH="393480" progId="Equation.3">
                  <p:embed/>
                </p:oleObj>
              </mc:Choice>
              <mc:Fallback>
                <p:oleObj name="Equation" r:id="rId10" imgW="609480" imgH="393480" progId="Equation.3">
                  <p:embed/>
                  <p:pic>
                    <p:nvPicPr>
                      <p:cNvPr id="32778"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961313" y="4692650"/>
                        <a:ext cx="920750" cy="593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 name="Text Box 11"/>
          <p:cNvSpPr txBox="1">
            <a:spLocks noChangeArrowheads="1"/>
          </p:cNvSpPr>
          <p:nvPr/>
        </p:nvSpPr>
        <p:spPr bwMode="auto">
          <a:xfrm>
            <a:off x="5599113" y="4768850"/>
            <a:ext cx="2286000" cy="366713"/>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其中，湍流脉动动能</a:t>
            </a:r>
          </a:p>
        </p:txBody>
      </p:sp>
      <p:sp>
        <p:nvSpPr>
          <p:cNvPr id="21" name="Rectangle 12"/>
          <p:cNvSpPr>
            <a:spLocks noChangeArrowheads="1"/>
          </p:cNvSpPr>
          <p:nvPr/>
        </p:nvSpPr>
        <p:spPr bwMode="auto">
          <a:xfrm>
            <a:off x="900113" y="1125538"/>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三</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湍流流动的定解问题</a:t>
            </a:r>
          </a:p>
        </p:txBody>
      </p:sp>
    </p:spTree>
    <p:extLst>
      <p:ext uri="{BB962C8B-B14F-4D97-AF65-F5344CB8AC3E}">
        <p14:creationId xmlns:p14="http://schemas.microsoft.com/office/powerpoint/2010/main" val="73904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1">
                                            <p:txEl>
                                              <p:pRg st="0" end="0"/>
                                            </p:txEl>
                                          </p:spTgt>
                                        </p:tgtEl>
                                        <p:attrNameLst>
                                          <p:attrName>style.visibility</p:attrName>
                                        </p:attrNameLst>
                                      </p:cBhvr>
                                      <p:to>
                                        <p:strVal val="visible"/>
                                      </p:to>
                                    </p:set>
                                    <p:anim calcmode="discrete" valueType="clr">
                                      <p:cBhvr override="childStyle">
                                        <p:cTn id="7" dur="80"/>
                                        <p:tgtEl>
                                          <p:spTgt spid="1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1">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 calcmode="lin" valueType="num">
                                      <p:cBhvr additive="base">
                                        <p:cTn id="14"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1">
                                            <p:txEl>
                                              <p:pRg st="2" end="2"/>
                                            </p:txEl>
                                          </p:spTgt>
                                        </p:tgtEl>
                                        <p:attrNameLst>
                                          <p:attrName>style.visibility</p:attrName>
                                        </p:attrNameLst>
                                      </p:cBhvr>
                                      <p:to>
                                        <p:strVal val="visible"/>
                                      </p:to>
                                    </p:set>
                                    <p:anim calcmode="lin" valueType="num">
                                      <p:cBhvr additive="base">
                                        <p:cTn id="20"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additive="base">
                                        <p:cTn id="26" dur="500" fill="hold"/>
                                        <p:tgtEl>
                                          <p:spTgt spid="13"/>
                                        </p:tgtEl>
                                        <p:attrNameLst>
                                          <p:attrName>ppt_x</p:attrName>
                                        </p:attrNameLst>
                                      </p:cBhvr>
                                      <p:tavLst>
                                        <p:tav tm="0">
                                          <p:val>
                                            <p:strVal val="#ppt_x"/>
                                          </p:val>
                                        </p:tav>
                                        <p:tav tm="100000">
                                          <p:val>
                                            <p:strVal val="#ppt_x"/>
                                          </p:val>
                                        </p:tav>
                                      </p:tavLst>
                                    </p:anim>
                                    <p:anim calcmode="lin" valueType="num">
                                      <p:cBhvr additive="base">
                                        <p:cTn id="27"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ppt_x"/>
                                          </p:val>
                                        </p:tav>
                                        <p:tav tm="100000">
                                          <p:val>
                                            <p:strVal val="#ppt_x"/>
                                          </p:val>
                                        </p:tav>
                                      </p:tavLst>
                                    </p:anim>
                                    <p:anim calcmode="lin" valueType="num">
                                      <p:cBhvr additive="base">
                                        <p:cTn id="3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additive="base">
                                        <p:cTn id="38" dur="500" fill="hold"/>
                                        <p:tgtEl>
                                          <p:spTgt spid="15"/>
                                        </p:tgtEl>
                                        <p:attrNameLst>
                                          <p:attrName>ppt_x</p:attrName>
                                        </p:attrNameLst>
                                      </p:cBhvr>
                                      <p:tavLst>
                                        <p:tav tm="0">
                                          <p:val>
                                            <p:strVal val="#ppt_x"/>
                                          </p:val>
                                        </p:tav>
                                        <p:tav tm="100000">
                                          <p:val>
                                            <p:strVal val="#ppt_x"/>
                                          </p:val>
                                        </p:tav>
                                      </p:tavLst>
                                    </p:anim>
                                    <p:anim calcmode="lin" valueType="num">
                                      <p:cBhvr additive="base">
                                        <p:cTn id="3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8" presetClass="entr" presetSubtype="0" accel="50000" fill="hold" nodeType="clickEffect">
                                  <p:stCondLst>
                                    <p:cond delay="0"/>
                                  </p:stCondLst>
                                  <p:childTnLst>
                                    <p:set>
                                      <p:cBhvr>
                                        <p:cTn id="43" dur="1" fill="hold">
                                          <p:stCondLst>
                                            <p:cond delay="0"/>
                                          </p:stCondLst>
                                        </p:cTn>
                                        <p:tgtEl>
                                          <p:spTgt spid="16"/>
                                        </p:tgtEl>
                                        <p:attrNameLst>
                                          <p:attrName>style.visibility</p:attrName>
                                        </p:attrNameLst>
                                      </p:cBhvr>
                                      <p:to>
                                        <p:strVal val="visible"/>
                                      </p:to>
                                    </p:set>
                                    <p:anim calcmode="lin" valueType="num">
                                      <p:cBhvr>
                                        <p:cTn id="44" dur="1000" fill="hold"/>
                                        <p:tgtEl>
                                          <p:spTgt spid="1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5" dur="1000" fill="hold"/>
                                        <p:tgtEl>
                                          <p:spTgt spid="16"/>
                                        </p:tgtEl>
                                        <p:attrNameLst>
                                          <p:attrName>ppt_x</p:attrName>
                                        </p:attrNameLst>
                                      </p:cBhvr>
                                      <p:tavLst>
                                        <p:tav tm="0">
                                          <p:val>
                                            <p:fltVal val="-1"/>
                                          </p:val>
                                        </p:tav>
                                        <p:tav tm="50000">
                                          <p:val>
                                            <p:fltVal val="0.95"/>
                                          </p:val>
                                        </p:tav>
                                        <p:tav tm="100000">
                                          <p:val>
                                            <p:strVal val="#ppt_x"/>
                                          </p:val>
                                        </p:tav>
                                      </p:tavLst>
                                    </p:anim>
                                    <p:anim calcmode="lin" valueType="num">
                                      <p:cBhvr>
                                        <p:cTn id="46" dur="1000" fill="hold"/>
                                        <p:tgtEl>
                                          <p:spTgt spid="16"/>
                                        </p:tgtEl>
                                        <p:attrNameLst>
                                          <p:attrName>ppt_y</p:attrName>
                                        </p:attrNameLst>
                                      </p:cBhvr>
                                      <p:tavLst>
                                        <p:tav tm="0">
                                          <p:val>
                                            <p:strVal val="#ppt_y"/>
                                          </p:val>
                                        </p:tav>
                                        <p:tav tm="100000">
                                          <p:val>
                                            <p:strVal val="#ppt_y"/>
                                          </p:val>
                                        </p:tav>
                                      </p:tavLst>
                                    </p:anim>
                                    <p:animEffect transition="in" filter="fade">
                                      <p:cBhvr>
                                        <p:cTn id="47" dur="10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additive="base">
                                        <p:cTn id="52" dur="500" fill="hold"/>
                                        <p:tgtEl>
                                          <p:spTgt spid="17"/>
                                        </p:tgtEl>
                                        <p:attrNameLst>
                                          <p:attrName>ppt_x</p:attrName>
                                        </p:attrNameLst>
                                      </p:cBhvr>
                                      <p:tavLst>
                                        <p:tav tm="0">
                                          <p:val>
                                            <p:strVal val="#ppt_x"/>
                                          </p:val>
                                        </p:tav>
                                        <p:tav tm="100000">
                                          <p:val>
                                            <p:strVal val="#ppt_x"/>
                                          </p:val>
                                        </p:tav>
                                      </p:tavLst>
                                    </p:anim>
                                    <p:anim calcmode="lin" valueType="num">
                                      <p:cBhvr additive="base">
                                        <p:cTn id="5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 calcmode="lin" valueType="num">
                                      <p:cBhvr additive="base">
                                        <p:cTn id="58" dur="500" fill="hold"/>
                                        <p:tgtEl>
                                          <p:spTgt spid="19"/>
                                        </p:tgtEl>
                                        <p:attrNameLst>
                                          <p:attrName>ppt_x</p:attrName>
                                        </p:attrNameLst>
                                      </p:cBhvr>
                                      <p:tavLst>
                                        <p:tav tm="0">
                                          <p:val>
                                            <p:strVal val="#ppt_x"/>
                                          </p:val>
                                        </p:tav>
                                        <p:tav tm="100000">
                                          <p:val>
                                            <p:strVal val="#ppt_x"/>
                                          </p:val>
                                        </p:tav>
                                      </p:tavLst>
                                    </p:anim>
                                    <p:anim calcmode="lin" valueType="num">
                                      <p:cBhvr additive="base">
                                        <p:cTn id="5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nodeType="clickEffect">
                                  <p:stCondLst>
                                    <p:cond delay="0"/>
                                  </p:stCondLst>
                                  <p:childTnLst>
                                    <p:set>
                                      <p:cBhvr>
                                        <p:cTn id="63" dur="1" fill="hold">
                                          <p:stCondLst>
                                            <p:cond delay="0"/>
                                          </p:stCondLst>
                                        </p:cTn>
                                        <p:tgtEl>
                                          <p:spTgt spid="18"/>
                                        </p:tgtEl>
                                        <p:attrNameLst>
                                          <p:attrName>style.visibility</p:attrName>
                                        </p:attrNameLst>
                                      </p:cBhvr>
                                      <p:to>
                                        <p:strVal val="visible"/>
                                      </p:to>
                                    </p:set>
                                    <p:anim calcmode="lin" valueType="num">
                                      <p:cBhvr additive="base">
                                        <p:cTn id="64" dur="500" fill="hold"/>
                                        <p:tgtEl>
                                          <p:spTgt spid="18"/>
                                        </p:tgtEl>
                                        <p:attrNameLst>
                                          <p:attrName>ppt_x</p:attrName>
                                        </p:attrNameLst>
                                      </p:cBhvr>
                                      <p:tavLst>
                                        <p:tav tm="0">
                                          <p:val>
                                            <p:strVal val="#ppt_x"/>
                                          </p:val>
                                        </p:tav>
                                        <p:tav tm="100000">
                                          <p:val>
                                            <p:strVal val="#ppt_x"/>
                                          </p:val>
                                        </p:tav>
                                      </p:tavLst>
                                    </p:anim>
                                    <p:anim calcmode="lin" valueType="num">
                                      <p:cBhvr additive="base">
                                        <p:cTn id="6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906462" y="1328912"/>
            <a:ext cx="2362200" cy="457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latin typeface="Times New Roman" panose="02020603050405020304" pitchFamily="18" charset="0"/>
                <a:ea typeface="隶书" panose="02010509060101010101" pitchFamily="49" charset="-122"/>
              </a:rPr>
              <a:t>单方程模型</a:t>
            </a:r>
          </a:p>
        </p:txBody>
      </p:sp>
      <p:graphicFrame>
        <p:nvGraphicFramePr>
          <p:cNvPr id="11" name="Object 3"/>
          <p:cNvGraphicFramePr>
            <a:graphicFrameLocks noChangeAspect="1"/>
          </p:cNvGraphicFramePr>
          <p:nvPr>
            <p:extLst>
              <p:ext uri="{D42A27DB-BD31-4B8C-83A1-F6EECF244321}">
                <p14:modId xmlns:p14="http://schemas.microsoft.com/office/powerpoint/2010/main" val="829590835"/>
              </p:ext>
            </p:extLst>
          </p:nvPr>
        </p:nvGraphicFramePr>
        <p:xfrm>
          <a:off x="3498849" y="1473374"/>
          <a:ext cx="2198688" cy="993775"/>
        </p:xfrm>
        <a:graphic>
          <a:graphicData uri="http://schemas.openxmlformats.org/presentationml/2006/ole">
            <mc:AlternateContent xmlns:mc="http://schemas.openxmlformats.org/markup-compatibility/2006">
              <mc:Choice xmlns:v="urn:schemas-microsoft-com:vml" Requires="v">
                <p:oleObj name="Equation" r:id="rId2" imgW="1460160" imgH="660240" progId="Equation.3">
                  <p:embed/>
                </p:oleObj>
              </mc:Choice>
              <mc:Fallback>
                <p:oleObj name="Equation" r:id="rId2" imgW="1460160" imgH="660240" progId="Equation.3">
                  <p:embed/>
                  <p:pic>
                    <p:nvPicPr>
                      <p:cNvPr id="3379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8849" y="1473374"/>
                        <a:ext cx="2198688" cy="9937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 name="Text Box 4"/>
          <p:cNvSpPr txBox="1">
            <a:spLocks noChangeArrowheads="1"/>
          </p:cNvSpPr>
          <p:nvPr/>
        </p:nvSpPr>
        <p:spPr bwMode="auto">
          <a:xfrm>
            <a:off x="930274" y="2671937"/>
            <a:ext cx="5257800" cy="915987"/>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en-US" altLang="zh-CN">
                <a:latin typeface="Times New Roman" panose="02020603050405020304" pitchFamily="18" charset="0"/>
                <a:ea typeface="隶书" panose="02010509060101010101" pitchFamily="49" charset="-122"/>
              </a:rPr>
              <a:t> </a:t>
            </a:r>
            <a:r>
              <a:rPr kumimoji="1" lang="zh-CN" altLang="en-US">
                <a:latin typeface="Times New Roman" panose="02020603050405020304" pitchFamily="18" charset="0"/>
                <a:ea typeface="隶书" panose="02010509060101010101" pitchFamily="49" charset="-122"/>
              </a:rPr>
              <a:t>湍流脉动动能</a:t>
            </a:r>
            <a:r>
              <a:rPr kumimoji="1" lang="en-US" altLang="zh-CN">
                <a:latin typeface="Times New Roman" panose="02020603050405020304" pitchFamily="18" charset="0"/>
                <a:ea typeface="隶书" panose="02010509060101010101" pitchFamily="49" charset="-122"/>
              </a:rPr>
              <a:t>K</a:t>
            </a:r>
            <a:r>
              <a:rPr kumimoji="1" lang="zh-CN" altLang="en-US">
                <a:latin typeface="Times New Roman" panose="02020603050405020304" pitchFamily="18" charset="0"/>
                <a:ea typeface="隶书" panose="02010509060101010101" pitchFamily="49" charset="-122"/>
              </a:rPr>
              <a:t>满足的方程由瞬时动量方程与时均值动量方程之差得出的脉动动量方程来给出，最终形式为：</a:t>
            </a:r>
          </a:p>
        </p:txBody>
      </p:sp>
      <p:graphicFrame>
        <p:nvGraphicFramePr>
          <p:cNvPr id="13" name="Object 5"/>
          <p:cNvGraphicFramePr>
            <a:graphicFrameLocks noChangeAspect="1"/>
          </p:cNvGraphicFramePr>
          <p:nvPr>
            <p:extLst>
              <p:ext uri="{D42A27DB-BD31-4B8C-83A1-F6EECF244321}">
                <p14:modId xmlns:p14="http://schemas.microsoft.com/office/powerpoint/2010/main" val="2092172042"/>
              </p:ext>
            </p:extLst>
          </p:nvPr>
        </p:nvGraphicFramePr>
        <p:xfrm>
          <a:off x="1768474" y="3662537"/>
          <a:ext cx="5391150" cy="658812"/>
        </p:xfrm>
        <a:graphic>
          <a:graphicData uri="http://schemas.openxmlformats.org/presentationml/2006/ole">
            <mc:AlternateContent xmlns:mc="http://schemas.openxmlformats.org/markup-compatibility/2006">
              <mc:Choice xmlns:v="urn:schemas-microsoft-com:vml" Requires="v">
                <p:oleObj name="Equation" r:id="rId4" imgW="4152600" imgH="507960" progId="Equation.3">
                  <p:embed/>
                </p:oleObj>
              </mc:Choice>
              <mc:Fallback>
                <p:oleObj name="Equation" r:id="rId4" imgW="4152600" imgH="507960" progId="Equation.3">
                  <p:embed/>
                  <p:pic>
                    <p:nvPicPr>
                      <p:cNvPr id="33797"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8474" y="3662537"/>
                        <a:ext cx="5391150" cy="658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 name="Text Box 6"/>
          <p:cNvSpPr txBox="1">
            <a:spLocks noChangeArrowheads="1"/>
          </p:cNvSpPr>
          <p:nvPr/>
        </p:nvSpPr>
        <p:spPr bwMode="auto">
          <a:xfrm>
            <a:off x="1539874" y="4424537"/>
            <a:ext cx="5791200" cy="366712"/>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u="sng">
                <a:latin typeface="Times New Roman" panose="02020603050405020304" pitchFamily="18" charset="0"/>
                <a:ea typeface="隶书" panose="02010509060101010101" pitchFamily="49" charset="-122"/>
              </a:rPr>
              <a:t>积累项   对流项         扩散项             生成项           耗散项</a:t>
            </a:r>
          </a:p>
        </p:txBody>
      </p:sp>
      <p:sp>
        <p:nvSpPr>
          <p:cNvPr id="15" name="Text Box 7"/>
          <p:cNvSpPr txBox="1">
            <a:spLocks noChangeArrowheads="1"/>
          </p:cNvSpPr>
          <p:nvPr/>
        </p:nvSpPr>
        <p:spPr bwMode="auto">
          <a:xfrm>
            <a:off x="930274" y="4881737"/>
            <a:ext cx="7391400" cy="1054100"/>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解决了混合长度模型的局限</a:t>
            </a:r>
          </a:p>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局限：压力脉动项是使雷诺应力改变方向的重要因素，它没有单独处理；       的确定。</a:t>
            </a:r>
          </a:p>
        </p:txBody>
      </p:sp>
      <p:graphicFrame>
        <p:nvGraphicFramePr>
          <p:cNvPr id="16" name="Object 8"/>
          <p:cNvGraphicFramePr>
            <a:graphicFrameLocks noChangeAspect="1"/>
          </p:cNvGraphicFramePr>
          <p:nvPr>
            <p:extLst>
              <p:ext uri="{D42A27DB-BD31-4B8C-83A1-F6EECF244321}">
                <p14:modId xmlns:p14="http://schemas.microsoft.com/office/powerpoint/2010/main" val="1511403383"/>
              </p:ext>
            </p:extLst>
          </p:nvPr>
        </p:nvGraphicFramePr>
        <p:xfrm>
          <a:off x="1439862" y="5586587"/>
          <a:ext cx="311150" cy="350837"/>
        </p:xfrm>
        <a:graphic>
          <a:graphicData uri="http://schemas.openxmlformats.org/presentationml/2006/ole">
            <mc:AlternateContent xmlns:mc="http://schemas.openxmlformats.org/markup-compatibility/2006">
              <mc:Choice xmlns:v="urn:schemas-microsoft-com:vml" Requires="v">
                <p:oleObj name="Equation" r:id="rId6" imgW="203040" imgH="228600" progId="Equation.3">
                  <p:embed/>
                </p:oleObj>
              </mc:Choice>
              <mc:Fallback>
                <p:oleObj name="Equation" r:id="rId6" imgW="203040" imgH="228600" progId="Equation.3">
                  <p:embed/>
                  <p:pic>
                    <p:nvPicPr>
                      <p:cNvPr id="3380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39862" y="5586587"/>
                        <a:ext cx="311150" cy="350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9"/>
          <p:cNvGraphicFramePr>
            <a:graphicFrameLocks noChangeAspect="1"/>
          </p:cNvGraphicFramePr>
          <p:nvPr>
            <p:extLst>
              <p:ext uri="{D42A27DB-BD31-4B8C-83A1-F6EECF244321}">
                <p14:modId xmlns:p14="http://schemas.microsoft.com/office/powerpoint/2010/main" val="960082614"/>
              </p:ext>
            </p:extLst>
          </p:nvPr>
        </p:nvGraphicFramePr>
        <p:xfrm>
          <a:off x="7712074" y="3052937"/>
          <a:ext cx="457200" cy="328612"/>
        </p:xfrm>
        <a:graphic>
          <a:graphicData uri="http://schemas.openxmlformats.org/presentationml/2006/ole">
            <mc:AlternateContent xmlns:mc="http://schemas.openxmlformats.org/markup-compatibility/2006">
              <mc:Choice xmlns:v="urn:schemas-microsoft-com:vml" Requires="v">
                <p:oleObj name="Equation" r:id="rId8" imgW="228600" imgH="164880" progId="Equation.3">
                  <p:embed/>
                </p:oleObj>
              </mc:Choice>
              <mc:Fallback>
                <p:oleObj name="Equation" r:id="rId8" imgW="228600" imgH="164880" progId="Equation.3">
                  <p:embed/>
                  <p:pic>
                    <p:nvPicPr>
                      <p:cNvPr id="33801"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712074" y="3052937"/>
                        <a:ext cx="457200" cy="328612"/>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 name="Line 10"/>
          <p:cNvSpPr>
            <a:spLocks noChangeShapeType="1"/>
          </p:cNvSpPr>
          <p:nvPr/>
        </p:nvSpPr>
        <p:spPr bwMode="auto">
          <a:xfrm flipV="1">
            <a:off x="7254874" y="3281537"/>
            <a:ext cx="4572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aphicFrame>
        <p:nvGraphicFramePr>
          <p:cNvPr id="19" name="Object 11"/>
          <p:cNvGraphicFramePr>
            <a:graphicFrameLocks noChangeAspect="1"/>
          </p:cNvGraphicFramePr>
          <p:nvPr>
            <p:extLst>
              <p:ext uri="{D42A27DB-BD31-4B8C-83A1-F6EECF244321}">
                <p14:modId xmlns:p14="http://schemas.microsoft.com/office/powerpoint/2010/main" val="2508596879"/>
              </p:ext>
            </p:extLst>
          </p:nvPr>
        </p:nvGraphicFramePr>
        <p:xfrm>
          <a:off x="6569074" y="1909937"/>
          <a:ext cx="1897063" cy="658812"/>
        </p:xfrm>
        <a:graphic>
          <a:graphicData uri="http://schemas.openxmlformats.org/presentationml/2006/ole">
            <mc:AlternateContent xmlns:mc="http://schemas.openxmlformats.org/markup-compatibility/2006">
              <mc:Choice xmlns:v="urn:schemas-microsoft-com:vml" Requires="v">
                <p:oleObj name="Equation" r:id="rId10" imgW="1460160" imgH="507960" progId="Equation.3">
                  <p:embed/>
                </p:oleObj>
              </mc:Choice>
              <mc:Fallback>
                <p:oleObj name="Equation" r:id="rId10" imgW="1460160" imgH="507960" progId="Equation.3">
                  <p:embed/>
                  <p:pic>
                    <p:nvPicPr>
                      <p:cNvPr id="33803"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69074" y="1909937"/>
                        <a:ext cx="1897063" cy="658812"/>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 name="Line 12"/>
          <p:cNvSpPr>
            <a:spLocks noChangeShapeType="1"/>
          </p:cNvSpPr>
          <p:nvPr/>
        </p:nvSpPr>
        <p:spPr bwMode="auto">
          <a:xfrm flipV="1">
            <a:off x="5959474" y="2519537"/>
            <a:ext cx="1066800" cy="1143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2" name="Rectangle 13"/>
          <p:cNvSpPr>
            <a:spLocks noChangeArrowheads="1"/>
          </p:cNvSpPr>
          <p:nvPr/>
        </p:nvSpPr>
        <p:spPr bwMode="auto">
          <a:xfrm>
            <a:off x="906462" y="754237"/>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三</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湍流流动的定解问题</a:t>
            </a:r>
          </a:p>
        </p:txBody>
      </p:sp>
    </p:spTree>
    <p:extLst>
      <p:ext uri="{BB962C8B-B14F-4D97-AF65-F5344CB8AC3E}">
        <p14:creationId xmlns:p14="http://schemas.microsoft.com/office/powerpoint/2010/main" val="872274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2"/>
                                        </p:tgtEl>
                                        <p:attrNameLst>
                                          <p:attrName>style.visibility</p:attrName>
                                        </p:attrNameLst>
                                      </p:cBhvr>
                                      <p:to>
                                        <p:strVal val="visible"/>
                                      </p:to>
                                    </p:set>
                                    <p:anim calcmode="discrete" valueType="clr">
                                      <p:cBhvr override="childStyle">
                                        <p:cTn id="7" dur="80"/>
                                        <p:tgtEl>
                                          <p:spTgt spid="1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2"/>
                                        </p:tgtEl>
                                        <p:attrNameLst>
                                          <p:attrName>fillcolor</p:attrName>
                                        </p:attrNameLst>
                                      </p:cBhvr>
                                      <p:tavLst>
                                        <p:tav tm="0">
                                          <p:val>
                                            <p:clrVal>
                                              <a:schemeClr val="accent2"/>
                                            </p:clrVal>
                                          </p:val>
                                        </p:tav>
                                        <p:tav tm="50000">
                                          <p:val>
                                            <p:clrVal>
                                              <a:schemeClr val="hlink"/>
                                            </p:clrVal>
                                          </p:val>
                                        </p:tav>
                                      </p:tavLst>
                                    </p:anim>
                                    <p:set>
                                      <p:cBhvr>
                                        <p:cTn id="9" dur="80"/>
                                        <p:tgtEl>
                                          <p:spTgt spid="1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4" presetClass="entr" presetSubtype="0" accel="10000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p:cTn id="14" dur="500" fill="hold"/>
                                        <p:tgtEl>
                                          <p:spTgt spid="13"/>
                                        </p:tgtEl>
                                        <p:attrNameLst>
                                          <p:attrName>ppt_w</p:attrName>
                                        </p:attrNameLst>
                                      </p:cBhvr>
                                      <p:tavLst>
                                        <p:tav tm="0">
                                          <p:val>
                                            <p:strVal val="#ppt_w*0.05"/>
                                          </p:val>
                                        </p:tav>
                                        <p:tav tm="100000">
                                          <p:val>
                                            <p:strVal val="#ppt_w"/>
                                          </p:val>
                                        </p:tav>
                                      </p:tavLst>
                                    </p:anim>
                                    <p:anim calcmode="lin" valueType="num">
                                      <p:cBhvr>
                                        <p:cTn id="15" dur="500" fill="hold"/>
                                        <p:tgtEl>
                                          <p:spTgt spid="13"/>
                                        </p:tgtEl>
                                        <p:attrNameLst>
                                          <p:attrName>ppt_h</p:attrName>
                                        </p:attrNameLst>
                                      </p:cBhvr>
                                      <p:tavLst>
                                        <p:tav tm="0">
                                          <p:val>
                                            <p:strVal val="#ppt_h"/>
                                          </p:val>
                                        </p:tav>
                                        <p:tav tm="100000">
                                          <p:val>
                                            <p:strVal val="#ppt_h"/>
                                          </p:val>
                                        </p:tav>
                                      </p:tavLst>
                                    </p:anim>
                                    <p:anim calcmode="lin" valueType="num">
                                      <p:cBhvr>
                                        <p:cTn id="16" dur="500" fill="hold"/>
                                        <p:tgtEl>
                                          <p:spTgt spid="13"/>
                                        </p:tgtEl>
                                        <p:attrNameLst>
                                          <p:attrName>ppt_x</p:attrName>
                                        </p:attrNameLst>
                                      </p:cBhvr>
                                      <p:tavLst>
                                        <p:tav tm="0">
                                          <p:val>
                                            <p:strVal val="#ppt_x-.2"/>
                                          </p:val>
                                        </p:tav>
                                        <p:tav tm="100000">
                                          <p:val>
                                            <p:strVal val="#ppt_x"/>
                                          </p:val>
                                        </p:tav>
                                      </p:tavLst>
                                    </p:anim>
                                    <p:anim calcmode="lin" valueType="num">
                                      <p:cBhvr>
                                        <p:cTn id="17" dur="500" fill="hold"/>
                                        <p:tgtEl>
                                          <p:spTgt spid="13"/>
                                        </p:tgtEl>
                                        <p:attrNameLst>
                                          <p:attrName>ppt_y</p:attrName>
                                        </p:attrNameLst>
                                      </p:cBhvr>
                                      <p:tavLst>
                                        <p:tav tm="0">
                                          <p:val>
                                            <p:strVal val="#ppt_y"/>
                                          </p:val>
                                        </p:tav>
                                        <p:tav tm="100000">
                                          <p:val>
                                            <p:strVal val="#ppt_y"/>
                                          </p:val>
                                        </p:tav>
                                      </p:tavLst>
                                    </p:anim>
                                    <p:animEffect transition="in" filter="fade">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54" presetClass="entr" presetSubtype="0" accel="10000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p:cTn id="23" dur="500" fill="hold"/>
                                        <p:tgtEl>
                                          <p:spTgt spid="14"/>
                                        </p:tgtEl>
                                        <p:attrNameLst>
                                          <p:attrName>ppt_w</p:attrName>
                                        </p:attrNameLst>
                                      </p:cBhvr>
                                      <p:tavLst>
                                        <p:tav tm="0">
                                          <p:val>
                                            <p:strVal val="#ppt_w*0.05"/>
                                          </p:val>
                                        </p:tav>
                                        <p:tav tm="100000">
                                          <p:val>
                                            <p:strVal val="#ppt_w"/>
                                          </p:val>
                                        </p:tav>
                                      </p:tavLst>
                                    </p:anim>
                                    <p:anim calcmode="lin" valueType="num">
                                      <p:cBhvr>
                                        <p:cTn id="24" dur="500" fill="hold"/>
                                        <p:tgtEl>
                                          <p:spTgt spid="14"/>
                                        </p:tgtEl>
                                        <p:attrNameLst>
                                          <p:attrName>ppt_h</p:attrName>
                                        </p:attrNameLst>
                                      </p:cBhvr>
                                      <p:tavLst>
                                        <p:tav tm="0">
                                          <p:val>
                                            <p:strVal val="#ppt_h"/>
                                          </p:val>
                                        </p:tav>
                                        <p:tav tm="100000">
                                          <p:val>
                                            <p:strVal val="#ppt_h"/>
                                          </p:val>
                                        </p:tav>
                                      </p:tavLst>
                                    </p:anim>
                                    <p:anim calcmode="lin" valueType="num">
                                      <p:cBhvr>
                                        <p:cTn id="25" dur="500" fill="hold"/>
                                        <p:tgtEl>
                                          <p:spTgt spid="14"/>
                                        </p:tgtEl>
                                        <p:attrNameLst>
                                          <p:attrName>ppt_x</p:attrName>
                                        </p:attrNameLst>
                                      </p:cBhvr>
                                      <p:tavLst>
                                        <p:tav tm="0">
                                          <p:val>
                                            <p:strVal val="#ppt_x-.2"/>
                                          </p:val>
                                        </p:tav>
                                        <p:tav tm="100000">
                                          <p:val>
                                            <p:strVal val="#ppt_x"/>
                                          </p:val>
                                        </p:tav>
                                      </p:tavLst>
                                    </p:anim>
                                    <p:anim calcmode="lin" valueType="num">
                                      <p:cBhvr>
                                        <p:cTn id="26" dur="500" fill="hold"/>
                                        <p:tgtEl>
                                          <p:spTgt spid="14"/>
                                        </p:tgtEl>
                                        <p:attrNameLst>
                                          <p:attrName>ppt_y</p:attrName>
                                        </p:attrNameLst>
                                      </p:cBhvr>
                                      <p:tavLst>
                                        <p:tav tm="0">
                                          <p:val>
                                            <p:strVal val="#ppt_y"/>
                                          </p:val>
                                        </p:tav>
                                        <p:tav tm="100000">
                                          <p:val>
                                            <p:strVal val="#ppt_y"/>
                                          </p:val>
                                        </p:tav>
                                      </p:tavLst>
                                    </p:anim>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 calcmode="lin" valueType="num">
                                      <p:cBhvr additive="base">
                                        <p:cTn id="32" dur="500" fill="hold"/>
                                        <p:tgtEl>
                                          <p:spTgt spid="21"/>
                                        </p:tgtEl>
                                        <p:attrNameLst>
                                          <p:attrName>ppt_x</p:attrName>
                                        </p:attrNameLst>
                                      </p:cBhvr>
                                      <p:tavLst>
                                        <p:tav tm="0">
                                          <p:val>
                                            <p:strVal val="#ppt_x"/>
                                          </p:val>
                                        </p:tav>
                                        <p:tav tm="100000">
                                          <p:val>
                                            <p:strVal val="#ppt_x"/>
                                          </p:val>
                                        </p:tav>
                                      </p:tavLst>
                                    </p:anim>
                                    <p:anim calcmode="lin" valueType="num">
                                      <p:cBhvr additive="base">
                                        <p:cTn id="33" dur="500" fill="hold"/>
                                        <p:tgtEl>
                                          <p:spTgt spid="21"/>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additive="base">
                                        <p:cTn id="36" dur="500" fill="hold"/>
                                        <p:tgtEl>
                                          <p:spTgt spid="19"/>
                                        </p:tgtEl>
                                        <p:attrNameLst>
                                          <p:attrName>ppt_x</p:attrName>
                                        </p:attrNameLst>
                                      </p:cBhvr>
                                      <p:tavLst>
                                        <p:tav tm="0">
                                          <p:val>
                                            <p:strVal val="#ppt_x"/>
                                          </p:val>
                                        </p:tav>
                                        <p:tav tm="100000">
                                          <p:val>
                                            <p:strVal val="#ppt_x"/>
                                          </p:val>
                                        </p:tav>
                                      </p:tavLst>
                                    </p:anim>
                                    <p:anim calcmode="lin" valueType="num">
                                      <p:cBhvr additive="base">
                                        <p:cTn id="3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15">
                                            <p:txEl>
                                              <p:pRg st="0" end="0"/>
                                            </p:txEl>
                                          </p:spTgt>
                                        </p:tgtEl>
                                        <p:attrNameLst>
                                          <p:attrName>style.visibility</p:attrName>
                                        </p:attrNameLst>
                                      </p:cBhvr>
                                      <p:to>
                                        <p:strVal val="visible"/>
                                      </p:to>
                                    </p:set>
                                    <p:anim calcmode="discrete" valueType="clr">
                                      <p:cBhvr override="childStyle">
                                        <p:cTn id="42" dur="80"/>
                                        <p:tgtEl>
                                          <p:spTgt spid="1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15">
                                            <p:txEl>
                                              <p:pRg st="0" end="0"/>
                                            </p:txEl>
                                          </p:spTgt>
                                        </p:tgtEl>
                                        <p:attrNameLst>
                                          <p:attrName>fillcolor</p:attrName>
                                        </p:attrNameLst>
                                      </p:cBhvr>
                                      <p:tavLst>
                                        <p:tav tm="0">
                                          <p:val>
                                            <p:clrVal>
                                              <a:schemeClr val="accent2"/>
                                            </p:clrVal>
                                          </p:val>
                                        </p:tav>
                                        <p:tav tm="50000">
                                          <p:val>
                                            <p:clrVal>
                                              <a:schemeClr val="hlink"/>
                                            </p:clrVal>
                                          </p:val>
                                        </p:tav>
                                      </p:tavLst>
                                    </p:anim>
                                    <p:set>
                                      <p:cBhvr>
                                        <p:cTn id="44" dur="80"/>
                                        <p:tgtEl>
                                          <p:spTgt spid="15">
                                            <p:txEl>
                                              <p:pRg st="0" end="0"/>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15">
                                            <p:txEl>
                                              <p:pRg st="1" end="1"/>
                                            </p:txEl>
                                          </p:spTgt>
                                        </p:tgtEl>
                                        <p:attrNameLst>
                                          <p:attrName>style.visibility</p:attrName>
                                        </p:attrNameLst>
                                      </p:cBhvr>
                                      <p:to>
                                        <p:strVal val="visible"/>
                                      </p:to>
                                    </p:set>
                                    <p:anim calcmode="discrete" valueType="clr">
                                      <p:cBhvr override="childStyle">
                                        <p:cTn id="49" dur="80"/>
                                        <p:tgtEl>
                                          <p:spTgt spid="1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15">
                                            <p:txEl>
                                              <p:pRg st="1" end="1"/>
                                            </p:txEl>
                                          </p:spTgt>
                                        </p:tgtEl>
                                        <p:attrNameLst>
                                          <p:attrName>fillcolor</p:attrName>
                                        </p:attrNameLst>
                                      </p:cBhvr>
                                      <p:tavLst>
                                        <p:tav tm="0">
                                          <p:val>
                                            <p:clrVal>
                                              <a:schemeClr val="accent2"/>
                                            </p:clrVal>
                                          </p:val>
                                        </p:tav>
                                        <p:tav tm="50000">
                                          <p:val>
                                            <p:clrVal>
                                              <a:schemeClr val="hlink"/>
                                            </p:clrVal>
                                          </p:val>
                                        </p:tav>
                                      </p:tavLst>
                                    </p:anim>
                                    <p:set>
                                      <p:cBhvr>
                                        <p:cTn id="51" dur="80"/>
                                        <p:tgtEl>
                                          <p:spTgt spid="15">
                                            <p:txEl>
                                              <p:pRg st="1" end="1"/>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16"/>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48" presetClass="entr" presetSubtype="0" accel="50000" fill="hold" nodeType="clickEffect">
                                  <p:stCondLst>
                                    <p:cond delay="0"/>
                                  </p:stCondLst>
                                  <p:childTnLst>
                                    <p:set>
                                      <p:cBhvr>
                                        <p:cTn id="59" dur="1" fill="hold">
                                          <p:stCondLst>
                                            <p:cond delay="0"/>
                                          </p:stCondLst>
                                        </p:cTn>
                                        <p:tgtEl>
                                          <p:spTgt spid="17"/>
                                        </p:tgtEl>
                                        <p:attrNameLst>
                                          <p:attrName>style.visibility</p:attrName>
                                        </p:attrNameLst>
                                      </p:cBhvr>
                                      <p:to>
                                        <p:strVal val="visible"/>
                                      </p:to>
                                    </p:set>
                                    <p:anim calcmode="lin" valueType="num">
                                      <p:cBhvr>
                                        <p:cTn id="60" dur="1000" fill="hold"/>
                                        <p:tgtEl>
                                          <p:spTgt spid="1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1" dur="1000" fill="hold"/>
                                        <p:tgtEl>
                                          <p:spTgt spid="17"/>
                                        </p:tgtEl>
                                        <p:attrNameLst>
                                          <p:attrName>ppt_x</p:attrName>
                                        </p:attrNameLst>
                                      </p:cBhvr>
                                      <p:tavLst>
                                        <p:tav tm="0">
                                          <p:val>
                                            <p:fltVal val="-1"/>
                                          </p:val>
                                        </p:tav>
                                        <p:tav tm="50000">
                                          <p:val>
                                            <p:fltVal val="0.95"/>
                                          </p:val>
                                        </p:tav>
                                        <p:tav tm="100000">
                                          <p:val>
                                            <p:strVal val="#ppt_x"/>
                                          </p:val>
                                        </p:tav>
                                      </p:tavLst>
                                    </p:anim>
                                    <p:anim calcmode="lin" valueType="num">
                                      <p:cBhvr>
                                        <p:cTn id="62" dur="1000" fill="hold"/>
                                        <p:tgtEl>
                                          <p:spTgt spid="17"/>
                                        </p:tgtEl>
                                        <p:attrNameLst>
                                          <p:attrName>ppt_y</p:attrName>
                                        </p:attrNameLst>
                                      </p:cBhvr>
                                      <p:tavLst>
                                        <p:tav tm="0">
                                          <p:val>
                                            <p:strVal val="#ppt_y"/>
                                          </p:val>
                                        </p:tav>
                                        <p:tav tm="100000">
                                          <p:val>
                                            <p:strVal val="#ppt_y"/>
                                          </p:val>
                                        </p:tav>
                                      </p:tavLst>
                                    </p:anim>
                                    <p:animEffect transition="in" filter="fade">
                                      <p:cBhvr>
                                        <p:cTn id="63" dur="1000"/>
                                        <p:tgtEl>
                                          <p:spTgt spid="17"/>
                                        </p:tgtEl>
                                      </p:cBhvr>
                                    </p:animEffect>
                                  </p:childTnLst>
                                </p:cTn>
                              </p:par>
                              <p:par>
                                <p:cTn id="64" presetID="48" presetClass="entr" presetSubtype="0" accel="50000" fill="hold" nodeType="withEffect">
                                  <p:stCondLst>
                                    <p:cond delay="0"/>
                                  </p:stCondLst>
                                  <p:childTnLst>
                                    <p:set>
                                      <p:cBhvr>
                                        <p:cTn id="65" dur="1" fill="hold">
                                          <p:stCondLst>
                                            <p:cond delay="0"/>
                                          </p:stCondLst>
                                        </p:cTn>
                                        <p:tgtEl>
                                          <p:spTgt spid="18"/>
                                        </p:tgtEl>
                                        <p:attrNameLst>
                                          <p:attrName>style.visibility</p:attrName>
                                        </p:attrNameLst>
                                      </p:cBhvr>
                                      <p:to>
                                        <p:strVal val="visible"/>
                                      </p:to>
                                    </p:set>
                                    <p:anim calcmode="lin" valueType="num">
                                      <p:cBhvr>
                                        <p:cTn id="66" dur="1000" fill="hold"/>
                                        <p:tgtEl>
                                          <p:spTgt spid="1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7" dur="1000" fill="hold"/>
                                        <p:tgtEl>
                                          <p:spTgt spid="18"/>
                                        </p:tgtEl>
                                        <p:attrNameLst>
                                          <p:attrName>ppt_x</p:attrName>
                                        </p:attrNameLst>
                                      </p:cBhvr>
                                      <p:tavLst>
                                        <p:tav tm="0">
                                          <p:val>
                                            <p:fltVal val="-1"/>
                                          </p:val>
                                        </p:tav>
                                        <p:tav tm="50000">
                                          <p:val>
                                            <p:fltVal val="0.95"/>
                                          </p:val>
                                        </p:tav>
                                        <p:tav tm="100000">
                                          <p:val>
                                            <p:strVal val="#ppt_x"/>
                                          </p:val>
                                        </p:tav>
                                      </p:tavLst>
                                    </p:anim>
                                    <p:anim calcmode="lin" valueType="num">
                                      <p:cBhvr>
                                        <p:cTn id="68" dur="1000" fill="hold"/>
                                        <p:tgtEl>
                                          <p:spTgt spid="18"/>
                                        </p:tgtEl>
                                        <p:attrNameLst>
                                          <p:attrName>ppt_y</p:attrName>
                                        </p:attrNameLst>
                                      </p:cBhvr>
                                      <p:tavLst>
                                        <p:tav tm="0">
                                          <p:val>
                                            <p:strVal val="#ppt_y"/>
                                          </p:val>
                                        </p:tav>
                                        <p:tav tm="100000">
                                          <p:val>
                                            <p:strVal val="#ppt_y"/>
                                          </p:val>
                                        </p:tav>
                                      </p:tavLst>
                                    </p:anim>
                                    <p:animEffect transition="in" filter="fade">
                                      <p:cBhvr>
                                        <p:cTn id="69"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883488" y="1467457"/>
            <a:ext cx="2362200" cy="457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en-US" altLang="zh-CN" sz="2400">
                <a:latin typeface="Times New Roman" panose="02020603050405020304" pitchFamily="18" charset="0"/>
                <a:ea typeface="隶书" panose="02010509060101010101" pitchFamily="49" charset="-122"/>
              </a:rPr>
              <a:t>        </a:t>
            </a:r>
            <a:r>
              <a:rPr kumimoji="1" lang="zh-CN" altLang="en-US" sz="2400">
                <a:latin typeface="Times New Roman" panose="02020603050405020304" pitchFamily="18" charset="0"/>
                <a:ea typeface="隶书" panose="02010509060101010101" pitchFamily="49" charset="-122"/>
              </a:rPr>
              <a:t>双方程模型</a:t>
            </a:r>
          </a:p>
        </p:txBody>
      </p:sp>
      <p:graphicFrame>
        <p:nvGraphicFramePr>
          <p:cNvPr id="11" name="Object 3"/>
          <p:cNvGraphicFramePr>
            <a:graphicFrameLocks noChangeAspect="1"/>
          </p:cNvGraphicFramePr>
          <p:nvPr>
            <p:extLst>
              <p:ext uri="{D42A27DB-BD31-4B8C-83A1-F6EECF244321}">
                <p14:modId xmlns:p14="http://schemas.microsoft.com/office/powerpoint/2010/main" val="3865826991"/>
              </p:ext>
            </p:extLst>
          </p:nvPr>
        </p:nvGraphicFramePr>
        <p:xfrm>
          <a:off x="3412375" y="1529369"/>
          <a:ext cx="5391150" cy="658813"/>
        </p:xfrm>
        <a:graphic>
          <a:graphicData uri="http://schemas.openxmlformats.org/presentationml/2006/ole">
            <mc:AlternateContent xmlns:mc="http://schemas.openxmlformats.org/markup-compatibility/2006">
              <mc:Choice xmlns:v="urn:schemas-microsoft-com:vml" Requires="v">
                <p:oleObj name="Equation" r:id="rId2" imgW="4152600" imgH="507960" progId="Equation.3">
                  <p:embed/>
                </p:oleObj>
              </mc:Choice>
              <mc:Fallback>
                <p:oleObj name="Equation" r:id="rId2" imgW="4152600" imgH="507960" progId="Equation.3">
                  <p:embed/>
                  <p:pic>
                    <p:nvPicPr>
                      <p:cNvPr id="34819"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2375" y="1529369"/>
                        <a:ext cx="5391150" cy="658813"/>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4"/>
          <p:cNvGraphicFramePr>
            <a:graphicFrameLocks noChangeAspect="1"/>
          </p:cNvGraphicFramePr>
          <p:nvPr>
            <p:extLst>
              <p:ext uri="{D42A27DB-BD31-4B8C-83A1-F6EECF244321}">
                <p14:modId xmlns:p14="http://schemas.microsoft.com/office/powerpoint/2010/main" val="115889805"/>
              </p:ext>
            </p:extLst>
          </p:nvPr>
        </p:nvGraphicFramePr>
        <p:xfrm>
          <a:off x="954925" y="1540482"/>
          <a:ext cx="576263" cy="268287"/>
        </p:xfrm>
        <a:graphic>
          <a:graphicData uri="http://schemas.openxmlformats.org/presentationml/2006/ole">
            <mc:AlternateContent xmlns:mc="http://schemas.openxmlformats.org/markup-compatibility/2006">
              <mc:Choice xmlns:v="urn:schemas-microsoft-com:vml" Requires="v">
                <p:oleObj name="Equation" r:id="rId4" imgW="380880" imgH="177480" progId="Equation.3">
                  <p:embed/>
                </p:oleObj>
              </mc:Choice>
              <mc:Fallback>
                <p:oleObj name="Equation" r:id="rId4" imgW="380880" imgH="177480" progId="Equation.3">
                  <p:embed/>
                  <p:pic>
                    <p:nvPicPr>
                      <p:cNvPr id="3482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4925" y="1540482"/>
                        <a:ext cx="576263" cy="268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5"/>
          <p:cNvGraphicFramePr>
            <a:graphicFrameLocks noChangeAspect="1"/>
          </p:cNvGraphicFramePr>
          <p:nvPr>
            <p:extLst>
              <p:ext uri="{D42A27DB-BD31-4B8C-83A1-F6EECF244321}">
                <p14:modId xmlns:p14="http://schemas.microsoft.com/office/powerpoint/2010/main" val="549964785"/>
              </p:ext>
            </p:extLst>
          </p:nvPr>
        </p:nvGraphicFramePr>
        <p:xfrm>
          <a:off x="7868488" y="2404082"/>
          <a:ext cx="690562" cy="496887"/>
        </p:xfrm>
        <a:graphic>
          <a:graphicData uri="http://schemas.openxmlformats.org/presentationml/2006/ole">
            <mc:AlternateContent xmlns:mc="http://schemas.openxmlformats.org/markup-compatibility/2006">
              <mc:Choice xmlns:v="urn:schemas-microsoft-com:vml" Requires="v">
                <p:oleObj name="Equation" r:id="rId6" imgW="228600" imgH="164880" progId="Equation.3">
                  <p:embed/>
                </p:oleObj>
              </mc:Choice>
              <mc:Fallback>
                <p:oleObj name="Equation" r:id="rId6" imgW="228600" imgH="164880" progId="Equation.3">
                  <p:embed/>
                  <p:pic>
                    <p:nvPicPr>
                      <p:cNvPr id="34821"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68488" y="2404082"/>
                        <a:ext cx="690562" cy="496887"/>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 name="Text Box 6"/>
          <p:cNvSpPr txBox="1">
            <a:spLocks noChangeArrowheads="1"/>
          </p:cNvSpPr>
          <p:nvPr/>
        </p:nvSpPr>
        <p:spPr bwMode="auto">
          <a:xfrm>
            <a:off x="827925" y="3628044"/>
            <a:ext cx="2438400" cy="701675"/>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en-US" altLang="zh-CN" sz="2000">
                <a:latin typeface="Times New Roman" panose="02020603050405020304" pitchFamily="18" charset="0"/>
                <a:ea typeface="隶书" panose="02010509060101010101" pitchFamily="49" charset="-122"/>
              </a:rPr>
              <a:t> </a:t>
            </a:r>
            <a:r>
              <a:rPr kumimoji="1" lang="zh-CN" altLang="en-US" sz="2000">
                <a:latin typeface="Times New Roman" panose="02020603050405020304" pitchFamily="18" charset="0"/>
                <a:ea typeface="隶书" panose="02010509060101010101" pitchFamily="49" charset="-122"/>
              </a:rPr>
              <a:t>定义湍流脉动动能的耗散率：</a:t>
            </a:r>
          </a:p>
        </p:txBody>
      </p:sp>
      <p:graphicFrame>
        <p:nvGraphicFramePr>
          <p:cNvPr id="15" name="Object 7"/>
          <p:cNvGraphicFramePr>
            <a:graphicFrameLocks noChangeAspect="1"/>
          </p:cNvGraphicFramePr>
          <p:nvPr>
            <p:extLst>
              <p:ext uri="{D42A27DB-BD31-4B8C-83A1-F6EECF244321}">
                <p14:modId xmlns:p14="http://schemas.microsoft.com/office/powerpoint/2010/main" val="1172889609"/>
              </p:ext>
            </p:extLst>
          </p:nvPr>
        </p:nvGraphicFramePr>
        <p:xfrm>
          <a:off x="1855038" y="2116744"/>
          <a:ext cx="823912" cy="685800"/>
        </p:xfrm>
        <a:graphic>
          <a:graphicData uri="http://schemas.openxmlformats.org/presentationml/2006/ole">
            <mc:AlternateContent xmlns:mc="http://schemas.openxmlformats.org/markup-compatibility/2006">
              <mc:Choice xmlns:v="urn:schemas-microsoft-com:vml" Requires="v">
                <p:oleObj name="Equation" r:id="rId8" imgW="545760" imgH="457200" progId="Equation.3">
                  <p:embed/>
                </p:oleObj>
              </mc:Choice>
              <mc:Fallback>
                <p:oleObj name="Equation" r:id="rId8" imgW="545760" imgH="457200" progId="Equation.3">
                  <p:embed/>
                  <p:pic>
                    <p:nvPicPr>
                      <p:cNvPr id="34823"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55038" y="2116744"/>
                        <a:ext cx="823912" cy="685800"/>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8"/>
          <p:cNvGraphicFramePr>
            <a:graphicFrameLocks noChangeAspect="1"/>
          </p:cNvGraphicFramePr>
          <p:nvPr>
            <p:extLst>
              <p:ext uri="{D42A27DB-BD31-4B8C-83A1-F6EECF244321}">
                <p14:modId xmlns:p14="http://schemas.microsoft.com/office/powerpoint/2010/main" val="1562148058"/>
              </p:ext>
            </p:extLst>
          </p:nvPr>
        </p:nvGraphicFramePr>
        <p:xfrm>
          <a:off x="956513" y="4348769"/>
          <a:ext cx="1474787" cy="800100"/>
        </p:xfrm>
        <a:graphic>
          <a:graphicData uri="http://schemas.openxmlformats.org/presentationml/2006/ole">
            <mc:AlternateContent xmlns:mc="http://schemas.openxmlformats.org/markup-compatibility/2006">
              <mc:Choice xmlns:v="urn:schemas-microsoft-com:vml" Requires="v">
                <p:oleObj name="Equation" r:id="rId10" imgW="977760" imgH="533160" progId="Equation.3">
                  <p:embed/>
                </p:oleObj>
              </mc:Choice>
              <mc:Fallback>
                <p:oleObj name="Equation" r:id="rId10" imgW="977760" imgH="533160" progId="Equation.3">
                  <p:embed/>
                  <p:pic>
                    <p:nvPicPr>
                      <p:cNvPr id="34824"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56513" y="4348769"/>
                        <a:ext cx="1474787" cy="800100"/>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9"/>
          <p:cNvGraphicFramePr>
            <a:graphicFrameLocks noChangeAspect="1"/>
          </p:cNvGraphicFramePr>
          <p:nvPr>
            <p:extLst>
              <p:ext uri="{D42A27DB-BD31-4B8C-83A1-F6EECF244321}">
                <p14:modId xmlns:p14="http://schemas.microsoft.com/office/powerpoint/2010/main" val="3195396840"/>
              </p:ext>
            </p:extLst>
          </p:nvPr>
        </p:nvGraphicFramePr>
        <p:xfrm>
          <a:off x="1666125" y="2891444"/>
          <a:ext cx="1744663" cy="788988"/>
        </p:xfrm>
        <a:graphic>
          <a:graphicData uri="http://schemas.openxmlformats.org/presentationml/2006/ole">
            <mc:AlternateContent xmlns:mc="http://schemas.openxmlformats.org/markup-compatibility/2006">
              <mc:Choice xmlns:v="urn:schemas-microsoft-com:vml" Requires="v">
                <p:oleObj name="Equation" r:id="rId12" imgW="1460160" imgH="660240" progId="Equation.3">
                  <p:embed/>
                </p:oleObj>
              </mc:Choice>
              <mc:Fallback>
                <p:oleObj name="Equation" r:id="rId12" imgW="1460160" imgH="660240" progId="Equation.3">
                  <p:embed/>
                  <p:pic>
                    <p:nvPicPr>
                      <p:cNvPr id="34825"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66125" y="2891444"/>
                        <a:ext cx="1744663" cy="78898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10"/>
          <p:cNvGraphicFramePr>
            <a:graphicFrameLocks noChangeAspect="1"/>
          </p:cNvGraphicFramePr>
          <p:nvPr>
            <p:extLst>
              <p:ext uri="{D42A27DB-BD31-4B8C-83A1-F6EECF244321}">
                <p14:modId xmlns:p14="http://schemas.microsoft.com/office/powerpoint/2010/main" val="1248623185"/>
              </p:ext>
            </p:extLst>
          </p:nvPr>
        </p:nvGraphicFramePr>
        <p:xfrm>
          <a:off x="4714125" y="2586644"/>
          <a:ext cx="2047875" cy="985838"/>
        </p:xfrm>
        <a:graphic>
          <a:graphicData uri="http://schemas.openxmlformats.org/presentationml/2006/ole">
            <mc:AlternateContent xmlns:mc="http://schemas.openxmlformats.org/markup-compatibility/2006">
              <mc:Choice xmlns:v="urn:schemas-microsoft-com:vml" Requires="v">
                <p:oleObj name="Equation" r:id="rId14" imgW="1371600" imgH="660240" progId="Equation.3">
                  <p:embed/>
                </p:oleObj>
              </mc:Choice>
              <mc:Fallback>
                <p:oleObj name="Equation" r:id="rId14" imgW="1371600" imgH="660240" progId="Equation.3">
                  <p:embed/>
                  <p:pic>
                    <p:nvPicPr>
                      <p:cNvPr id="34826"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14125" y="2586644"/>
                        <a:ext cx="2047875" cy="985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 name="AutoShape 11"/>
          <p:cNvSpPr>
            <a:spLocks noChangeArrowheads="1"/>
          </p:cNvSpPr>
          <p:nvPr/>
        </p:nvSpPr>
        <p:spPr bwMode="auto">
          <a:xfrm>
            <a:off x="3647325" y="2510444"/>
            <a:ext cx="609600" cy="685800"/>
          </a:xfrm>
          <a:prstGeom prst="rightArrow">
            <a:avLst>
              <a:gd name="adj1" fmla="val 50000"/>
              <a:gd name="adj2" fmla="val 25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aphicFrame>
        <p:nvGraphicFramePr>
          <p:cNvPr id="21" name="Object 12"/>
          <p:cNvGraphicFramePr>
            <a:graphicFrameLocks noChangeAspect="1"/>
          </p:cNvGraphicFramePr>
          <p:nvPr>
            <p:extLst>
              <p:ext uri="{D42A27DB-BD31-4B8C-83A1-F6EECF244321}">
                <p14:modId xmlns:p14="http://schemas.microsoft.com/office/powerpoint/2010/main" val="2538109184"/>
              </p:ext>
            </p:extLst>
          </p:nvPr>
        </p:nvGraphicFramePr>
        <p:xfrm>
          <a:off x="4374400" y="3556607"/>
          <a:ext cx="3395663" cy="658812"/>
        </p:xfrm>
        <a:graphic>
          <a:graphicData uri="http://schemas.openxmlformats.org/presentationml/2006/ole">
            <mc:AlternateContent xmlns:mc="http://schemas.openxmlformats.org/markup-compatibility/2006">
              <mc:Choice xmlns:v="urn:schemas-microsoft-com:vml" Requires="v">
                <p:oleObj name="Equation" r:id="rId16" imgW="2616120" imgH="507960" progId="Equation.3">
                  <p:embed/>
                </p:oleObj>
              </mc:Choice>
              <mc:Fallback>
                <p:oleObj name="Equation" r:id="rId16" imgW="2616120" imgH="507960" progId="Equation.3">
                  <p:embed/>
                  <p:pic>
                    <p:nvPicPr>
                      <p:cNvPr id="34828" name="Object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74400" y="3556607"/>
                        <a:ext cx="3395663" cy="658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 name="Object 13"/>
          <p:cNvGraphicFramePr>
            <a:graphicFrameLocks noChangeAspect="1"/>
          </p:cNvGraphicFramePr>
          <p:nvPr>
            <p:extLst>
              <p:ext uri="{D42A27DB-BD31-4B8C-83A1-F6EECF244321}">
                <p14:modId xmlns:p14="http://schemas.microsoft.com/office/powerpoint/2010/main" val="690606725"/>
              </p:ext>
            </p:extLst>
          </p:nvPr>
        </p:nvGraphicFramePr>
        <p:xfrm>
          <a:off x="3799725" y="4275744"/>
          <a:ext cx="4203700" cy="658813"/>
        </p:xfrm>
        <a:graphic>
          <a:graphicData uri="http://schemas.openxmlformats.org/presentationml/2006/ole">
            <mc:AlternateContent xmlns:mc="http://schemas.openxmlformats.org/markup-compatibility/2006">
              <mc:Choice xmlns:v="urn:schemas-microsoft-com:vml" Requires="v">
                <p:oleObj name="Equation" r:id="rId18" imgW="3238200" imgH="507960" progId="Equation.3">
                  <p:embed/>
                </p:oleObj>
              </mc:Choice>
              <mc:Fallback>
                <p:oleObj name="Equation" r:id="rId18" imgW="3238200" imgH="507960" progId="Equation.3">
                  <p:embed/>
                  <p:pic>
                    <p:nvPicPr>
                      <p:cNvPr id="34829" name="Object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99725" y="4275744"/>
                        <a:ext cx="4203700" cy="658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 name="AutoShape 14"/>
          <p:cNvSpPr>
            <a:spLocks/>
          </p:cNvSpPr>
          <p:nvPr/>
        </p:nvSpPr>
        <p:spPr bwMode="auto">
          <a:xfrm>
            <a:off x="8066925" y="2739044"/>
            <a:ext cx="152400" cy="2667000"/>
          </a:xfrm>
          <a:prstGeom prst="rightBrace">
            <a:avLst>
              <a:gd name="adj1" fmla="val 1458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4" name="Text Box 15"/>
          <p:cNvSpPr txBox="1">
            <a:spLocks noChangeArrowheads="1"/>
          </p:cNvSpPr>
          <p:nvPr/>
        </p:nvSpPr>
        <p:spPr bwMode="auto">
          <a:xfrm>
            <a:off x="1513725" y="5753707"/>
            <a:ext cx="6858000" cy="466725"/>
          </a:xfrm>
          <a:prstGeom prst="rect">
            <a:avLst/>
          </a:prstGeom>
          <a:noFill/>
          <a:ln w="9525">
            <a:solidFill>
              <a:srgbClr val="000066"/>
            </a:solidFill>
            <a:miter lim="800000"/>
            <a:headEnd/>
            <a:tailEnd/>
          </a:ln>
          <a:effectLst/>
          <a:extLst>
            <a:ext uri="{909E8E84-426E-40DD-AFC4-6F175D3DCCD1}">
              <a14:hiddenFill xmlns:a14="http://schemas.microsoft.com/office/drawing/2010/main">
                <a:solidFill>
                  <a:srgbClr val="000066">
                    <a:alpha val="5000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en-US" altLang="zh-CN" sz="2400">
                <a:latin typeface="华文行楷" panose="02010800040101010101" pitchFamily="2" charset="-122"/>
                <a:ea typeface="华文行楷" panose="02010800040101010101" pitchFamily="2" charset="-122"/>
              </a:rPr>
              <a:t> </a:t>
            </a:r>
            <a:r>
              <a:rPr kumimoji="1" lang="zh-CN" altLang="en-US" sz="2400">
                <a:latin typeface="华文行楷" panose="02010800040101010101" pitchFamily="2" charset="-122"/>
                <a:ea typeface="华文行楷" panose="02010800040101010101" pitchFamily="2" charset="-122"/>
              </a:rPr>
              <a:t>工业应用上取得巨大成功，近期仍将广泛应用</a:t>
            </a:r>
          </a:p>
        </p:txBody>
      </p:sp>
      <p:sp>
        <p:nvSpPr>
          <p:cNvPr id="25" name="Text Box 16"/>
          <p:cNvSpPr txBox="1">
            <a:spLocks noChangeArrowheads="1"/>
          </p:cNvSpPr>
          <p:nvPr/>
        </p:nvSpPr>
        <p:spPr bwMode="auto">
          <a:xfrm>
            <a:off x="3726700" y="5104419"/>
            <a:ext cx="4248150" cy="396875"/>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en-US" altLang="zh-CN" sz="2000">
                <a:latin typeface="Times New Roman" panose="02020603050405020304" pitchFamily="18" charset="0"/>
                <a:ea typeface="隶书" panose="02010509060101010101" pitchFamily="49" charset="-122"/>
              </a:rPr>
              <a:t> + </a:t>
            </a:r>
            <a:r>
              <a:rPr kumimoji="1" lang="zh-CN" altLang="en-US" sz="2000">
                <a:latin typeface="Times New Roman" panose="02020603050405020304" pitchFamily="18" charset="0"/>
                <a:ea typeface="隶书" panose="02010509060101010101" pitchFamily="49" charset="-122"/>
              </a:rPr>
              <a:t>连续性方程  </a:t>
            </a:r>
            <a:r>
              <a:rPr kumimoji="1" lang="en-US" altLang="zh-CN" sz="2000">
                <a:latin typeface="Times New Roman" panose="02020603050405020304" pitchFamily="18" charset="0"/>
                <a:ea typeface="隶书" panose="02010509060101010101" pitchFamily="49" charset="-122"/>
              </a:rPr>
              <a:t>+ </a:t>
            </a:r>
            <a:r>
              <a:rPr kumimoji="1" lang="zh-CN" altLang="en-US" sz="2000">
                <a:latin typeface="Times New Roman" panose="02020603050405020304" pitchFamily="18" charset="0"/>
                <a:ea typeface="隶书" panose="02010509060101010101" pitchFamily="49" charset="-122"/>
              </a:rPr>
              <a:t>雷诺方程</a:t>
            </a:r>
          </a:p>
        </p:txBody>
      </p:sp>
      <p:sp>
        <p:nvSpPr>
          <p:cNvPr id="26" name="Rectangle 17"/>
          <p:cNvSpPr>
            <a:spLocks noChangeArrowheads="1"/>
          </p:cNvSpPr>
          <p:nvPr/>
        </p:nvSpPr>
        <p:spPr bwMode="auto">
          <a:xfrm>
            <a:off x="883488" y="892782"/>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三</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湍流流动的定解问题</a:t>
            </a:r>
          </a:p>
        </p:txBody>
      </p:sp>
    </p:spTree>
    <p:extLst>
      <p:ext uri="{BB962C8B-B14F-4D97-AF65-F5344CB8AC3E}">
        <p14:creationId xmlns:p14="http://schemas.microsoft.com/office/powerpoint/2010/main" val="159197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3"/>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3"/>
                                        </p:tgtEl>
                                        <p:attrNameLst>
                                          <p:attrName>ppt_y</p:attrName>
                                        </p:attrNameLst>
                                      </p:cBhvr>
                                      <p:tavLst>
                                        <p:tav tm="0">
                                          <p:val>
                                            <p:strVal val="#ppt_y"/>
                                          </p:val>
                                        </p:tav>
                                        <p:tav tm="100000">
                                          <p:val>
                                            <p:strVal val="#ppt_y"/>
                                          </p:val>
                                        </p:tav>
                                      </p:tavLst>
                                    </p:anim>
                                    <p:animEffect transition="in" filter="fade">
                                      <p:cBhvr>
                                        <p:cTn id="10" dur="10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nodeType="clickEffect">
                                  <p:stCondLst>
                                    <p:cond delay="0"/>
                                  </p:stCondLst>
                                  <p:iterate type="lt">
                                    <p:tmPct val="50000"/>
                                  </p:iterate>
                                  <p:childTnLst>
                                    <p:set>
                                      <p:cBhvr>
                                        <p:cTn id="36" dur="1" fill="hold">
                                          <p:stCondLst>
                                            <p:cond delay="0"/>
                                          </p:stCondLst>
                                        </p:cTn>
                                        <p:tgtEl>
                                          <p:spTgt spid="14">
                                            <p:txEl>
                                              <p:pRg st="0" end="0"/>
                                            </p:txEl>
                                          </p:spTgt>
                                        </p:tgtEl>
                                        <p:attrNameLst>
                                          <p:attrName>style.visibility</p:attrName>
                                        </p:attrNameLst>
                                      </p:cBhvr>
                                      <p:to>
                                        <p:strVal val="visible"/>
                                      </p:to>
                                    </p:set>
                                    <p:anim calcmode="discrete" valueType="clr">
                                      <p:cBhvr override="childStyle">
                                        <p:cTn id="37" dur="80"/>
                                        <p:tgtEl>
                                          <p:spTgt spid="1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14">
                                            <p:txEl>
                                              <p:pRg st="0" end="0"/>
                                            </p:txEl>
                                          </p:spTgt>
                                        </p:tgtEl>
                                        <p:attrNameLst>
                                          <p:attrName>fillcolor</p:attrName>
                                        </p:attrNameLst>
                                      </p:cBhvr>
                                      <p:tavLst>
                                        <p:tav tm="0">
                                          <p:val>
                                            <p:clrVal>
                                              <a:schemeClr val="accent2"/>
                                            </p:clrVal>
                                          </p:val>
                                        </p:tav>
                                        <p:tav tm="50000">
                                          <p:val>
                                            <p:clrVal>
                                              <a:schemeClr val="hlink"/>
                                            </p:clrVal>
                                          </p:val>
                                        </p:tav>
                                      </p:tavLst>
                                    </p:anim>
                                    <p:set>
                                      <p:cBhvr>
                                        <p:cTn id="39" dur="80"/>
                                        <p:tgtEl>
                                          <p:spTgt spid="14">
                                            <p:txEl>
                                              <p:pRg st="0" end="0"/>
                                            </p:txEl>
                                          </p:spTgt>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6"/>
                                        </p:tgtEl>
                                        <p:attrNameLst>
                                          <p:attrName>style.visibility</p:attrName>
                                        </p:attrNameLst>
                                      </p:cBhvr>
                                      <p:to>
                                        <p:strVal val="visible"/>
                                      </p:to>
                                    </p:set>
                                    <p:anim calcmode="lin" valueType="num">
                                      <p:cBhvr additive="base">
                                        <p:cTn id="44" dur="500" fill="hold"/>
                                        <p:tgtEl>
                                          <p:spTgt spid="16"/>
                                        </p:tgtEl>
                                        <p:attrNameLst>
                                          <p:attrName>ppt_x</p:attrName>
                                        </p:attrNameLst>
                                      </p:cBhvr>
                                      <p:tavLst>
                                        <p:tav tm="0">
                                          <p:val>
                                            <p:strVal val="#ppt_x"/>
                                          </p:val>
                                        </p:tav>
                                        <p:tav tm="100000">
                                          <p:val>
                                            <p:strVal val="#ppt_x"/>
                                          </p:val>
                                        </p:tav>
                                      </p:tavLst>
                                    </p:anim>
                                    <p:anim calcmode="lin" valueType="num">
                                      <p:cBhvr additive="base">
                                        <p:cTn id="4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22"/>
                                        </p:tgtEl>
                                        <p:attrNameLst>
                                          <p:attrName>style.visibility</p:attrName>
                                        </p:attrNameLst>
                                      </p:cBhvr>
                                      <p:to>
                                        <p:strVal val="visible"/>
                                      </p:to>
                                    </p:set>
                                    <p:anim calcmode="lin" valueType="num">
                                      <p:cBhvr additive="base">
                                        <p:cTn id="50" dur="500" fill="hold"/>
                                        <p:tgtEl>
                                          <p:spTgt spid="22"/>
                                        </p:tgtEl>
                                        <p:attrNameLst>
                                          <p:attrName>ppt_x</p:attrName>
                                        </p:attrNameLst>
                                      </p:cBhvr>
                                      <p:tavLst>
                                        <p:tav tm="0">
                                          <p:val>
                                            <p:strVal val="#ppt_x"/>
                                          </p:val>
                                        </p:tav>
                                        <p:tav tm="100000">
                                          <p:val>
                                            <p:strVal val="#ppt_x"/>
                                          </p:val>
                                        </p:tav>
                                      </p:tavLst>
                                    </p:anim>
                                    <p:anim calcmode="lin" valueType="num">
                                      <p:cBhvr additive="base">
                                        <p:cTn id="5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21"/>
                                        </p:tgtEl>
                                        <p:attrNameLst>
                                          <p:attrName>style.visibility</p:attrName>
                                        </p:attrNameLst>
                                      </p:cBhvr>
                                      <p:to>
                                        <p:strVal val="visible"/>
                                      </p:to>
                                    </p:set>
                                    <p:anim calcmode="lin" valueType="num">
                                      <p:cBhvr additive="base">
                                        <p:cTn id="56" dur="500" fill="hold"/>
                                        <p:tgtEl>
                                          <p:spTgt spid="21"/>
                                        </p:tgtEl>
                                        <p:attrNameLst>
                                          <p:attrName>ppt_x</p:attrName>
                                        </p:attrNameLst>
                                      </p:cBhvr>
                                      <p:tavLst>
                                        <p:tav tm="0">
                                          <p:val>
                                            <p:strVal val="#ppt_x"/>
                                          </p:val>
                                        </p:tav>
                                        <p:tav tm="100000">
                                          <p:val>
                                            <p:strVal val="#ppt_x"/>
                                          </p:val>
                                        </p:tav>
                                      </p:tavLst>
                                    </p:anim>
                                    <p:anim calcmode="lin" valueType="num">
                                      <p:cBhvr additive="base">
                                        <p:cTn id="5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7" presetClass="entr" presetSubtype="0" fill="hold" nodeType="clickEffect">
                                  <p:stCondLst>
                                    <p:cond delay="0"/>
                                  </p:stCondLst>
                                  <p:iterate type="lt">
                                    <p:tmPct val="50000"/>
                                  </p:iterate>
                                  <p:childTnLst>
                                    <p:set>
                                      <p:cBhvr>
                                        <p:cTn id="61" dur="1" fill="hold">
                                          <p:stCondLst>
                                            <p:cond delay="0"/>
                                          </p:stCondLst>
                                        </p:cTn>
                                        <p:tgtEl>
                                          <p:spTgt spid="25">
                                            <p:txEl>
                                              <p:pRg st="0" end="0"/>
                                            </p:txEl>
                                          </p:spTgt>
                                        </p:tgtEl>
                                        <p:attrNameLst>
                                          <p:attrName>style.visibility</p:attrName>
                                        </p:attrNameLst>
                                      </p:cBhvr>
                                      <p:to>
                                        <p:strVal val="visible"/>
                                      </p:to>
                                    </p:set>
                                    <p:anim calcmode="discrete" valueType="clr">
                                      <p:cBhvr override="childStyle">
                                        <p:cTn id="62" dur="80"/>
                                        <p:tgtEl>
                                          <p:spTgt spid="2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25">
                                            <p:txEl>
                                              <p:pRg st="0" end="0"/>
                                            </p:txEl>
                                          </p:spTgt>
                                        </p:tgtEl>
                                        <p:attrNameLst>
                                          <p:attrName>fillcolor</p:attrName>
                                        </p:attrNameLst>
                                      </p:cBhvr>
                                      <p:tavLst>
                                        <p:tav tm="0">
                                          <p:val>
                                            <p:clrVal>
                                              <a:schemeClr val="accent2"/>
                                            </p:clrVal>
                                          </p:val>
                                        </p:tav>
                                        <p:tav tm="50000">
                                          <p:val>
                                            <p:clrVal>
                                              <a:schemeClr val="hlink"/>
                                            </p:clrVal>
                                          </p:val>
                                        </p:tav>
                                      </p:tavLst>
                                    </p:anim>
                                    <p:set>
                                      <p:cBhvr>
                                        <p:cTn id="64" dur="80"/>
                                        <p:tgtEl>
                                          <p:spTgt spid="25">
                                            <p:txEl>
                                              <p:pRg st="0" end="0"/>
                                            </p:txEl>
                                          </p:spTgt>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23"/>
                                        </p:tgtEl>
                                        <p:attrNameLst>
                                          <p:attrName>style.visibility</p:attrName>
                                        </p:attrNameLst>
                                      </p:cBhvr>
                                      <p:to>
                                        <p:strVal val="visible"/>
                                      </p:to>
                                    </p:set>
                                    <p:anim calcmode="lin" valueType="num">
                                      <p:cBhvr additive="base">
                                        <p:cTn id="69" dur="500" fill="hold"/>
                                        <p:tgtEl>
                                          <p:spTgt spid="23"/>
                                        </p:tgtEl>
                                        <p:attrNameLst>
                                          <p:attrName>ppt_x</p:attrName>
                                        </p:attrNameLst>
                                      </p:cBhvr>
                                      <p:tavLst>
                                        <p:tav tm="0">
                                          <p:val>
                                            <p:strVal val="#ppt_x"/>
                                          </p:val>
                                        </p:tav>
                                        <p:tav tm="100000">
                                          <p:val>
                                            <p:strVal val="#ppt_x"/>
                                          </p:val>
                                        </p:tav>
                                      </p:tavLst>
                                    </p:anim>
                                    <p:anim calcmode="lin" valueType="num">
                                      <p:cBhvr additive="base">
                                        <p:cTn id="7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 calcmode="lin" valueType="num">
                                      <p:cBhvr additive="base">
                                        <p:cTn id="75" dur="500" fill="hold"/>
                                        <p:tgtEl>
                                          <p:spTgt spid="24"/>
                                        </p:tgtEl>
                                        <p:attrNameLst>
                                          <p:attrName>ppt_x</p:attrName>
                                        </p:attrNameLst>
                                      </p:cBhvr>
                                      <p:tavLst>
                                        <p:tav tm="0">
                                          <p:val>
                                            <p:strVal val="#ppt_x"/>
                                          </p:val>
                                        </p:tav>
                                        <p:tav tm="100000">
                                          <p:val>
                                            <p:strVal val="#ppt_x"/>
                                          </p:val>
                                        </p:tav>
                                      </p:tavLst>
                                    </p:anim>
                                    <p:anim calcmode="lin" valueType="num">
                                      <p:cBhvr additive="base">
                                        <p:cTn id="7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9" name="Text Box 2"/>
          <p:cNvSpPr txBox="1">
            <a:spLocks noChangeArrowheads="1"/>
          </p:cNvSpPr>
          <p:nvPr/>
        </p:nvSpPr>
        <p:spPr bwMode="auto">
          <a:xfrm>
            <a:off x="900113" y="1700213"/>
            <a:ext cx="1676400" cy="457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latin typeface="Times New Roman" panose="02020603050405020304" pitchFamily="18" charset="0"/>
                <a:ea typeface="隶书" panose="02010509060101010101" pitchFamily="49" charset="-122"/>
              </a:rPr>
              <a:t>边界条件</a:t>
            </a:r>
          </a:p>
        </p:txBody>
      </p:sp>
      <p:sp>
        <p:nvSpPr>
          <p:cNvPr id="10" name="Text Box 3"/>
          <p:cNvSpPr txBox="1">
            <a:spLocks noChangeArrowheads="1"/>
          </p:cNvSpPr>
          <p:nvPr/>
        </p:nvSpPr>
        <p:spPr bwMode="auto">
          <a:xfrm>
            <a:off x="1198563" y="2286000"/>
            <a:ext cx="3810000" cy="1006475"/>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固体壁面：壁面函数法代替      双方程模型去计算壁面附近的有效粘性系数</a:t>
            </a:r>
          </a:p>
        </p:txBody>
      </p:sp>
      <p:graphicFrame>
        <p:nvGraphicFramePr>
          <p:cNvPr id="11" name="Object 4"/>
          <p:cNvGraphicFramePr>
            <a:graphicFrameLocks noChangeAspect="1"/>
          </p:cNvGraphicFramePr>
          <p:nvPr/>
        </p:nvGraphicFramePr>
        <p:xfrm>
          <a:off x="5799138" y="2124075"/>
          <a:ext cx="2143125" cy="1004888"/>
        </p:xfrm>
        <a:graphic>
          <a:graphicData uri="http://schemas.openxmlformats.org/presentationml/2006/ole">
            <mc:AlternateContent xmlns:mc="http://schemas.openxmlformats.org/markup-compatibility/2006">
              <mc:Choice xmlns:v="urn:schemas-microsoft-com:vml" Requires="v">
                <p:oleObj name="Equation" r:id="rId2" imgW="1434960" imgH="672840" progId="Equation.3">
                  <p:embed/>
                </p:oleObj>
              </mc:Choice>
              <mc:Fallback>
                <p:oleObj name="Equation" r:id="rId2" imgW="1434960" imgH="672840" progId="Equation.3">
                  <p:embed/>
                  <p:pic>
                    <p:nvPicPr>
                      <p:cNvPr id="35844"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9138" y="2124075"/>
                        <a:ext cx="2143125" cy="1004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5795963" y="3284538"/>
          <a:ext cx="749300" cy="633412"/>
        </p:xfrm>
        <a:graphic>
          <a:graphicData uri="http://schemas.openxmlformats.org/presentationml/2006/ole">
            <mc:AlternateContent xmlns:mc="http://schemas.openxmlformats.org/markup-compatibility/2006">
              <mc:Choice xmlns:v="urn:schemas-microsoft-com:vml" Requires="v">
                <p:oleObj name="Equation" r:id="rId4" imgW="495000" imgH="419040" progId="Equation.3">
                  <p:embed/>
                </p:oleObj>
              </mc:Choice>
              <mc:Fallback>
                <p:oleObj name="Equation" r:id="rId4" imgW="495000" imgH="419040" progId="Equation.3">
                  <p:embed/>
                  <p:pic>
                    <p:nvPicPr>
                      <p:cNvPr id="35845"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5963" y="3284538"/>
                        <a:ext cx="749300" cy="633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4279900" y="2398713"/>
          <a:ext cx="576263" cy="268287"/>
        </p:xfrm>
        <a:graphic>
          <a:graphicData uri="http://schemas.openxmlformats.org/presentationml/2006/ole">
            <mc:AlternateContent xmlns:mc="http://schemas.openxmlformats.org/markup-compatibility/2006">
              <mc:Choice xmlns:v="urn:schemas-microsoft-com:vml" Requires="v">
                <p:oleObj name="Equation" r:id="rId6" imgW="380880" imgH="177480" progId="Equation.3">
                  <p:embed/>
                </p:oleObj>
              </mc:Choice>
              <mc:Fallback>
                <p:oleObj name="Equation" r:id="rId6" imgW="380880" imgH="177480" progId="Equation.3">
                  <p:embed/>
                  <p:pic>
                    <p:nvPicPr>
                      <p:cNvPr id="35846"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79900" y="2398713"/>
                        <a:ext cx="576263" cy="268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6948488" y="3284538"/>
          <a:ext cx="1006475" cy="757237"/>
        </p:xfrm>
        <a:graphic>
          <a:graphicData uri="http://schemas.openxmlformats.org/presentationml/2006/ole">
            <mc:AlternateContent xmlns:mc="http://schemas.openxmlformats.org/markup-compatibility/2006">
              <mc:Choice xmlns:v="urn:schemas-microsoft-com:vml" Requires="v">
                <p:oleObj name="Equation" r:id="rId8" imgW="672840" imgH="507960" progId="Equation.3">
                  <p:embed/>
                </p:oleObj>
              </mc:Choice>
              <mc:Fallback>
                <p:oleObj name="Equation" r:id="rId8" imgW="672840" imgH="507960" progId="Equation.3">
                  <p:embed/>
                  <p:pic>
                    <p:nvPicPr>
                      <p:cNvPr id="35847"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48488" y="3284538"/>
                        <a:ext cx="1006475" cy="757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 name="Text Box 8"/>
          <p:cNvSpPr txBox="1">
            <a:spLocks noChangeArrowheads="1"/>
          </p:cNvSpPr>
          <p:nvPr/>
        </p:nvSpPr>
        <p:spPr bwMode="auto">
          <a:xfrm>
            <a:off x="1122363" y="4365625"/>
            <a:ext cx="7050087" cy="1311275"/>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入口处：</a:t>
            </a:r>
            <a:r>
              <a:rPr kumimoji="1" lang="en-US" altLang="zh-CN" sz="2000">
                <a:latin typeface="Times New Roman" panose="02020603050405020304" pitchFamily="18" charset="0"/>
                <a:ea typeface="隶书" panose="02010509060101010101" pitchFamily="49" charset="-122"/>
              </a:rPr>
              <a:t>K</a:t>
            </a:r>
            <a:r>
              <a:rPr kumimoji="1" lang="zh-CN" altLang="en-US" sz="2000">
                <a:latin typeface="Times New Roman" panose="02020603050405020304" pitchFamily="18" charset="0"/>
                <a:ea typeface="隶书" panose="02010509060101010101" pitchFamily="49" charset="-122"/>
              </a:rPr>
              <a:t>取来流平均速度的一个百分比，</a:t>
            </a:r>
            <a:r>
              <a:rPr kumimoji="1" lang="en-US" altLang="zh-CN" sz="2000">
                <a:latin typeface="Times New Roman" panose="02020603050405020304" pitchFamily="18" charset="0"/>
                <a:ea typeface="隶书" panose="02010509060101010101" pitchFamily="49" charset="-122"/>
              </a:rPr>
              <a:t>0.5</a:t>
            </a:r>
            <a:r>
              <a:rPr kumimoji="1" lang="zh-CN" altLang="en-US" sz="2000">
                <a:latin typeface="Times New Roman" panose="02020603050405020304" pitchFamily="18" charset="0"/>
                <a:ea typeface="MingLiU" pitchFamily="49" charset="-128"/>
              </a:rPr>
              <a:t>～</a:t>
            </a:r>
            <a:r>
              <a:rPr kumimoji="1" lang="en-US" altLang="zh-CN" sz="2000">
                <a:latin typeface="Times New Roman" panose="02020603050405020304" pitchFamily="18" charset="0"/>
                <a:ea typeface="隶书" panose="02010509060101010101" pitchFamily="49" charset="-122"/>
              </a:rPr>
              <a:t>1.5</a:t>
            </a:r>
          </a:p>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出口处：可按坐标局部单向化处理</a:t>
            </a:r>
          </a:p>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对称线：常取垂直于轴线的变化率为</a:t>
            </a:r>
            <a:r>
              <a:rPr kumimoji="1" lang="en-US" altLang="zh-CN" sz="2000">
                <a:latin typeface="Times New Roman" panose="02020603050405020304" pitchFamily="18" charset="0"/>
                <a:ea typeface="隶书" panose="02010509060101010101" pitchFamily="49" charset="-122"/>
              </a:rPr>
              <a:t>0</a:t>
            </a:r>
          </a:p>
        </p:txBody>
      </p:sp>
      <p:sp>
        <p:nvSpPr>
          <p:cNvPr id="16" name="Rectangle 9"/>
          <p:cNvSpPr>
            <a:spLocks noChangeArrowheads="1"/>
          </p:cNvSpPr>
          <p:nvPr/>
        </p:nvSpPr>
        <p:spPr bwMode="auto">
          <a:xfrm>
            <a:off x="900113" y="1125538"/>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三</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湍流流动的定解问题</a:t>
            </a:r>
          </a:p>
        </p:txBody>
      </p:sp>
    </p:spTree>
    <p:extLst>
      <p:ext uri="{BB962C8B-B14F-4D97-AF65-F5344CB8AC3E}">
        <p14:creationId xmlns:p14="http://schemas.microsoft.com/office/powerpoint/2010/main" val="2903583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5">
                                            <p:txEl>
                                              <p:pRg st="0" end="0"/>
                                            </p:txEl>
                                          </p:spTgt>
                                        </p:tgtEl>
                                        <p:attrNameLst>
                                          <p:attrName>style.visibility</p:attrName>
                                        </p:attrNameLst>
                                      </p:cBhvr>
                                      <p:to>
                                        <p:strVal val="visible"/>
                                      </p:to>
                                    </p:set>
                                    <p:anim calcmode="lin" valueType="num">
                                      <p:cBhvr additive="base">
                                        <p:cTn id="35"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5">
                                            <p:txEl>
                                              <p:pRg st="1" end="1"/>
                                            </p:txEl>
                                          </p:spTgt>
                                        </p:tgtEl>
                                        <p:attrNameLst>
                                          <p:attrName>style.visibility</p:attrName>
                                        </p:attrNameLst>
                                      </p:cBhvr>
                                      <p:to>
                                        <p:strVal val="visible"/>
                                      </p:to>
                                    </p:set>
                                    <p:anim calcmode="lin" valueType="num">
                                      <p:cBhvr additive="base">
                                        <p:cTn id="41" dur="500" fill="hold"/>
                                        <p:tgtEl>
                                          <p:spTgt spid="15">
                                            <p:txEl>
                                              <p:pRg st="1" end="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5">
                                            <p:txEl>
                                              <p:pRg st="2" end="2"/>
                                            </p:txEl>
                                          </p:spTgt>
                                        </p:tgtEl>
                                        <p:attrNameLst>
                                          <p:attrName>style.visibility</p:attrName>
                                        </p:attrNameLst>
                                      </p:cBhvr>
                                      <p:to>
                                        <p:strVal val="visible"/>
                                      </p:to>
                                    </p:set>
                                    <p:anim calcmode="lin" valueType="num">
                                      <p:cBhvr additive="base">
                                        <p:cTn id="47" dur="500" fill="hold"/>
                                        <p:tgtEl>
                                          <p:spTgt spid="15">
                                            <p:txEl>
                                              <p:pRg st="2" end="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r>
              <a:rPr lang="zh-CN" altLang="en-US" sz="3200" dirty="0">
                <a:solidFill>
                  <a:srgbClr val="0033CC"/>
                </a:solidFill>
                <a:latin typeface="华文行楷" panose="02010800040101010101" pitchFamily="2" charset="-122"/>
                <a:ea typeface="华文行楷" panose="02010800040101010101" pitchFamily="2" charset="-122"/>
                <a:cs typeface="华文行楷"/>
              </a:rPr>
              <a:t>高	等	传	热	学</a:t>
            </a: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754766" y="1194824"/>
            <a:ext cx="7701022" cy="3573945"/>
          </a:xfrm>
          <a:prstGeom prst="rect">
            <a:avLst/>
          </a:prstGeom>
        </p:spPr>
        <p:txBody>
          <a:bodyPr vert="horz" wrap="square" lIns="0" tIns="0" rIns="0" bIns="0" rtlCol="0">
            <a:noAutofit/>
          </a:bodyPr>
          <a:lstStyle/>
          <a:p>
            <a:pPr marL="12700" algn="ctr">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目 录</a:t>
            </a:r>
          </a:p>
          <a:p>
            <a:pPr marL="12700">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一、湍流的物理特性</a:t>
            </a:r>
            <a:endParaRPr lang="en-US" altLang="zh-CN"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二、湍流流动的雷诺方程</a:t>
            </a:r>
            <a:endParaRPr lang="en-US" altLang="zh-CN"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r>
              <a:rPr lang="zh-CN" altLang="en-US" sz="2400" b="1" dirty="0">
                <a:solidFill>
                  <a:srgbClr val="FF0000"/>
                </a:solidFill>
                <a:latin typeface="黑体" panose="02010609060101010101" pitchFamily="49" charset="-122"/>
                <a:ea typeface="黑体" panose="02010609060101010101" pitchFamily="49" charset="-122"/>
                <a:cs typeface="黑体"/>
              </a:rPr>
              <a:t>三、湍流流动的定解问题</a:t>
            </a: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Tree>
    <p:extLst>
      <p:ext uri="{BB962C8B-B14F-4D97-AF65-F5344CB8AC3E}">
        <p14:creationId xmlns:p14="http://schemas.microsoft.com/office/powerpoint/2010/main" val="1133520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9" name="Rectangle 2"/>
          <p:cNvSpPr txBox="1">
            <a:spLocks noChangeArrowheads="1"/>
          </p:cNvSpPr>
          <p:nvPr/>
        </p:nvSpPr>
        <p:spPr>
          <a:xfrm>
            <a:off x="685800" y="823913"/>
            <a:ext cx="7772400" cy="639762"/>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zh-CN" b="1">
                <a:latin typeface="SimHei" charset="-122"/>
                <a:ea typeface="SimHei" charset="-122"/>
                <a:cs typeface="SimHei" charset="-122"/>
              </a:rPr>
              <a:t>RANS </a:t>
            </a:r>
            <a:r>
              <a:rPr lang="zh-CN" altLang="en-US" b="1">
                <a:latin typeface="SimHei" charset="-122"/>
                <a:ea typeface="SimHei" charset="-122"/>
                <a:cs typeface="SimHei" charset="-122"/>
              </a:rPr>
              <a:t>湍流模型描述</a:t>
            </a:r>
          </a:p>
        </p:txBody>
      </p:sp>
      <p:graphicFrame>
        <p:nvGraphicFramePr>
          <p:cNvPr id="10" name="Group 3"/>
          <p:cNvGraphicFramePr>
            <a:graphicFrameLocks noGrp="1"/>
          </p:cNvGraphicFramePr>
          <p:nvPr>
            <p:extLst>
              <p:ext uri="{D42A27DB-BD31-4B8C-83A1-F6EECF244321}">
                <p14:modId xmlns:p14="http://schemas.microsoft.com/office/powerpoint/2010/main" val="2025098127"/>
              </p:ext>
            </p:extLst>
          </p:nvPr>
        </p:nvGraphicFramePr>
        <p:xfrm>
          <a:off x="328613" y="1422400"/>
          <a:ext cx="8567737" cy="4730752"/>
        </p:xfrm>
        <a:graphic>
          <a:graphicData uri="http://schemas.openxmlformats.org/drawingml/2006/table">
            <a:tbl>
              <a:tblPr/>
              <a:tblGrid>
                <a:gridCol w="1662112">
                  <a:extLst>
                    <a:ext uri="{9D8B030D-6E8A-4147-A177-3AD203B41FA5}">
                      <a16:colId xmlns:a16="http://schemas.microsoft.com/office/drawing/2014/main" val="20000"/>
                    </a:ext>
                  </a:extLst>
                </a:gridCol>
                <a:gridCol w="6905625">
                  <a:extLst>
                    <a:ext uri="{9D8B030D-6E8A-4147-A177-3AD203B41FA5}">
                      <a16:colId xmlns:a16="http://schemas.microsoft.com/office/drawing/2014/main" val="20001"/>
                    </a:ext>
                  </a:extLst>
                </a:gridCol>
              </a:tblGrid>
              <a:tr h="454025">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800" b="0" i="0" u="none" strike="noStrike" cap="none" normalizeH="0" baseline="0">
                          <a:ln>
                            <a:noFill/>
                          </a:ln>
                          <a:solidFill>
                            <a:schemeClr val="tx1"/>
                          </a:solidFill>
                          <a:effectLst/>
                          <a:latin typeface="Times New Roman" charset="0"/>
                          <a:ea typeface="宋体" charset="-122"/>
                        </a:rPr>
                        <a:t>模型</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800" b="0" i="0" u="none" strike="noStrike" cap="none" normalizeH="0" baseline="0">
                          <a:ln>
                            <a:noFill/>
                          </a:ln>
                          <a:solidFill>
                            <a:schemeClr val="tx1"/>
                          </a:solidFill>
                          <a:effectLst/>
                          <a:latin typeface="Times New Roman" charset="0"/>
                          <a:ea typeface="宋体" charset="-122"/>
                        </a:rPr>
                        <a:t>描述</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768350">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000080"/>
                          </a:solidFill>
                          <a:effectLst/>
                          <a:latin typeface="Times New Roman" charset="0"/>
                          <a:ea typeface="宋体" charset="-122"/>
                        </a:rPr>
                        <a:t>Spalart –</a:t>
                      </a:r>
                    </a:p>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000080"/>
                          </a:solidFill>
                          <a:effectLst/>
                          <a:latin typeface="Times New Roman" charset="0"/>
                          <a:ea typeface="宋体" charset="-122"/>
                        </a:rPr>
                        <a:t>Allmaras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单一输运方程模型，直接解出修正过的湍流粘性， 用于有界壁面流动的航空领域 （需要较好的近壁面网格）；可以使用粗网格。</a:t>
                      </a:r>
                      <a:endParaRPr kumimoji="0" lang="en-US" altLang="zh-CN" sz="1400" b="0" i="0" u="none" strike="noStrike" cap="none" normalizeH="0" baseline="0">
                        <a:ln>
                          <a:noFill/>
                        </a:ln>
                        <a:solidFill>
                          <a:schemeClr val="tx1"/>
                        </a:solidFill>
                        <a:effectLst/>
                        <a:latin typeface="Times New Roman" charset="0"/>
                        <a:ea typeface="宋体" charset="-122"/>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566738">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008000"/>
                          </a:solidFill>
                          <a:effectLst/>
                          <a:latin typeface="Times New Roman" charset="0"/>
                          <a:ea typeface="宋体" charset="-122"/>
                        </a:rPr>
                        <a:t>Standard k–</a:t>
                      </a:r>
                      <a:r>
                        <a:rPr kumimoji="0" lang="el-GR" altLang="x-none" sz="1800" b="1" i="0" u="none" strike="noStrike" cap="none" normalizeH="0" baseline="0">
                          <a:ln>
                            <a:noFill/>
                          </a:ln>
                          <a:solidFill>
                            <a:srgbClr val="008000"/>
                          </a:solidFill>
                          <a:effectLst/>
                          <a:latin typeface="Times New Roman" charset="0"/>
                          <a:ea typeface="Times New Roman" charset="0"/>
                          <a:cs typeface="Times New Roman" charset="0"/>
                        </a:rPr>
                        <a:t>ε</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基于两个输运方程模型解出 </a:t>
                      </a:r>
                      <a:r>
                        <a:rPr kumimoji="0" lang="en-US" altLang="zh-CN" sz="1400" b="0" i="0" u="none" strike="noStrike" cap="none" normalizeH="0" baseline="0">
                          <a:ln>
                            <a:noFill/>
                          </a:ln>
                          <a:solidFill>
                            <a:schemeClr val="tx1"/>
                          </a:solidFill>
                          <a:effectLst/>
                          <a:latin typeface="Times New Roman" charset="0"/>
                          <a:ea typeface="宋体" charset="-122"/>
                        </a:rPr>
                        <a:t>k </a:t>
                      </a:r>
                      <a:r>
                        <a:rPr kumimoji="0" lang="zh-CN" altLang="en-US" sz="1400" b="0" i="0" u="none" strike="noStrike" cap="none" normalizeH="0" baseline="0">
                          <a:ln>
                            <a:noFill/>
                          </a:ln>
                          <a:solidFill>
                            <a:schemeClr val="tx1"/>
                          </a:solidFill>
                          <a:effectLst/>
                          <a:latin typeface="Times New Roman" charset="0"/>
                          <a:ea typeface="宋体" charset="-122"/>
                        </a:rPr>
                        <a:t>和 </a:t>
                      </a:r>
                      <a:r>
                        <a:rPr kumimoji="0" lang="el-GR" altLang="x-none" sz="1400" b="0" i="0" u="none" strike="noStrike" cap="none" normalizeH="0" baseline="0">
                          <a:ln>
                            <a:noFill/>
                          </a:ln>
                          <a:solidFill>
                            <a:schemeClr val="tx1"/>
                          </a:solidFill>
                          <a:effectLst/>
                          <a:latin typeface="Times New Roman" charset="0"/>
                          <a:ea typeface="Times New Roman" charset="0"/>
                          <a:cs typeface="Times New Roman" charset="0"/>
                        </a:rPr>
                        <a:t>ε</a:t>
                      </a:r>
                      <a:r>
                        <a:rPr kumimoji="0" lang="en-US" altLang="zh-CN" sz="1400" b="0" i="0" u="none" strike="noStrike" cap="none" normalizeH="0" baseline="0">
                          <a:ln>
                            <a:noFill/>
                          </a:ln>
                          <a:solidFill>
                            <a:schemeClr val="tx1"/>
                          </a:solidFill>
                          <a:effectLst/>
                          <a:latin typeface="Times New Roman" charset="0"/>
                          <a:ea typeface="宋体" charset="-122"/>
                          <a:cs typeface="Times New Roman" charset="0"/>
                        </a:rPr>
                        <a:t>.</a:t>
                      </a:r>
                      <a:r>
                        <a:rPr kumimoji="0" lang="zh-CN" altLang="en-US" sz="1400" b="0" i="0" u="none" strike="noStrike" cap="none" normalizeH="0" baseline="0">
                          <a:ln>
                            <a:noFill/>
                          </a:ln>
                          <a:solidFill>
                            <a:schemeClr val="tx1"/>
                          </a:solidFill>
                          <a:effectLst/>
                          <a:latin typeface="Times New Roman" charset="0"/>
                          <a:ea typeface="宋体" charset="-122"/>
                          <a:cs typeface="Times New Roman" charset="0"/>
                        </a:rPr>
                        <a:t>； 默认的 </a:t>
                      </a:r>
                      <a:r>
                        <a:rPr kumimoji="0" lang="en-US" altLang="zh-CN" sz="1400" b="0" i="0" u="none" strike="noStrike" cap="none" normalizeH="0" baseline="0">
                          <a:ln>
                            <a:noFill/>
                          </a:ln>
                          <a:solidFill>
                            <a:schemeClr val="tx1"/>
                          </a:solidFill>
                          <a:effectLst/>
                          <a:latin typeface="Times New Roman" charset="0"/>
                          <a:ea typeface="宋体" charset="-122"/>
                        </a:rPr>
                        <a:t>k–</a:t>
                      </a:r>
                      <a:r>
                        <a:rPr kumimoji="0" lang="el-GR" altLang="x-none" sz="1400" b="0" i="0" u="none" strike="noStrike" cap="none" normalizeH="0" baseline="0">
                          <a:ln>
                            <a:noFill/>
                          </a:ln>
                          <a:solidFill>
                            <a:schemeClr val="tx1"/>
                          </a:solidFill>
                          <a:effectLst/>
                          <a:latin typeface="Times New Roman" charset="0"/>
                          <a:ea typeface="Times New Roman" charset="0"/>
                          <a:cs typeface="Times New Roman" charset="0"/>
                        </a:rPr>
                        <a:t>ε</a:t>
                      </a:r>
                      <a:r>
                        <a:rPr kumimoji="0" lang="zh-CN" altLang="en-US" sz="1400" b="0" i="0" u="none" strike="noStrike" cap="none" normalizeH="0" baseline="0">
                          <a:ln>
                            <a:noFill/>
                          </a:ln>
                          <a:solidFill>
                            <a:schemeClr val="tx1"/>
                          </a:solidFill>
                          <a:effectLst/>
                          <a:latin typeface="Times New Roman" charset="0"/>
                          <a:ea typeface="宋体" charset="-122"/>
                        </a:rPr>
                        <a:t>模型，</a:t>
                      </a:r>
                      <a:r>
                        <a:rPr kumimoji="0" lang="en-US" altLang="zh-CN" sz="1400" b="0" i="0" u="none" strike="noStrike" cap="none" normalizeH="0" baseline="0">
                          <a:ln>
                            <a:noFill/>
                          </a:ln>
                          <a:solidFill>
                            <a:schemeClr val="tx1"/>
                          </a:solidFill>
                          <a:effectLst/>
                          <a:latin typeface="Times New Roman" charset="0"/>
                          <a:ea typeface="宋体" charset="-122"/>
                        </a:rPr>
                        <a:t> </a:t>
                      </a:r>
                      <a:r>
                        <a:rPr kumimoji="0" lang="zh-CN" altLang="en-US" sz="1400" b="0" i="0" u="none" strike="noStrike" cap="none" normalizeH="0" baseline="0">
                          <a:ln>
                            <a:noFill/>
                          </a:ln>
                          <a:solidFill>
                            <a:schemeClr val="tx1"/>
                          </a:solidFill>
                          <a:effectLst/>
                          <a:latin typeface="Times New Roman" charset="0"/>
                          <a:ea typeface="宋体" charset="-122"/>
                        </a:rPr>
                        <a:t>系数由经验公式给出；</a:t>
                      </a:r>
                      <a:r>
                        <a:rPr kumimoji="0" lang="en-US" altLang="zh-CN" sz="1400" b="0" i="0" u="none" strike="noStrike" cap="none" normalizeH="0" baseline="0">
                          <a:ln>
                            <a:noFill/>
                          </a:ln>
                          <a:solidFill>
                            <a:schemeClr val="tx1"/>
                          </a:solidFill>
                          <a:effectLst/>
                          <a:latin typeface="Times New Roman" charset="0"/>
                          <a:ea typeface="宋体" charset="-122"/>
                        </a:rPr>
                        <a:t> </a:t>
                      </a:r>
                      <a:r>
                        <a:rPr kumimoji="0" lang="zh-CN" altLang="en-US" sz="1400" b="0" i="0" u="none" strike="noStrike" cap="none" normalizeH="0" baseline="0">
                          <a:ln>
                            <a:noFill/>
                          </a:ln>
                          <a:solidFill>
                            <a:schemeClr val="tx1"/>
                          </a:solidFill>
                          <a:effectLst/>
                          <a:latin typeface="Times New Roman" charset="0"/>
                          <a:ea typeface="宋体" charset="-122"/>
                        </a:rPr>
                        <a:t>只对完全湍流有效；包含 粘性热，</a:t>
                      </a:r>
                      <a:r>
                        <a:rPr kumimoji="0" lang="en-US" altLang="zh-CN" sz="1400" b="0" i="0" u="none" strike="noStrike" cap="none" normalizeH="0" baseline="0">
                          <a:ln>
                            <a:noFill/>
                          </a:ln>
                          <a:solidFill>
                            <a:schemeClr val="tx1"/>
                          </a:solidFill>
                          <a:effectLst/>
                          <a:latin typeface="Times New Roman" charset="0"/>
                          <a:ea typeface="宋体" charset="-122"/>
                        </a:rPr>
                        <a:t> </a:t>
                      </a:r>
                      <a:r>
                        <a:rPr kumimoji="0" lang="zh-CN" altLang="en-US" sz="1400" b="0" i="0" u="none" strike="noStrike" cap="none" normalizeH="0" baseline="0">
                          <a:ln>
                            <a:noFill/>
                          </a:ln>
                          <a:solidFill>
                            <a:schemeClr val="tx1"/>
                          </a:solidFill>
                          <a:effectLst/>
                          <a:latin typeface="Times New Roman" charset="0"/>
                          <a:ea typeface="宋体" charset="-122"/>
                        </a:rPr>
                        <a:t>浮力，</a:t>
                      </a:r>
                      <a:r>
                        <a:rPr kumimoji="0" lang="en-US" altLang="zh-CN" sz="1400" b="0" i="0" u="none" strike="noStrike" cap="none" normalizeH="0" baseline="0">
                          <a:ln>
                            <a:noFill/>
                          </a:ln>
                          <a:solidFill>
                            <a:schemeClr val="tx1"/>
                          </a:solidFill>
                          <a:effectLst/>
                          <a:latin typeface="Times New Roman" charset="0"/>
                          <a:ea typeface="宋体" charset="-122"/>
                        </a:rPr>
                        <a:t> </a:t>
                      </a:r>
                      <a:r>
                        <a:rPr kumimoji="0" lang="zh-CN" altLang="en-US" sz="1400" b="0" i="0" u="none" strike="noStrike" cap="none" normalizeH="0" baseline="0">
                          <a:ln>
                            <a:noFill/>
                          </a:ln>
                          <a:solidFill>
                            <a:schemeClr val="tx1"/>
                          </a:solidFill>
                          <a:effectLst/>
                          <a:latin typeface="Times New Roman" charset="0"/>
                          <a:ea typeface="宋体" charset="-122"/>
                        </a:rPr>
                        <a:t>压缩性选项。</a:t>
                      </a:r>
                      <a:endParaRPr kumimoji="0" lang="en-US" altLang="zh-CN" sz="1400" b="0" i="0" u="none" strike="noStrike" cap="none" normalizeH="0" baseline="0">
                        <a:ln>
                          <a:noFill/>
                        </a:ln>
                        <a:solidFill>
                          <a:schemeClr val="tx1"/>
                        </a:solidFill>
                        <a:effectLst/>
                        <a:latin typeface="Times New Roman" charset="0"/>
                        <a:ea typeface="宋体" charset="-122"/>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565150">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008000"/>
                          </a:solidFill>
                          <a:effectLst/>
                          <a:latin typeface="Times New Roman" charset="0"/>
                          <a:ea typeface="宋体" charset="-122"/>
                        </a:rPr>
                        <a:t>RNG k–</a:t>
                      </a:r>
                      <a:r>
                        <a:rPr kumimoji="0" lang="el-GR" altLang="x-none" sz="1800" b="1" i="0" u="none" strike="noStrike" cap="none" normalizeH="0" baseline="0">
                          <a:ln>
                            <a:noFill/>
                          </a:ln>
                          <a:solidFill>
                            <a:srgbClr val="008000"/>
                          </a:solidFill>
                          <a:effectLst/>
                          <a:latin typeface="Times New Roman" charset="0"/>
                          <a:ea typeface="Times New Roman" charset="0"/>
                          <a:cs typeface="Times New Roman" charset="0"/>
                        </a:rPr>
                        <a:t>ε</a:t>
                      </a:r>
                      <a:endParaRPr kumimoji="0" lang="en-US" altLang="zh-CN" sz="1800" b="1" i="0" u="none" strike="noStrike" cap="none" normalizeH="0" baseline="0">
                        <a:ln>
                          <a:noFill/>
                        </a:ln>
                        <a:solidFill>
                          <a:srgbClr val="008000"/>
                        </a:solidFill>
                        <a:effectLst/>
                        <a:latin typeface="Times New Roman" charset="0"/>
                        <a:ea typeface="宋体" charset="-122"/>
                        <a:cs typeface="Times New Roman"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标准 </a:t>
                      </a:r>
                      <a:r>
                        <a:rPr kumimoji="0" lang="en-US" altLang="zh-CN" sz="1400" b="0" i="0" u="none" strike="noStrike" cap="none" normalizeH="0" baseline="0">
                          <a:ln>
                            <a:noFill/>
                          </a:ln>
                          <a:solidFill>
                            <a:schemeClr val="tx1"/>
                          </a:solidFill>
                          <a:effectLst/>
                          <a:latin typeface="Times New Roman" charset="0"/>
                          <a:ea typeface="宋体" charset="-122"/>
                        </a:rPr>
                        <a:t>k–</a:t>
                      </a:r>
                      <a:r>
                        <a:rPr kumimoji="0" lang="el-GR" altLang="x-none" sz="1400" b="0" i="0" u="none" strike="noStrike" cap="none" normalizeH="0" baseline="0">
                          <a:ln>
                            <a:noFill/>
                          </a:ln>
                          <a:solidFill>
                            <a:schemeClr val="tx1"/>
                          </a:solidFill>
                          <a:effectLst/>
                          <a:latin typeface="Times New Roman" charset="0"/>
                          <a:ea typeface="Times New Roman" charset="0"/>
                          <a:cs typeface="Times New Roman" charset="0"/>
                        </a:rPr>
                        <a:t>ε</a:t>
                      </a:r>
                      <a:r>
                        <a:rPr kumimoji="0" lang="en-US" altLang="zh-CN" sz="1400" b="0" i="0" u="none" strike="noStrike" cap="none" normalizeH="0" baseline="0">
                          <a:ln>
                            <a:noFill/>
                          </a:ln>
                          <a:solidFill>
                            <a:schemeClr val="tx1"/>
                          </a:solidFill>
                          <a:effectLst/>
                          <a:latin typeface="Times New Roman" charset="0"/>
                          <a:ea typeface="宋体" charset="-122"/>
                          <a:cs typeface="Times New Roman" charset="0"/>
                        </a:rPr>
                        <a:t> </a:t>
                      </a:r>
                      <a:r>
                        <a:rPr kumimoji="0" lang="zh-CN" altLang="en-US" sz="1400" b="0" i="0" u="none" strike="noStrike" cap="none" normalizeH="0" baseline="0">
                          <a:ln>
                            <a:noFill/>
                          </a:ln>
                          <a:solidFill>
                            <a:schemeClr val="tx1"/>
                          </a:solidFill>
                          <a:effectLst/>
                          <a:latin typeface="Times New Roman" charset="0"/>
                          <a:ea typeface="宋体" charset="-122"/>
                          <a:cs typeface="Times New Roman" charset="0"/>
                        </a:rPr>
                        <a:t>模型的变形，方程和系数是来自解析解，在</a:t>
                      </a:r>
                      <a:r>
                        <a:rPr kumimoji="0" lang="el-GR" altLang="x-none" sz="1400" b="0" i="0" u="none" strike="noStrike" cap="none" normalizeH="0" baseline="0">
                          <a:ln>
                            <a:noFill/>
                          </a:ln>
                          <a:solidFill>
                            <a:schemeClr val="tx1"/>
                          </a:solidFill>
                          <a:effectLst/>
                          <a:latin typeface="Times New Roman" charset="0"/>
                          <a:ea typeface="Times New Roman" charset="0"/>
                          <a:cs typeface="Times New Roman" charset="0"/>
                        </a:rPr>
                        <a:t>ε</a:t>
                      </a:r>
                      <a:r>
                        <a:rPr kumimoji="0" lang="zh-CN" altLang="en-US" sz="1400" b="0" i="0" u="none" strike="noStrike" cap="none" normalizeH="0" baseline="0">
                          <a:ln>
                            <a:noFill/>
                          </a:ln>
                          <a:solidFill>
                            <a:schemeClr val="tx1"/>
                          </a:solidFill>
                          <a:effectLst/>
                          <a:latin typeface="Times New Roman" charset="0"/>
                          <a:ea typeface="宋体" charset="-122"/>
                        </a:rPr>
                        <a:t>方程中改善了模拟高应变流动的能力；包含选项用来预测涡流和低雷诺数流动。</a:t>
                      </a:r>
                      <a:endParaRPr kumimoji="0" lang="en-US" altLang="zh-CN" sz="1400" b="0" i="0" u="none" strike="noStrike" cap="none" normalizeH="0" baseline="0">
                        <a:ln>
                          <a:noFill/>
                        </a:ln>
                        <a:solidFill>
                          <a:schemeClr val="tx1"/>
                        </a:solidFill>
                        <a:effectLst/>
                        <a:latin typeface="Times New Roman" charset="0"/>
                        <a:ea typeface="宋体" charset="-122"/>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452438">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008000"/>
                          </a:solidFill>
                          <a:effectLst/>
                          <a:latin typeface="Times New Roman" charset="0"/>
                          <a:ea typeface="宋体" charset="-122"/>
                        </a:rPr>
                        <a:t>Realizable k–</a:t>
                      </a:r>
                      <a:r>
                        <a:rPr kumimoji="0" lang="el-GR" altLang="x-none" sz="1800" b="1" i="0" u="none" strike="noStrike" cap="none" normalizeH="0" baseline="0">
                          <a:ln>
                            <a:noFill/>
                          </a:ln>
                          <a:solidFill>
                            <a:srgbClr val="008000"/>
                          </a:solidFill>
                          <a:effectLst/>
                          <a:latin typeface="Times New Roman" charset="0"/>
                          <a:ea typeface="Times New Roman" charset="0"/>
                          <a:cs typeface="Times New Roman" charset="0"/>
                        </a:rPr>
                        <a:t>ε</a:t>
                      </a:r>
                      <a:endParaRPr kumimoji="0" lang="en-US" altLang="zh-CN" sz="1800" b="1" i="0" u="none" strike="noStrike" cap="none" normalizeH="0" baseline="0">
                        <a:ln>
                          <a:noFill/>
                        </a:ln>
                        <a:solidFill>
                          <a:srgbClr val="008000"/>
                        </a:solidFill>
                        <a:effectLst/>
                        <a:latin typeface="Times New Roman" charset="0"/>
                        <a:ea typeface="宋体" charset="-122"/>
                        <a:cs typeface="Times New Roman"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标准 </a:t>
                      </a:r>
                      <a:r>
                        <a:rPr kumimoji="0" lang="en-US" altLang="zh-CN" sz="1400" b="0" i="0" u="none" strike="noStrike" cap="none" normalizeH="0" baseline="0">
                          <a:ln>
                            <a:noFill/>
                          </a:ln>
                          <a:solidFill>
                            <a:schemeClr val="tx1"/>
                          </a:solidFill>
                          <a:effectLst/>
                          <a:latin typeface="Times New Roman" charset="0"/>
                          <a:ea typeface="宋体" charset="-122"/>
                        </a:rPr>
                        <a:t>k–</a:t>
                      </a:r>
                      <a:r>
                        <a:rPr kumimoji="0" lang="el-GR" altLang="x-none" sz="1400" b="0" i="0" u="none" strike="noStrike" cap="none" normalizeH="0" baseline="0">
                          <a:ln>
                            <a:noFill/>
                          </a:ln>
                          <a:solidFill>
                            <a:schemeClr val="tx1"/>
                          </a:solidFill>
                          <a:effectLst/>
                          <a:latin typeface="Times New Roman" charset="0"/>
                          <a:ea typeface="Times New Roman" charset="0"/>
                          <a:cs typeface="Times New Roman" charset="0"/>
                        </a:rPr>
                        <a:t>ε</a:t>
                      </a:r>
                      <a:r>
                        <a:rPr kumimoji="0" lang="en-US" altLang="zh-CN" sz="1400" b="0" i="0" u="none" strike="noStrike" cap="none" normalizeH="0" baseline="0">
                          <a:ln>
                            <a:noFill/>
                          </a:ln>
                          <a:solidFill>
                            <a:schemeClr val="tx1"/>
                          </a:solidFill>
                          <a:effectLst/>
                          <a:latin typeface="Times New Roman" charset="0"/>
                          <a:ea typeface="宋体" charset="-122"/>
                          <a:cs typeface="Times New Roman" charset="0"/>
                        </a:rPr>
                        <a:t> </a:t>
                      </a:r>
                      <a:r>
                        <a:rPr kumimoji="0" lang="zh-CN" altLang="en-US" sz="1400" b="0" i="0" u="none" strike="noStrike" cap="none" normalizeH="0" baseline="0">
                          <a:ln>
                            <a:noFill/>
                          </a:ln>
                          <a:solidFill>
                            <a:schemeClr val="tx1"/>
                          </a:solidFill>
                          <a:effectLst/>
                          <a:latin typeface="Times New Roman" charset="0"/>
                          <a:ea typeface="宋体" charset="-122"/>
                          <a:cs typeface="Times New Roman" charset="0"/>
                        </a:rPr>
                        <a:t>模型的变形，用数学约束改善模型性能。</a:t>
                      </a:r>
                      <a:endParaRPr kumimoji="0" lang="en-US" altLang="zh-CN" sz="1400" b="0" i="0" u="none" strike="noStrike" cap="none" normalizeH="0" baseline="0">
                        <a:ln>
                          <a:noFill/>
                        </a:ln>
                        <a:solidFill>
                          <a:schemeClr val="tx1"/>
                        </a:solidFill>
                        <a:effectLst/>
                        <a:latin typeface="Times New Roman" charset="0"/>
                        <a:ea typeface="宋体" charset="-122"/>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792163">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FF0000"/>
                          </a:solidFill>
                          <a:effectLst/>
                          <a:latin typeface="Times New Roman" charset="0"/>
                          <a:ea typeface="宋体" charset="-122"/>
                        </a:rPr>
                        <a:t>Standard k–</a:t>
                      </a:r>
                      <a:r>
                        <a:rPr kumimoji="0" lang="el-GR" altLang="x-none" sz="1800" b="1" i="0" u="none" strike="noStrike" cap="none" normalizeH="0" baseline="0">
                          <a:ln>
                            <a:noFill/>
                          </a:ln>
                          <a:solidFill>
                            <a:srgbClr val="FF0000"/>
                          </a:solidFill>
                          <a:effectLst/>
                          <a:latin typeface="Times New Roman" charset="0"/>
                          <a:ea typeface="Times New Roman" charset="0"/>
                          <a:cs typeface="Times New Roman" charset="0"/>
                        </a:rPr>
                        <a:t>ω</a:t>
                      </a:r>
                      <a:endParaRPr kumimoji="0" lang="el-GR" altLang="x-none" sz="1800" b="1" i="0" u="none" strike="noStrike" cap="none" normalizeH="0" baseline="0">
                        <a:ln>
                          <a:noFill/>
                        </a:ln>
                        <a:solidFill>
                          <a:srgbClr val="FF0000"/>
                        </a:solidFill>
                        <a:effectLst/>
                        <a:latin typeface="Times New Roman"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两个输运方程求解 </a:t>
                      </a:r>
                      <a:r>
                        <a:rPr kumimoji="0" lang="en-US" altLang="zh-CN" sz="1400" b="0" i="0" u="none" strike="noStrike" cap="none" normalizeH="0" baseline="0">
                          <a:ln>
                            <a:noFill/>
                          </a:ln>
                          <a:solidFill>
                            <a:schemeClr val="tx1"/>
                          </a:solidFill>
                          <a:effectLst/>
                          <a:latin typeface="Times New Roman" charset="0"/>
                          <a:ea typeface="宋体" charset="-122"/>
                        </a:rPr>
                        <a:t>k </a:t>
                      </a:r>
                      <a:r>
                        <a:rPr kumimoji="0" lang="zh-CN" altLang="en-US" sz="1400" b="0" i="0" u="none" strike="noStrike" cap="none" normalizeH="0" baseline="0">
                          <a:ln>
                            <a:noFill/>
                          </a:ln>
                          <a:solidFill>
                            <a:schemeClr val="tx1"/>
                          </a:solidFill>
                          <a:effectLst/>
                          <a:latin typeface="Times New Roman" charset="0"/>
                          <a:ea typeface="宋体" charset="-122"/>
                        </a:rPr>
                        <a:t>和 </a:t>
                      </a:r>
                      <a:r>
                        <a:rPr kumimoji="0" lang="el-GR" altLang="x-none" sz="1400" b="0" i="0" u="none" strike="noStrike" cap="none" normalizeH="0" baseline="0">
                          <a:ln>
                            <a:noFill/>
                          </a:ln>
                          <a:solidFill>
                            <a:schemeClr val="tx1"/>
                          </a:solidFill>
                          <a:effectLst/>
                          <a:latin typeface="Times New Roman" charset="0"/>
                          <a:ea typeface="Times New Roman" charset="0"/>
                          <a:cs typeface="Times New Roman" charset="0"/>
                        </a:rPr>
                        <a:t>ω</a:t>
                      </a:r>
                      <a:r>
                        <a:rPr kumimoji="0" lang="zh-CN" altLang="en-US" sz="1400" b="0" i="0" u="none" strike="noStrike" cap="none" normalizeH="0" baseline="0">
                          <a:ln>
                            <a:noFill/>
                          </a:ln>
                          <a:solidFill>
                            <a:schemeClr val="tx1"/>
                          </a:solidFill>
                          <a:effectLst/>
                          <a:latin typeface="Times New Roman" charset="0"/>
                          <a:ea typeface="宋体" charset="-122"/>
                          <a:cs typeface="Times New Roman" charset="0"/>
                        </a:rPr>
                        <a:t>；</a:t>
                      </a:r>
                      <a:r>
                        <a:rPr kumimoji="0" lang="zh-CN" altLang="en-US" sz="1400" b="0" i="0" u="none" strike="noStrike" cap="none" normalizeH="0" baseline="0">
                          <a:ln>
                            <a:noFill/>
                          </a:ln>
                          <a:solidFill>
                            <a:schemeClr val="tx1"/>
                          </a:solidFill>
                          <a:effectLst/>
                          <a:latin typeface="Times New Roman" charset="0"/>
                          <a:ea typeface="宋体" charset="-122"/>
                        </a:rPr>
                        <a:t>对于有界壁面和低雷诺数流动性能较好；</a:t>
                      </a:r>
                      <a:r>
                        <a:rPr kumimoji="0" lang="en-US" altLang="zh-CN" sz="1400" b="0" i="0" u="none" strike="noStrike" cap="none" normalizeH="0" baseline="0">
                          <a:ln>
                            <a:noFill/>
                          </a:ln>
                          <a:solidFill>
                            <a:schemeClr val="tx1"/>
                          </a:solidFill>
                          <a:effectLst/>
                          <a:latin typeface="Times New Roman" charset="0"/>
                          <a:ea typeface="宋体" charset="-122"/>
                        </a:rPr>
                        <a:t>  </a:t>
                      </a:r>
                      <a:r>
                        <a:rPr kumimoji="0" lang="zh-CN" altLang="en-US" sz="1400" b="0" i="0" u="none" strike="noStrike" cap="none" normalizeH="0" baseline="0">
                          <a:ln>
                            <a:noFill/>
                          </a:ln>
                          <a:solidFill>
                            <a:schemeClr val="tx1"/>
                          </a:solidFill>
                          <a:effectLst/>
                          <a:latin typeface="Times New Roman" charset="0"/>
                          <a:ea typeface="宋体" charset="-122"/>
                        </a:rPr>
                        <a:t>包含转錑，自由剪切，压缩性选项。</a:t>
                      </a:r>
                      <a:endParaRPr kumimoji="0" lang="en-US" altLang="zh-CN" sz="1400" b="0" i="0" u="none" strike="noStrike" cap="none" normalizeH="0" baseline="0">
                        <a:ln>
                          <a:noFill/>
                        </a:ln>
                        <a:solidFill>
                          <a:schemeClr val="tx1"/>
                        </a:solidFill>
                        <a:effectLst/>
                        <a:latin typeface="Times New Roman" charset="0"/>
                        <a:ea typeface="宋体" charset="-122"/>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566738">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FF0000"/>
                          </a:solidFill>
                          <a:effectLst/>
                          <a:latin typeface="Times New Roman" charset="0"/>
                          <a:ea typeface="宋体" charset="-122"/>
                        </a:rPr>
                        <a:t>SST k–</a:t>
                      </a:r>
                      <a:r>
                        <a:rPr kumimoji="0" lang="el-GR" altLang="x-none" sz="1800" b="1" i="0" u="none" strike="noStrike" cap="none" normalizeH="0" baseline="0">
                          <a:ln>
                            <a:noFill/>
                          </a:ln>
                          <a:solidFill>
                            <a:srgbClr val="FF0000"/>
                          </a:solidFill>
                          <a:effectLst/>
                          <a:latin typeface="Times New Roman" charset="0"/>
                          <a:ea typeface="Times New Roman" charset="0"/>
                          <a:cs typeface="Times New Roman" charset="0"/>
                        </a:rPr>
                        <a:t>ω</a:t>
                      </a:r>
                      <a:endParaRPr kumimoji="0" lang="en-US" altLang="zh-CN" sz="1800" b="1" i="0" u="none" strike="noStrike" cap="none" normalizeH="0" baseline="0">
                        <a:ln>
                          <a:noFill/>
                        </a:ln>
                        <a:solidFill>
                          <a:srgbClr val="FF0000"/>
                        </a:solidFill>
                        <a:effectLst/>
                        <a:latin typeface="Times New Roman" charset="0"/>
                        <a:ea typeface="宋体" charset="-122"/>
                        <a:cs typeface="Times New Roman"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标准 </a:t>
                      </a:r>
                      <a:r>
                        <a:rPr kumimoji="0" lang="en-US" altLang="zh-CN" sz="1400" b="0" i="0" u="none" strike="noStrike" cap="none" normalizeH="0" baseline="0">
                          <a:ln>
                            <a:noFill/>
                          </a:ln>
                          <a:solidFill>
                            <a:schemeClr val="tx1"/>
                          </a:solidFill>
                          <a:effectLst/>
                          <a:latin typeface="Times New Roman" charset="0"/>
                          <a:ea typeface="宋体" charset="-122"/>
                          <a:cs typeface="Times New Roman" charset="0"/>
                        </a:rPr>
                        <a:t>k–</a:t>
                      </a:r>
                      <a:r>
                        <a:rPr kumimoji="0" lang="el-GR" altLang="x-none" sz="1400" b="0" i="0" u="none" strike="noStrike" cap="none" normalizeH="0" baseline="0">
                          <a:ln>
                            <a:noFill/>
                          </a:ln>
                          <a:solidFill>
                            <a:schemeClr val="tx1"/>
                          </a:solidFill>
                          <a:effectLst/>
                          <a:latin typeface="Times New Roman" charset="0"/>
                          <a:ea typeface="Times New Roman" charset="0"/>
                          <a:cs typeface="Times New Roman" charset="0"/>
                        </a:rPr>
                        <a:t>ω</a:t>
                      </a:r>
                      <a:r>
                        <a:rPr kumimoji="0" lang="en-US" altLang="zh-CN" sz="1400" b="0" i="0" u="none" strike="noStrike" cap="none" normalizeH="0" baseline="0">
                          <a:ln>
                            <a:noFill/>
                          </a:ln>
                          <a:solidFill>
                            <a:schemeClr val="tx1"/>
                          </a:solidFill>
                          <a:effectLst/>
                          <a:latin typeface="Times New Roman" charset="0"/>
                          <a:ea typeface="宋体" charset="-122"/>
                        </a:rPr>
                        <a:t> </a:t>
                      </a:r>
                      <a:r>
                        <a:rPr kumimoji="0" lang="zh-CN" altLang="en-US" sz="1400" b="0" i="0" u="none" strike="noStrike" cap="none" normalizeH="0" baseline="0">
                          <a:ln>
                            <a:noFill/>
                          </a:ln>
                          <a:solidFill>
                            <a:schemeClr val="tx1"/>
                          </a:solidFill>
                          <a:effectLst/>
                          <a:latin typeface="Times New Roman" charset="0"/>
                          <a:ea typeface="宋体" charset="-122"/>
                        </a:rPr>
                        <a:t>模型的变形；使用混合函数将</a:t>
                      </a:r>
                      <a:r>
                        <a:rPr kumimoji="0" lang="en-US" altLang="zh-CN" sz="1400" b="0" i="0" u="none" strike="noStrike" cap="none" normalizeH="0" baseline="0">
                          <a:ln>
                            <a:noFill/>
                          </a:ln>
                          <a:solidFill>
                            <a:schemeClr val="tx1"/>
                          </a:solidFill>
                          <a:effectLst/>
                          <a:latin typeface="Times New Roman" charset="0"/>
                          <a:ea typeface="宋体" charset="-122"/>
                        </a:rPr>
                        <a:t>SKW</a:t>
                      </a:r>
                      <a:r>
                        <a:rPr kumimoji="0" lang="zh-CN" altLang="en-US" sz="1400" b="0" i="0" u="none" strike="noStrike" cap="none" normalizeH="0" baseline="0">
                          <a:ln>
                            <a:noFill/>
                          </a:ln>
                          <a:solidFill>
                            <a:schemeClr val="tx1"/>
                          </a:solidFill>
                          <a:effectLst/>
                          <a:latin typeface="Times New Roman" charset="0"/>
                          <a:ea typeface="宋体" charset="-122"/>
                        </a:rPr>
                        <a:t>与</a:t>
                      </a:r>
                      <a:r>
                        <a:rPr kumimoji="0" lang="en-US" altLang="zh-CN" sz="1400" b="0" i="0" u="none" strike="noStrike" cap="none" normalizeH="0" baseline="0">
                          <a:ln>
                            <a:noFill/>
                          </a:ln>
                          <a:solidFill>
                            <a:schemeClr val="tx1"/>
                          </a:solidFill>
                          <a:effectLst/>
                          <a:latin typeface="Times New Roman" charset="0"/>
                          <a:ea typeface="宋体" charset="-122"/>
                        </a:rPr>
                        <a:t>SKE</a:t>
                      </a:r>
                      <a:r>
                        <a:rPr kumimoji="0" lang="zh-CN" altLang="en-US" sz="1400" b="0" i="0" u="none" strike="noStrike" cap="none" normalizeH="0" baseline="0">
                          <a:ln>
                            <a:noFill/>
                          </a:ln>
                          <a:solidFill>
                            <a:schemeClr val="tx1"/>
                          </a:solidFill>
                          <a:effectLst/>
                          <a:latin typeface="Times New Roman" charset="0"/>
                          <a:ea typeface="宋体" charset="-122"/>
                        </a:rPr>
                        <a:t>结合起来；包含了转錑和剪切流选项。</a:t>
                      </a:r>
                      <a:endParaRPr kumimoji="0" lang="zh-CN" altLang="el-GR" sz="1400" b="0" i="0" u="none" strike="noStrike" cap="none" normalizeH="0" baseline="0">
                        <a:ln>
                          <a:noFill/>
                        </a:ln>
                        <a:solidFill>
                          <a:schemeClr val="tx1"/>
                        </a:solidFill>
                        <a:effectLst/>
                        <a:latin typeface="Times New Roman" charset="0"/>
                        <a:ea typeface="宋体" charset="-122"/>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6"/>
                  </a:ext>
                </a:extLst>
              </a:tr>
              <a:tr h="565150">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0" i="0" u="none" strike="noStrike" cap="none" normalizeH="0" baseline="0">
                          <a:ln>
                            <a:noFill/>
                          </a:ln>
                          <a:solidFill>
                            <a:schemeClr val="tx2"/>
                          </a:solidFill>
                          <a:effectLst/>
                          <a:latin typeface="Times New Roman" charset="0"/>
                          <a:ea typeface="宋体" charset="-122"/>
                        </a:rPr>
                        <a:t>Reynolds Stress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直接使用输运方程来解出雷诺应力</a:t>
                      </a:r>
                      <a:r>
                        <a:rPr kumimoji="0" lang="en-US" altLang="zh-CN" sz="1400" b="0" i="0" u="none" strike="noStrike" cap="none" normalizeH="0" baseline="0">
                          <a:ln>
                            <a:noFill/>
                          </a:ln>
                          <a:solidFill>
                            <a:schemeClr val="tx1"/>
                          </a:solidFill>
                          <a:effectLst/>
                          <a:latin typeface="Times New Roman" charset="0"/>
                          <a:ea typeface="宋体" charset="-122"/>
                        </a:rPr>
                        <a:t>, </a:t>
                      </a:r>
                      <a:r>
                        <a:rPr kumimoji="0" lang="zh-CN" altLang="en-US" sz="1400" b="0" i="0" u="none" strike="noStrike" cap="none" normalizeH="0" baseline="0">
                          <a:ln>
                            <a:noFill/>
                          </a:ln>
                          <a:solidFill>
                            <a:schemeClr val="tx1"/>
                          </a:solidFill>
                          <a:effectLst/>
                          <a:latin typeface="Times New Roman" charset="0"/>
                          <a:ea typeface="宋体" charset="-122"/>
                        </a:rPr>
                        <a:t>避免了其它模型的粘性假设</a:t>
                      </a:r>
                      <a:r>
                        <a:rPr kumimoji="0" lang="en-US" altLang="zh-CN" sz="1400" b="0" i="0" u="none" strike="noStrike" cap="none" normalizeH="0" baseline="0">
                          <a:ln>
                            <a:noFill/>
                          </a:ln>
                          <a:solidFill>
                            <a:schemeClr val="tx1"/>
                          </a:solidFill>
                          <a:effectLst/>
                          <a:latin typeface="Times New Roman" charset="0"/>
                          <a:ea typeface="宋体" charset="-122"/>
                        </a:rPr>
                        <a:t>.</a:t>
                      </a:r>
                      <a:r>
                        <a:rPr kumimoji="0" lang="zh-CN" altLang="en-US" sz="1400" b="0" i="0" u="none" strike="noStrike" cap="none" normalizeH="0" baseline="0">
                          <a:ln>
                            <a:noFill/>
                          </a:ln>
                          <a:solidFill>
                            <a:schemeClr val="tx1"/>
                          </a:solidFill>
                          <a:effectLst/>
                          <a:latin typeface="Times New Roman" charset="0"/>
                          <a:ea typeface="宋体" charset="-122"/>
                        </a:rPr>
                        <a:t>；用于强旋流。</a:t>
                      </a:r>
                      <a:endParaRPr kumimoji="0" lang="en-US" altLang="zh-CN" sz="1400" b="0" i="0" u="none" strike="noStrike" cap="none" normalizeH="0" baseline="0">
                        <a:ln>
                          <a:noFill/>
                        </a:ln>
                        <a:solidFill>
                          <a:schemeClr val="tx1"/>
                        </a:solidFill>
                        <a:effectLst/>
                        <a:latin typeface="Times New Roman" charset="0"/>
                        <a:ea typeface="宋体" charset="-122"/>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9227861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graphicFrame>
        <p:nvGraphicFramePr>
          <p:cNvPr id="9" name="Group 33"/>
          <p:cNvGraphicFramePr>
            <a:graphicFrameLocks noGrp="1"/>
          </p:cNvGraphicFramePr>
          <p:nvPr>
            <p:extLst>
              <p:ext uri="{D42A27DB-BD31-4B8C-83A1-F6EECF244321}">
                <p14:modId xmlns:p14="http://schemas.microsoft.com/office/powerpoint/2010/main" val="1564212737"/>
              </p:ext>
            </p:extLst>
          </p:nvPr>
        </p:nvGraphicFramePr>
        <p:xfrm>
          <a:off x="328613" y="1654175"/>
          <a:ext cx="8553450" cy="4958081"/>
        </p:xfrm>
        <a:graphic>
          <a:graphicData uri="http://schemas.openxmlformats.org/drawingml/2006/table">
            <a:tbl>
              <a:tblPr/>
              <a:tblGrid>
                <a:gridCol w="1965325">
                  <a:extLst>
                    <a:ext uri="{9D8B030D-6E8A-4147-A177-3AD203B41FA5}">
                      <a16:colId xmlns:a16="http://schemas.microsoft.com/office/drawing/2014/main" val="20000"/>
                    </a:ext>
                  </a:extLst>
                </a:gridCol>
                <a:gridCol w="6588125">
                  <a:extLst>
                    <a:ext uri="{9D8B030D-6E8A-4147-A177-3AD203B41FA5}">
                      <a16:colId xmlns:a16="http://schemas.microsoft.com/office/drawing/2014/main" val="20001"/>
                    </a:ext>
                  </a:extLst>
                </a:gridCol>
              </a:tblGrid>
              <a:tr h="166688">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800" b="0" i="0" u="none" strike="noStrike" cap="none" normalizeH="0" baseline="0">
                          <a:ln>
                            <a:noFill/>
                          </a:ln>
                          <a:solidFill>
                            <a:schemeClr val="tx1"/>
                          </a:solidFill>
                          <a:effectLst/>
                          <a:latin typeface="Times New Roman" charset="0"/>
                          <a:ea typeface="宋体" charset="-122"/>
                        </a:rPr>
                        <a:t>模型</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800" b="0" i="0" u="none" strike="noStrike" cap="none" normalizeH="0" baseline="0">
                          <a:ln>
                            <a:noFill/>
                          </a:ln>
                          <a:solidFill>
                            <a:schemeClr val="tx1"/>
                          </a:solidFill>
                          <a:effectLst/>
                          <a:latin typeface="Times New Roman" charset="0"/>
                          <a:ea typeface="宋体" charset="-122"/>
                        </a:rPr>
                        <a:t>用法</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625475">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000080"/>
                          </a:solidFill>
                          <a:effectLst/>
                          <a:latin typeface="Times New Roman" charset="0"/>
                          <a:ea typeface="宋体" charset="-122"/>
                        </a:rPr>
                        <a:t>Spalart-Allmaras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计算量小，对一定复杂程度的边界层问题有较好效果。</a:t>
                      </a:r>
                    </a:p>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计算结果没有被广泛测试，缺少子模型。</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674688">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008000"/>
                          </a:solidFill>
                          <a:effectLst/>
                          <a:latin typeface="Times New Roman" charset="0"/>
                          <a:ea typeface="宋体" charset="-122"/>
                        </a:rPr>
                        <a:t>Standard k–</a:t>
                      </a:r>
                      <a:r>
                        <a:rPr kumimoji="0" lang="el-GR" altLang="x-none" sz="1800" b="1" i="0" u="none" strike="noStrike" cap="none" normalizeH="0" baseline="0">
                          <a:ln>
                            <a:noFill/>
                          </a:ln>
                          <a:solidFill>
                            <a:srgbClr val="008000"/>
                          </a:solidFill>
                          <a:effectLst/>
                          <a:latin typeface="Times New Roman" charset="0"/>
                          <a:ea typeface="Times New Roman" charset="0"/>
                          <a:cs typeface="Times New Roman" charset="0"/>
                        </a:rPr>
                        <a:t>ε</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应用多，计算量适中，有较多数据积累和相当精度。</a:t>
                      </a:r>
                    </a:p>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对于曲率较大、较强压力梯度、有旋问题等复杂流动模拟效果欠缺。</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590550">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008000"/>
                          </a:solidFill>
                          <a:effectLst/>
                          <a:latin typeface="Times New Roman" charset="0"/>
                          <a:ea typeface="宋体" charset="-122"/>
                        </a:rPr>
                        <a:t>RNG k–</a:t>
                      </a:r>
                      <a:r>
                        <a:rPr kumimoji="0" lang="el-GR" altLang="x-none" sz="1800" b="1" i="0" u="none" strike="noStrike" cap="none" normalizeH="0" baseline="0">
                          <a:ln>
                            <a:noFill/>
                          </a:ln>
                          <a:solidFill>
                            <a:srgbClr val="008000"/>
                          </a:solidFill>
                          <a:effectLst/>
                          <a:latin typeface="Times New Roman" charset="0"/>
                          <a:ea typeface="Times New Roman" charset="0"/>
                          <a:cs typeface="Times New Roman" charset="0"/>
                        </a:rPr>
                        <a:t>ε</a:t>
                      </a:r>
                      <a:endParaRPr kumimoji="0" lang="en-US" altLang="zh-CN" sz="1800" b="1" i="0" u="none" strike="noStrike" cap="none" normalizeH="0" baseline="0">
                        <a:ln>
                          <a:noFill/>
                        </a:ln>
                        <a:solidFill>
                          <a:srgbClr val="008000"/>
                        </a:solidFill>
                        <a:effectLst/>
                        <a:latin typeface="Times New Roman" charset="0"/>
                        <a:ea typeface="宋体" charset="-122"/>
                        <a:cs typeface="Times New Roman"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能模拟射流撞击、分离流、二次流、旋流等中等复杂流动。</a:t>
                      </a:r>
                    </a:p>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收到涡旋粘性各向同性假设限制。</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633413">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008000"/>
                          </a:solidFill>
                          <a:effectLst/>
                          <a:latin typeface="Times New Roman" charset="0"/>
                          <a:ea typeface="宋体" charset="-122"/>
                        </a:rPr>
                        <a:t>Realizable k–</a:t>
                      </a:r>
                      <a:r>
                        <a:rPr kumimoji="0" lang="el-GR" altLang="x-none" sz="1800" b="1" i="0" u="none" strike="noStrike" cap="none" normalizeH="0" baseline="0">
                          <a:ln>
                            <a:noFill/>
                          </a:ln>
                          <a:solidFill>
                            <a:srgbClr val="008000"/>
                          </a:solidFill>
                          <a:effectLst/>
                          <a:latin typeface="Times New Roman" charset="0"/>
                          <a:ea typeface="Times New Roman" charset="0"/>
                          <a:cs typeface="Times New Roman" charset="0"/>
                        </a:rPr>
                        <a:t>ε</a:t>
                      </a:r>
                      <a:endParaRPr kumimoji="0" lang="en-US" altLang="zh-CN" sz="1800" b="1" i="0" u="none" strike="noStrike" cap="none" normalizeH="0" baseline="0">
                        <a:ln>
                          <a:noFill/>
                        </a:ln>
                        <a:solidFill>
                          <a:srgbClr val="008000"/>
                        </a:solidFill>
                        <a:effectLst/>
                        <a:latin typeface="Times New Roman" charset="0"/>
                        <a:ea typeface="宋体" charset="-122"/>
                        <a:cs typeface="Times New Roman"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和</a:t>
                      </a:r>
                      <a:r>
                        <a:rPr kumimoji="0" lang="en-US" altLang="zh-CN" sz="1400" b="0" i="0" u="none" strike="noStrike" cap="none" normalizeH="0" baseline="0">
                          <a:ln>
                            <a:noFill/>
                          </a:ln>
                          <a:solidFill>
                            <a:schemeClr val="tx1"/>
                          </a:solidFill>
                          <a:effectLst/>
                          <a:latin typeface="Times New Roman" charset="0"/>
                          <a:ea typeface="宋体" charset="-122"/>
                        </a:rPr>
                        <a:t>RNG</a:t>
                      </a:r>
                      <a:r>
                        <a:rPr kumimoji="0" lang="zh-CN" altLang="en-US" sz="1400" b="0" i="0" u="none" strike="noStrike" cap="none" normalizeH="0" baseline="0">
                          <a:ln>
                            <a:noFill/>
                          </a:ln>
                          <a:solidFill>
                            <a:schemeClr val="tx1"/>
                          </a:solidFill>
                          <a:effectLst/>
                          <a:latin typeface="Times New Roman" charset="0"/>
                          <a:ea typeface="宋体" charset="-122"/>
                        </a:rPr>
                        <a:t>基本一致，还可以更好的模拟圆孔射流问题。</a:t>
                      </a:r>
                    </a:p>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收到涡旋粘性各向同性假设限制。</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717550">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FF0000"/>
                          </a:solidFill>
                          <a:effectLst/>
                          <a:latin typeface="Times New Roman" charset="0"/>
                          <a:ea typeface="宋体" charset="-122"/>
                        </a:rPr>
                        <a:t>Standard k–</a:t>
                      </a:r>
                      <a:r>
                        <a:rPr kumimoji="0" lang="el-GR" altLang="x-none" sz="1800" b="1" i="0" u="none" strike="noStrike" cap="none" normalizeH="0" baseline="0">
                          <a:ln>
                            <a:noFill/>
                          </a:ln>
                          <a:solidFill>
                            <a:srgbClr val="FF0000"/>
                          </a:solidFill>
                          <a:effectLst/>
                          <a:latin typeface="Times New Roman" charset="0"/>
                          <a:ea typeface="Times New Roman" charset="0"/>
                          <a:cs typeface="Times New Roman" charset="0"/>
                        </a:rPr>
                        <a:t>ω</a:t>
                      </a:r>
                      <a:endParaRPr kumimoji="0" lang="el-GR" altLang="x-none" sz="1800" b="1" i="0" u="none" strike="noStrike" cap="none" normalizeH="0" baseline="0">
                        <a:ln>
                          <a:noFill/>
                        </a:ln>
                        <a:solidFill>
                          <a:srgbClr val="FF0000"/>
                        </a:solidFill>
                        <a:effectLst/>
                        <a:latin typeface="Times New Roman"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对于壁面边界层、自由剪切流、的雷诺数流动性能较好。适合于逆压梯度存在情况下的边界层流动和分离、转錑。</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619125">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1" i="0" u="none" strike="noStrike" cap="none" normalizeH="0" baseline="0">
                          <a:ln>
                            <a:noFill/>
                          </a:ln>
                          <a:solidFill>
                            <a:srgbClr val="FF0000"/>
                          </a:solidFill>
                          <a:effectLst/>
                          <a:latin typeface="Times New Roman" charset="0"/>
                          <a:ea typeface="宋体" charset="-122"/>
                        </a:rPr>
                        <a:t>SST k–</a:t>
                      </a:r>
                      <a:r>
                        <a:rPr kumimoji="0" lang="el-GR" altLang="x-none" sz="1800" b="1" i="0" u="none" strike="noStrike" cap="none" normalizeH="0" baseline="0">
                          <a:ln>
                            <a:noFill/>
                          </a:ln>
                          <a:solidFill>
                            <a:srgbClr val="FF0000"/>
                          </a:solidFill>
                          <a:effectLst/>
                          <a:latin typeface="Times New Roman" charset="0"/>
                          <a:ea typeface="Times New Roman" charset="0"/>
                          <a:cs typeface="Times New Roman" charset="0"/>
                        </a:rPr>
                        <a:t>ω</a:t>
                      </a:r>
                      <a:endParaRPr kumimoji="0" lang="en-US" altLang="zh-CN" sz="1800" b="1" i="0" u="none" strike="noStrike" cap="none" normalizeH="0" baseline="0">
                        <a:ln>
                          <a:noFill/>
                        </a:ln>
                        <a:solidFill>
                          <a:srgbClr val="FF0000"/>
                        </a:solidFill>
                        <a:effectLst/>
                        <a:latin typeface="Times New Roman" charset="0"/>
                        <a:ea typeface="宋体" charset="-122"/>
                        <a:cs typeface="Times New Roman"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cs typeface="Times New Roman" charset="0"/>
                        </a:rPr>
                        <a:t>基本与标准</a:t>
                      </a:r>
                      <a:r>
                        <a:rPr kumimoji="0" lang="en-US" altLang="zh-CN" sz="1400" b="0" i="0" u="none" strike="noStrike" cap="none" normalizeH="0" baseline="0">
                          <a:ln>
                            <a:noFill/>
                          </a:ln>
                          <a:solidFill>
                            <a:schemeClr val="tx1"/>
                          </a:solidFill>
                          <a:effectLst/>
                          <a:latin typeface="Times New Roman" charset="0"/>
                          <a:ea typeface="宋体" charset="-122"/>
                          <a:cs typeface="Times New Roman" charset="0"/>
                        </a:rPr>
                        <a:t>k–</a:t>
                      </a:r>
                      <a:r>
                        <a:rPr kumimoji="0" lang="el-GR" altLang="x-none" sz="1400" b="0" i="0" u="none" strike="noStrike" cap="none" normalizeH="0" baseline="0">
                          <a:ln>
                            <a:noFill/>
                          </a:ln>
                          <a:solidFill>
                            <a:schemeClr val="tx1"/>
                          </a:solidFill>
                          <a:effectLst/>
                          <a:latin typeface="Times New Roman" charset="0"/>
                          <a:ea typeface="宋体" charset="-122"/>
                          <a:cs typeface="Times New Roman" charset="0"/>
                        </a:rPr>
                        <a:t>ω</a:t>
                      </a:r>
                      <a:r>
                        <a:rPr kumimoji="0" lang="zh-CN" altLang="en-US" sz="1400" b="0" i="0" u="none" strike="noStrike" cap="none" normalizeH="0" baseline="0">
                          <a:ln>
                            <a:noFill/>
                          </a:ln>
                          <a:solidFill>
                            <a:schemeClr val="tx1"/>
                          </a:solidFill>
                          <a:effectLst/>
                          <a:latin typeface="Times New Roman" charset="0"/>
                          <a:ea typeface="宋体" charset="-122"/>
                          <a:cs typeface="Times New Roman" charset="0"/>
                        </a:rPr>
                        <a:t>相同。由于对壁面距离依赖性强，因此不太适用于自由剪切流。</a:t>
                      </a:r>
                      <a:endParaRPr kumimoji="0" lang="zh-CN" altLang="el-GR" sz="1400" b="0" i="0" u="none" strike="noStrike" cap="none" normalizeH="0" baseline="0">
                        <a:ln>
                          <a:noFill/>
                        </a:ln>
                        <a:solidFill>
                          <a:schemeClr val="tx1"/>
                        </a:solidFill>
                        <a:effectLst/>
                        <a:latin typeface="Times New Roman" charset="0"/>
                        <a:ea typeface="宋体" charset="-122"/>
                        <a:cs typeface="Times New Roman"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6"/>
                  </a:ext>
                </a:extLst>
              </a:tr>
              <a:tr h="638175">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en-US" altLang="zh-CN" sz="1800" b="0" i="0" u="none" strike="noStrike" cap="none" normalizeH="0" baseline="0">
                          <a:ln>
                            <a:noFill/>
                          </a:ln>
                          <a:solidFill>
                            <a:schemeClr val="tx2"/>
                          </a:solidFill>
                          <a:effectLst/>
                          <a:latin typeface="Times New Roman" charset="0"/>
                          <a:ea typeface="宋体" charset="-122"/>
                        </a:rPr>
                        <a:t>Reynolds Stress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spcBef>
                          <a:spcPct val="20000"/>
                        </a:spcBef>
                        <a:buClr>
                          <a:srgbClr val="FC0128"/>
                        </a:buClr>
                        <a:buSzPct val="60000"/>
                        <a:buFont typeface="Wingdings" charset="2"/>
                        <a:tabLst>
                          <a:tab pos="457200" algn="l"/>
                        </a:tabLst>
                        <a:defRPr>
                          <a:solidFill>
                            <a:schemeClr val="tx1"/>
                          </a:solidFill>
                          <a:latin typeface="Times New Roman" charset="0"/>
                        </a:defRPr>
                      </a:lvl1pPr>
                      <a:lvl2pPr>
                        <a:spcBef>
                          <a:spcPct val="20000"/>
                        </a:spcBef>
                        <a:buClr>
                          <a:srgbClr val="FC0128"/>
                        </a:buClr>
                        <a:buSzPct val="60000"/>
                        <a:buFont typeface="Wingdings" charset="2"/>
                        <a:tabLst>
                          <a:tab pos="457200" algn="l"/>
                        </a:tabLst>
                        <a:defRPr sz="1600">
                          <a:solidFill>
                            <a:schemeClr val="tx1"/>
                          </a:solidFill>
                          <a:latin typeface="Times New Roman" charset="0"/>
                        </a:defRPr>
                      </a:lvl2pPr>
                      <a:lvl3pPr>
                        <a:spcBef>
                          <a:spcPct val="20000"/>
                        </a:spcBef>
                        <a:buClr>
                          <a:srgbClr val="FC0128"/>
                        </a:buClr>
                        <a:buSzPct val="60000"/>
                        <a:buFont typeface="Wingdings" charset="2"/>
                        <a:tabLst>
                          <a:tab pos="457200" algn="l"/>
                        </a:tabLst>
                        <a:defRPr sz="1500">
                          <a:solidFill>
                            <a:schemeClr val="tx1"/>
                          </a:solidFill>
                          <a:latin typeface="Times New Roman" charset="0"/>
                        </a:defRPr>
                      </a:lvl3pPr>
                      <a:lvl4pPr>
                        <a:spcBef>
                          <a:spcPct val="20000"/>
                        </a:spcBef>
                        <a:buClr>
                          <a:srgbClr val="FC0128"/>
                        </a:buClr>
                        <a:buFont typeface="Monotype Sorts" charset="2"/>
                        <a:tabLst>
                          <a:tab pos="457200" algn="l"/>
                        </a:tabLst>
                        <a:defRPr sz="1400">
                          <a:solidFill>
                            <a:schemeClr val="tx1"/>
                          </a:solidFill>
                          <a:latin typeface="Times New Roman" charset="0"/>
                        </a:defRPr>
                      </a:lvl4pPr>
                      <a:lvl5pPr>
                        <a:spcBef>
                          <a:spcPct val="20000"/>
                        </a:spcBef>
                        <a:buClr>
                          <a:srgbClr val="FC0128"/>
                        </a:buClr>
                        <a:buSzPct val="100000"/>
                        <a:buFont typeface="Times New Roman" charset="0"/>
                        <a:tabLst>
                          <a:tab pos="457200" algn="l"/>
                        </a:tabLst>
                        <a:defRPr sz="1400">
                          <a:solidFill>
                            <a:schemeClr val="tx1"/>
                          </a:solidFill>
                          <a:latin typeface="Times New Roman" charset="0"/>
                        </a:defRPr>
                      </a:lvl5pPr>
                      <a:lvl6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6pPr>
                      <a:lvl7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7pPr>
                      <a:lvl8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8pPr>
                      <a:lvl9pPr eaLnBrk="0" fontAlgn="base" hangingPunct="0">
                        <a:spcBef>
                          <a:spcPct val="20000"/>
                        </a:spcBef>
                        <a:spcAft>
                          <a:spcPct val="0"/>
                        </a:spcAft>
                        <a:buClr>
                          <a:srgbClr val="FC0128"/>
                        </a:buClr>
                        <a:buSzPct val="100000"/>
                        <a:buFont typeface="Times New Roman" charset="0"/>
                        <a:tabLst>
                          <a:tab pos="457200" algn="l"/>
                        </a:tabLst>
                        <a:defRPr sz="1400">
                          <a:solidFill>
                            <a:schemeClr val="tx1"/>
                          </a:solidFill>
                          <a:latin typeface="Times New Roman" charset="0"/>
                        </a:defRPr>
                      </a:lvl9pPr>
                    </a:lstStyle>
                    <a:p>
                      <a:pPr marL="0" marR="0" lvl="0" indent="0" algn="l" defTabSz="914400" rtl="0" eaLnBrk="0" fontAlgn="base" latinLnBrk="0" hangingPunct="0">
                        <a:lnSpc>
                          <a:spcPct val="100000"/>
                        </a:lnSpc>
                        <a:spcBef>
                          <a:spcPct val="20000"/>
                        </a:spcBef>
                        <a:spcAft>
                          <a:spcPct val="0"/>
                        </a:spcAft>
                        <a:buClr>
                          <a:srgbClr val="FC0128"/>
                        </a:buClr>
                        <a:buSzPct val="60000"/>
                        <a:buFont typeface="Wingdings" charset="2"/>
                        <a:buNone/>
                        <a:tabLst>
                          <a:tab pos="457200" algn="l"/>
                        </a:tabLst>
                      </a:pPr>
                      <a:r>
                        <a:rPr kumimoji="0" lang="zh-CN" altLang="en-US" sz="1400" b="0" i="0" u="none" strike="noStrike" cap="none" normalizeH="0" baseline="0">
                          <a:ln>
                            <a:noFill/>
                          </a:ln>
                          <a:solidFill>
                            <a:schemeClr val="tx1"/>
                          </a:solidFill>
                          <a:effectLst/>
                          <a:latin typeface="Times New Roman" charset="0"/>
                          <a:ea typeface="宋体" charset="-122"/>
                        </a:rPr>
                        <a:t>是最复合物理解的</a:t>
                      </a:r>
                      <a:r>
                        <a:rPr kumimoji="0" lang="en-US" altLang="zh-CN" sz="1400" b="0" i="0" u="none" strike="noStrike" cap="none" normalizeH="0" baseline="0">
                          <a:ln>
                            <a:noFill/>
                          </a:ln>
                          <a:solidFill>
                            <a:schemeClr val="tx1"/>
                          </a:solidFill>
                          <a:effectLst/>
                          <a:latin typeface="Times New Roman" charset="0"/>
                          <a:ea typeface="宋体" charset="-122"/>
                        </a:rPr>
                        <a:t>RANS</a:t>
                      </a:r>
                      <a:r>
                        <a:rPr kumimoji="0" lang="zh-CN" altLang="en-US" sz="1400" b="0" i="0" u="none" strike="noStrike" cap="none" normalizeH="0" baseline="0">
                          <a:ln>
                            <a:noFill/>
                          </a:ln>
                          <a:solidFill>
                            <a:schemeClr val="tx1"/>
                          </a:solidFill>
                          <a:effectLst/>
                          <a:latin typeface="Times New Roman" charset="0"/>
                          <a:ea typeface="宋体" charset="-122"/>
                        </a:rPr>
                        <a:t>模型。避免了各向同性的涡粘假设。占用较多的</a:t>
                      </a:r>
                      <a:r>
                        <a:rPr kumimoji="0" lang="en-US" altLang="zh-CN" sz="1400" b="0" i="0" u="none" strike="noStrike" cap="none" normalizeH="0" baseline="0">
                          <a:ln>
                            <a:noFill/>
                          </a:ln>
                          <a:solidFill>
                            <a:schemeClr val="tx1"/>
                          </a:solidFill>
                          <a:effectLst/>
                          <a:latin typeface="Times New Roman" charset="0"/>
                          <a:ea typeface="宋体" charset="-122"/>
                        </a:rPr>
                        <a:t>CPU</a:t>
                      </a:r>
                      <a:r>
                        <a:rPr kumimoji="0" lang="zh-CN" altLang="en-US" sz="1400" b="0" i="0" u="none" strike="noStrike" cap="none" normalizeH="0" baseline="0">
                          <a:ln>
                            <a:noFill/>
                          </a:ln>
                          <a:solidFill>
                            <a:schemeClr val="tx1"/>
                          </a:solidFill>
                          <a:effectLst/>
                          <a:latin typeface="Times New Roman" charset="0"/>
                          <a:ea typeface="宋体" charset="-122"/>
                        </a:rPr>
                        <a:t>时间和内存。较难收敛。对于复杂</a:t>
                      </a:r>
                      <a:r>
                        <a:rPr kumimoji="0" lang="en-US" altLang="zh-CN" sz="1400" b="0" i="0" u="none" strike="noStrike" cap="none" normalizeH="0" baseline="0">
                          <a:ln>
                            <a:noFill/>
                          </a:ln>
                          <a:solidFill>
                            <a:schemeClr val="tx1"/>
                          </a:solidFill>
                          <a:effectLst/>
                          <a:latin typeface="Times New Roman" charset="0"/>
                          <a:ea typeface="宋体" charset="-122"/>
                        </a:rPr>
                        <a:t>3D</a:t>
                      </a:r>
                      <a:r>
                        <a:rPr kumimoji="0" lang="zh-CN" altLang="en-US" sz="1400" b="0" i="0" u="none" strike="noStrike" cap="none" normalizeH="0" baseline="0">
                          <a:ln>
                            <a:noFill/>
                          </a:ln>
                          <a:solidFill>
                            <a:schemeClr val="tx1"/>
                          </a:solidFill>
                          <a:effectLst/>
                          <a:latin typeface="Times New Roman" charset="0"/>
                          <a:ea typeface="宋体" charset="-122"/>
                        </a:rPr>
                        <a:t>流动较适用（例如弯曲管道，旋转，旋流燃烧，旋风分离器）。</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Rectangle 31"/>
          <p:cNvSpPr txBox="1">
            <a:spLocks noChangeArrowheads="1"/>
          </p:cNvSpPr>
          <p:nvPr/>
        </p:nvSpPr>
        <p:spPr>
          <a:xfrm>
            <a:off x="685800" y="912813"/>
            <a:ext cx="7772400" cy="639762"/>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zh-CN" b="1">
                <a:latin typeface="SimHei" charset="-122"/>
                <a:ea typeface="SimHei" charset="-122"/>
                <a:cs typeface="SimHei" charset="-122"/>
              </a:rPr>
              <a:t>RANS </a:t>
            </a:r>
            <a:r>
              <a:rPr lang="zh-CN" altLang="en-US" b="1" dirty="0">
                <a:latin typeface="SimHei" charset="-122"/>
                <a:ea typeface="SimHei" charset="-122"/>
                <a:cs typeface="SimHei" charset="-122"/>
              </a:rPr>
              <a:t>湍流模型用法</a:t>
            </a:r>
          </a:p>
        </p:txBody>
      </p:sp>
    </p:spTree>
    <p:extLst>
      <p:ext uri="{BB962C8B-B14F-4D97-AF65-F5344CB8AC3E}">
        <p14:creationId xmlns:p14="http://schemas.microsoft.com/office/powerpoint/2010/main" val="3805635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1187450" y="2420938"/>
            <a:ext cx="2133600" cy="3262312"/>
          </a:xfrm>
          <a:prstGeom prst="rect">
            <a:avLst/>
          </a:prstGeom>
          <a:noFill/>
          <a:ln>
            <a:noFill/>
          </a:ln>
          <a:effectLst/>
          <a:extLst>
            <a:ext uri="{909E8E84-426E-40DD-AFC4-6F175D3DCCD1}">
              <a14:hiddenFill xmlns:a14="http://schemas.microsoft.com/office/drawing/2010/main">
                <a:solidFill>
                  <a:srgbClr val="FF66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anose="05000000000000000000" pitchFamily="2" charset="2"/>
              <a:buNone/>
            </a:pPr>
            <a:r>
              <a:rPr kumimoji="1" lang="zh-CN" altLang="en-US" sz="2800">
                <a:solidFill>
                  <a:srgbClr val="FF0000"/>
                </a:solidFill>
                <a:latin typeface="Times New Roman" panose="02020603050405020304" pitchFamily="18" charset="0"/>
                <a:ea typeface="隶书" panose="02010509060101010101" pitchFamily="49" charset="-122"/>
              </a:rPr>
              <a:t>层流</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小</a:t>
            </a:r>
            <a:r>
              <a:rPr kumimoji="1" lang="en-US" altLang="zh-CN" sz="2000">
                <a:latin typeface="Times New Roman" panose="02020603050405020304" pitchFamily="18" charset="0"/>
                <a:ea typeface="隶书" panose="02010509060101010101" pitchFamily="49" charset="-122"/>
              </a:rPr>
              <a:t>Re</a:t>
            </a:r>
          </a:p>
          <a:p>
            <a:pPr>
              <a:spcBef>
                <a:spcPct val="50000"/>
              </a:spcBef>
              <a:buFont typeface="Wingdings" panose="05000000000000000000" pitchFamily="2" charset="2"/>
              <a:buChar char="Ø"/>
            </a:pPr>
            <a:r>
              <a:rPr kumimoji="1" lang="en-US" altLang="zh-CN" sz="2000">
                <a:latin typeface="Times New Roman" panose="02020603050405020304" pitchFamily="18" charset="0"/>
                <a:ea typeface="隶书" panose="02010509060101010101" pitchFamily="49" charset="-122"/>
              </a:rPr>
              <a:t>  </a:t>
            </a:r>
            <a:r>
              <a:rPr kumimoji="1" lang="zh-CN" altLang="en-US" sz="2000">
                <a:latin typeface="Times New Roman" panose="02020603050405020304" pitchFamily="18" charset="0"/>
                <a:ea typeface="隶书" panose="02010509060101010101" pitchFamily="49" charset="-122"/>
              </a:rPr>
              <a:t>流体运动看上去规则，各部分好像是分层流动</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质点的迹线或流场的流线光滑</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物理理解清楚</a:t>
            </a:r>
          </a:p>
        </p:txBody>
      </p:sp>
      <p:graphicFrame>
        <p:nvGraphicFramePr>
          <p:cNvPr id="11" name="Object 3"/>
          <p:cNvGraphicFramePr>
            <a:graphicFrameLocks noChangeAspect="1"/>
          </p:cNvGraphicFramePr>
          <p:nvPr/>
        </p:nvGraphicFramePr>
        <p:xfrm>
          <a:off x="2617788" y="1484313"/>
          <a:ext cx="1216025" cy="836612"/>
        </p:xfrm>
        <a:graphic>
          <a:graphicData uri="http://schemas.openxmlformats.org/presentationml/2006/ole">
            <mc:AlternateContent xmlns:mc="http://schemas.openxmlformats.org/markup-compatibility/2006">
              <mc:Choice xmlns:v="urn:schemas-microsoft-com:vml" Requires="v">
                <p:oleObj name="Equation" r:id="rId2" imgW="609480" imgH="419040" progId="Equation.3">
                  <p:embed/>
                </p:oleObj>
              </mc:Choice>
              <mc:Fallback>
                <p:oleObj name="Equation" r:id="rId2" imgW="609480" imgH="419040" progId="Equation.3">
                  <p:embed/>
                  <p:pic>
                    <p:nvPicPr>
                      <p:cNvPr id="22531"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7788" y="1484313"/>
                        <a:ext cx="1216025" cy="836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 name="Text Box 4"/>
          <p:cNvSpPr txBox="1">
            <a:spLocks noChangeArrowheads="1"/>
          </p:cNvSpPr>
          <p:nvPr/>
        </p:nvSpPr>
        <p:spPr bwMode="auto">
          <a:xfrm>
            <a:off x="3625850" y="2420938"/>
            <a:ext cx="1752600" cy="3567112"/>
          </a:xfrm>
          <a:prstGeom prst="rect">
            <a:avLst/>
          </a:prstGeom>
          <a:noFill/>
          <a:ln>
            <a:noFill/>
          </a:ln>
          <a:effectLst/>
          <a:extLst>
            <a:ext uri="{909E8E84-426E-40DD-AFC4-6F175D3DCCD1}">
              <a14:hiddenFill xmlns:a14="http://schemas.microsoft.com/office/drawing/2010/main">
                <a:solidFill>
                  <a:srgbClr val="FF66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anose="05000000000000000000" pitchFamily="2" charset="2"/>
              <a:buNone/>
            </a:pPr>
            <a:r>
              <a:rPr kumimoji="1" lang="zh-CN" altLang="en-US" sz="2800">
                <a:solidFill>
                  <a:srgbClr val="FF0000"/>
                </a:solidFill>
                <a:latin typeface="Times New Roman" panose="02020603050405020304" pitchFamily="18" charset="0"/>
                <a:ea typeface="隶书" panose="02010509060101010101" pitchFamily="49" charset="-122"/>
              </a:rPr>
              <a:t>湍流</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大</a:t>
            </a:r>
            <a:r>
              <a:rPr kumimoji="1" lang="en-US" altLang="zh-CN" sz="2000">
                <a:latin typeface="Times New Roman" panose="02020603050405020304" pitchFamily="18" charset="0"/>
                <a:ea typeface="隶书" panose="02010509060101010101" pitchFamily="49" charset="-122"/>
              </a:rPr>
              <a:t>Re</a:t>
            </a:r>
          </a:p>
          <a:p>
            <a:pPr>
              <a:spcBef>
                <a:spcPct val="50000"/>
              </a:spcBef>
              <a:buFont typeface="Wingdings" panose="05000000000000000000" pitchFamily="2" charset="2"/>
              <a:buChar char="Ø"/>
            </a:pPr>
            <a:r>
              <a:rPr kumimoji="1" lang="en-US" altLang="zh-CN" sz="2000">
                <a:latin typeface="Times New Roman" panose="02020603050405020304" pitchFamily="18" charset="0"/>
                <a:ea typeface="隶书" panose="02010509060101010101" pitchFamily="49" charset="-122"/>
              </a:rPr>
              <a:t>  </a:t>
            </a:r>
            <a:r>
              <a:rPr kumimoji="1" lang="zh-CN" altLang="en-US" sz="2000">
                <a:latin typeface="Times New Roman" panose="02020603050405020304" pitchFamily="18" charset="0"/>
                <a:ea typeface="隶书" panose="02010509060101010101" pitchFamily="49" charset="-122"/>
              </a:rPr>
              <a:t>流体运动看起来极不规则</a:t>
            </a:r>
          </a:p>
          <a:p>
            <a:pPr>
              <a:spcBef>
                <a:spcPct val="50000"/>
              </a:spcBef>
              <a:buFont typeface="Wingdings" panose="05000000000000000000" pitchFamily="2" charset="2"/>
              <a:buChar char="Ø"/>
            </a:pPr>
            <a:r>
              <a:rPr kumimoji="1" lang="zh-CN" altLang="en-US" sz="2000" u="sng">
                <a:latin typeface="Times New Roman" panose="02020603050405020304" pitchFamily="18" charset="0"/>
                <a:ea typeface="隶书" panose="02010509060101010101" pitchFamily="49" charset="-122"/>
              </a:rPr>
              <a:t>脉动与旋涡</a:t>
            </a:r>
            <a:r>
              <a:rPr kumimoji="1" lang="zh-CN" altLang="en-US" sz="2000">
                <a:solidFill>
                  <a:schemeClr val="bg1"/>
                </a:solidFill>
                <a:latin typeface="Times New Roman" panose="02020603050405020304" pitchFamily="18" charset="0"/>
                <a:ea typeface="隶书" panose="02010509060101010101" pitchFamily="49" charset="-122"/>
              </a:rPr>
              <a:t>叮叮咚咚等等</a:t>
            </a:r>
            <a:r>
              <a:rPr kumimoji="1" lang="zh-CN" altLang="en-US" sz="2000">
                <a:latin typeface="Times New Roman" panose="02020603050405020304" pitchFamily="18" charset="0"/>
                <a:ea typeface="隶书" panose="02010509060101010101" pitchFamily="49" charset="-122"/>
              </a:rPr>
              <a:t>         </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物理理解很不清楚</a:t>
            </a:r>
          </a:p>
        </p:txBody>
      </p:sp>
      <p:sp>
        <p:nvSpPr>
          <p:cNvPr id="13" name="Text Box 5"/>
          <p:cNvSpPr txBox="1">
            <a:spLocks noChangeArrowheads="1"/>
          </p:cNvSpPr>
          <p:nvPr/>
        </p:nvSpPr>
        <p:spPr bwMode="auto">
          <a:xfrm>
            <a:off x="5607050" y="2895600"/>
            <a:ext cx="27813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1" lang="zh-CN" altLang="en-US">
                <a:latin typeface="Times New Roman" panose="02020603050405020304" pitchFamily="18" charset="0"/>
                <a:ea typeface="华文新魏" panose="02010800040101010101" pitchFamily="2" charset="-122"/>
              </a:rPr>
              <a:t>圆管流动的临界雷诺数：</a:t>
            </a:r>
          </a:p>
        </p:txBody>
      </p:sp>
      <p:graphicFrame>
        <p:nvGraphicFramePr>
          <p:cNvPr id="14" name="Object 6"/>
          <p:cNvGraphicFramePr>
            <a:graphicFrameLocks noChangeAspect="1"/>
          </p:cNvGraphicFramePr>
          <p:nvPr/>
        </p:nvGraphicFramePr>
        <p:xfrm>
          <a:off x="6369050" y="3276600"/>
          <a:ext cx="1465263" cy="542925"/>
        </p:xfrm>
        <a:graphic>
          <a:graphicData uri="http://schemas.openxmlformats.org/presentationml/2006/ole">
            <mc:AlternateContent xmlns:mc="http://schemas.openxmlformats.org/markup-compatibility/2006">
              <mc:Choice xmlns:v="urn:schemas-microsoft-com:vml" Requires="v">
                <p:oleObj name="Equation" r:id="rId4" imgW="1130040" imgH="419040" progId="Equation.3">
                  <p:embed/>
                </p:oleObj>
              </mc:Choice>
              <mc:Fallback>
                <p:oleObj name="Equation" r:id="rId4" imgW="1130040" imgH="419040" progId="Equation.3">
                  <p:embed/>
                  <p:pic>
                    <p:nvPicPr>
                      <p:cNvPr id="22534"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9050" y="3276600"/>
                        <a:ext cx="1465263" cy="542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048074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0">
                                            <p:txEl>
                                              <p:pRg st="1" end="1"/>
                                            </p:txEl>
                                          </p:spTgt>
                                        </p:tgtEl>
                                        <p:attrNameLst>
                                          <p:attrName>style.visibility</p:attrName>
                                        </p:attrNameLst>
                                      </p:cBhvr>
                                      <p:to>
                                        <p:strVal val="visible"/>
                                      </p:to>
                                    </p:set>
                                    <p:anim calcmode="discrete" valueType="clr">
                                      <p:cBhvr override="childStyle">
                                        <p:cTn id="7" dur="80"/>
                                        <p:tgtEl>
                                          <p:spTgt spid="10">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10">
                                            <p:txEl>
                                              <p:pRg st="1" end="1"/>
                                            </p:txEl>
                                          </p:spTgt>
                                        </p:tgtEl>
                                        <p:attrNameLst>
                                          <p:attrName>fill.type</p:attrName>
                                        </p:attrNameLst>
                                      </p:cBhvr>
                                      <p:to>
                                        <p:strVal val="solid"/>
                                      </p:to>
                                    </p:set>
                                  </p:childTnLst>
                                </p:cTn>
                              </p:par>
                              <p:par>
                                <p:cTn id="10" presetID="27" presetClass="entr" presetSubtype="0" fill="hold" nodeType="withEffect">
                                  <p:stCondLst>
                                    <p:cond delay="0"/>
                                  </p:stCondLst>
                                  <p:iterate type="lt">
                                    <p:tmPct val="50000"/>
                                  </p:iterate>
                                  <p:childTnLst>
                                    <p:set>
                                      <p:cBhvr>
                                        <p:cTn id="11" dur="1" fill="hold">
                                          <p:stCondLst>
                                            <p:cond delay="0"/>
                                          </p:stCondLst>
                                        </p:cTn>
                                        <p:tgtEl>
                                          <p:spTgt spid="10">
                                            <p:txEl>
                                              <p:pRg st="2" end="2"/>
                                            </p:txEl>
                                          </p:spTgt>
                                        </p:tgtEl>
                                        <p:attrNameLst>
                                          <p:attrName>style.visibility</p:attrName>
                                        </p:attrNameLst>
                                      </p:cBhvr>
                                      <p:to>
                                        <p:strVal val="visible"/>
                                      </p:to>
                                    </p:set>
                                    <p:anim calcmode="discrete" valueType="clr">
                                      <p:cBhvr override="childStyle">
                                        <p:cTn id="12" dur="80"/>
                                        <p:tgtEl>
                                          <p:spTgt spid="10">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0">
                                            <p:txEl>
                                              <p:pRg st="2" end="2"/>
                                            </p:txEl>
                                          </p:spTgt>
                                        </p:tgtEl>
                                        <p:attrNameLst>
                                          <p:attrName>fillcolor</p:attrName>
                                        </p:attrNameLst>
                                      </p:cBhvr>
                                      <p:tavLst>
                                        <p:tav tm="0">
                                          <p:val>
                                            <p:clrVal>
                                              <a:schemeClr val="accent2"/>
                                            </p:clrVal>
                                          </p:val>
                                        </p:tav>
                                        <p:tav tm="50000">
                                          <p:val>
                                            <p:clrVal>
                                              <a:schemeClr val="hlink"/>
                                            </p:clrVal>
                                          </p:val>
                                        </p:tav>
                                      </p:tavLst>
                                    </p:anim>
                                    <p:set>
                                      <p:cBhvr>
                                        <p:cTn id="14" dur="80"/>
                                        <p:tgtEl>
                                          <p:spTgt spid="10">
                                            <p:txEl>
                                              <p:pRg st="2" end="2"/>
                                            </p:txEl>
                                          </p:spTgt>
                                        </p:tgtEl>
                                        <p:attrNameLst>
                                          <p:attrName>fill.type</p:attrName>
                                        </p:attrNameLst>
                                      </p:cBhvr>
                                      <p:to>
                                        <p:strVal val="solid"/>
                                      </p:to>
                                    </p:set>
                                  </p:childTnLst>
                                </p:cTn>
                              </p:par>
                              <p:par>
                                <p:cTn id="15" presetID="27" presetClass="entr" presetSubtype="0" fill="hold" nodeType="withEffect">
                                  <p:stCondLst>
                                    <p:cond delay="0"/>
                                  </p:stCondLst>
                                  <p:iterate type="lt">
                                    <p:tmPct val="50000"/>
                                  </p:iterate>
                                  <p:childTnLst>
                                    <p:set>
                                      <p:cBhvr>
                                        <p:cTn id="16" dur="1" fill="hold">
                                          <p:stCondLst>
                                            <p:cond delay="0"/>
                                          </p:stCondLst>
                                        </p:cTn>
                                        <p:tgtEl>
                                          <p:spTgt spid="10">
                                            <p:txEl>
                                              <p:pRg st="3" end="3"/>
                                            </p:txEl>
                                          </p:spTgt>
                                        </p:tgtEl>
                                        <p:attrNameLst>
                                          <p:attrName>style.visibility</p:attrName>
                                        </p:attrNameLst>
                                      </p:cBhvr>
                                      <p:to>
                                        <p:strVal val="visible"/>
                                      </p:to>
                                    </p:set>
                                    <p:anim calcmode="discrete" valueType="clr">
                                      <p:cBhvr override="childStyle">
                                        <p:cTn id="17" dur="80"/>
                                        <p:tgtEl>
                                          <p:spTgt spid="10">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0">
                                            <p:txEl>
                                              <p:pRg st="3" end="3"/>
                                            </p:txEl>
                                          </p:spTgt>
                                        </p:tgtEl>
                                        <p:attrNameLst>
                                          <p:attrName>fillcolor</p:attrName>
                                        </p:attrNameLst>
                                      </p:cBhvr>
                                      <p:tavLst>
                                        <p:tav tm="0">
                                          <p:val>
                                            <p:clrVal>
                                              <a:schemeClr val="accent2"/>
                                            </p:clrVal>
                                          </p:val>
                                        </p:tav>
                                        <p:tav tm="50000">
                                          <p:val>
                                            <p:clrVal>
                                              <a:schemeClr val="hlink"/>
                                            </p:clrVal>
                                          </p:val>
                                        </p:tav>
                                      </p:tavLst>
                                    </p:anim>
                                    <p:set>
                                      <p:cBhvr>
                                        <p:cTn id="19" dur="80"/>
                                        <p:tgtEl>
                                          <p:spTgt spid="10">
                                            <p:txEl>
                                              <p:pRg st="3" end="3"/>
                                            </p:txEl>
                                          </p:spTgt>
                                        </p:tgtEl>
                                        <p:attrNameLst>
                                          <p:attrName>fill.type</p:attrName>
                                        </p:attrNameLst>
                                      </p:cBhvr>
                                      <p:to>
                                        <p:strVal val="solid"/>
                                      </p:to>
                                    </p:set>
                                  </p:childTnLst>
                                </p:cTn>
                              </p:par>
                              <p:par>
                                <p:cTn id="20" presetID="27" presetClass="entr" presetSubtype="0" fill="hold" nodeType="withEffect">
                                  <p:stCondLst>
                                    <p:cond delay="0"/>
                                  </p:stCondLst>
                                  <p:iterate type="lt">
                                    <p:tmPct val="50000"/>
                                  </p:iterate>
                                  <p:childTnLst>
                                    <p:set>
                                      <p:cBhvr>
                                        <p:cTn id="21" dur="1" fill="hold">
                                          <p:stCondLst>
                                            <p:cond delay="0"/>
                                          </p:stCondLst>
                                        </p:cTn>
                                        <p:tgtEl>
                                          <p:spTgt spid="10">
                                            <p:txEl>
                                              <p:pRg st="4" end="4"/>
                                            </p:txEl>
                                          </p:spTgt>
                                        </p:tgtEl>
                                        <p:attrNameLst>
                                          <p:attrName>style.visibility</p:attrName>
                                        </p:attrNameLst>
                                      </p:cBhvr>
                                      <p:to>
                                        <p:strVal val="visible"/>
                                      </p:to>
                                    </p:set>
                                    <p:anim calcmode="discrete" valueType="clr">
                                      <p:cBhvr override="childStyle">
                                        <p:cTn id="22" dur="80"/>
                                        <p:tgtEl>
                                          <p:spTgt spid="10">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0">
                                            <p:txEl>
                                              <p:pRg st="4" end="4"/>
                                            </p:txEl>
                                          </p:spTgt>
                                        </p:tgtEl>
                                        <p:attrNameLst>
                                          <p:attrName>fillcolor</p:attrName>
                                        </p:attrNameLst>
                                      </p:cBhvr>
                                      <p:tavLst>
                                        <p:tav tm="0">
                                          <p:val>
                                            <p:clrVal>
                                              <a:schemeClr val="accent2"/>
                                            </p:clrVal>
                                          </p:val>
                                        </p:tav>
                                        <p:tav tm="50000">
                                          <p:val>
                                            <p:clrVal>
                                              <a:schemeClr val="hlink"/>
                                            </p:clrVal>
                                          </p:val>
                                        </p:tav>
                                      </p:tavLst>
                                    </p:anim>
                                    <p:set>
                                      <p:cBhvr>
                                        <p:cTn id="24" dur="80"/>
                                        <p:tgtEl>
                                          <p:spTgt spid="10">
                                            <p:txEl>
                                              <p:pRg st="4" end="4"/>
                                            </p:txEl>
                                          </p:spTgt>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nodeType="clickEffect">
                                  <p:stCondLst>
                                    <p:cond delay="0"/>
                                  </p:stCondLst>
                                  <p:iterate type="lt">
                                    <p:tmPct val="50000"/>
                                  </p:iterate>
                                  <p:childTnLst>
                                    <p:set>
                                      <p:cBhvr>
                                        <p:cTn id="28" dur="1" fill="hold">
                                          <p:stCondLst>
                                            <p:cond delay="0"/>
                                          </p:stCondLst>
                                        </p:cTn>
                                        <p:tgtEl>
                                          <p:spTgt spid="12">
                                            <p:txEl>
                                              <p:pRg st="1" end="1"/>
                                            </p:txEl>
                                          </p:spTgt>
                                        </p:tgtEl>
                                        <p:attrNameLst>
                                          <p:attrName>style.visibility</p:attrName>
                                        </p:attrNameLst>
                                      </p:cBhvr>
                                      <p:to>
                                        <p:strVal val="visible"/>
                                      </p:to>
                                    </p:set>
                                    <p:anim calcmode="discrete" valueType="clr">
                                      <p:cBhvr override="childStyle">
                                        <p:cTn id="29" dur="80"/>
                                        <p:tgtEl>
                                          <p:spTgt spid="12">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2">
                                            <p:txEl>
                                              <p:pRg st="1" end="1"/>
                                            </p:txEl>
                                          </p:spTgt>
                                        </p:tgtEl>
                                        <p:attrNameLst>
                                          <p:attrName>fillcolor</p:attrName>
                                        </p:attrNameLst>
                                      </p:cBhvr>
                                      <p:tavLst>
                                        <p:tav tm="0">
                                          <p:val>
                                            <p:clrVal>
                                              <a:schemeClr val="accent2"/>
                                            </p:clrVal>
                                          </p:val>
                                        </p:tav>
                                        <p:tav tm="50000">
                                          <p:val>
                                            <p:clrVal>
                                              <a:schemeClr val="hlink"/>
                                            </p:clrVal>
                                          </p:val>
                                        </p:tav>
                                      </p:tavLst>
                                    </p:anim>
                                    <p:set>
                                      <p:cBhvr>
                                        <p:cTn id="31" dur="80"/>
                                        <p:tgtEl>
                                          <p:spTgt spid="12">
                                            <p:txEl>
                                              <p:pRg st="1" end="1"/>
                                            </p:txEl>
                                          </p:spTgt>
                                        </p:tgtEl>
                                        <p:attrNameLst>
                                          <p:attrName>fill.type</p:attrName>
                                        </p:attrNameLst>
                                      </p:cBhvr>
                                      <p:to>
                                        <p:strVal val="solid"/>
                                      </p:to>
                                    </p:set>
                                  </p:childTnLst>
                                </p:cTn>
                              </p:par>
                              <p:par>
                                <p:cTn id="32" presetID="27" presetClass="entr" presetSubtype="0" fill="hold" nodeType="withEffect">
                                  <p:stCondLst>
                                    <p:cond delay="0"/>
                                  </p:stCondLst>
                                  <p:iterate type="lt">
                                    <p:tmPct val="50000"/>
                                  </p:iterate>
                                  <p:childTnLst>
                                    <p:set>
                                      <p:cBhvr>
                                        <p:cTn id="33" dur="1" fill="hold">
                                          <p:stCondLst>
                                            <p:cond delay="0"/>
                                          </p:stCondLst>
                                        </p:cTn>
                                        <p:tgtEl>
                                          <p:spTgt spid="12">
                                            <p:txEl>
                                              <p:pRg st="2" end="2"/>
                                            </p:txEl>
                                          </p:spTgt>
                                        </p:tgtEl>
                                        <p:attrNameLst>
                                          <p:attrName>style.visibility</p:attrName>
                                        </p:attrNameLst>
                                      </p:cBhvr>
                                      <p:to>
                                        <p:strVal val="visible"/>
                                      </p:to>
                                    </p:set>
                                    <p:anim calcmode="discrete" valueType="clr">
                                      <p:cBhvr override="childStyle">
                                        <p:cTn id="34" dur="80"/>
                                        <p:tgtEl>
                                          <p:spTgt spid="12">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2">
                                            <p:txEl>
                                              <p:pRg st="2" end="2"/>
                                            </p:txEl>
                                          </p:spTgt>
                                        </p:tgtEl>
                                        <p:attrNameLst>
                                          <p:attrName>fillcolor</p:attrName>
                                        </p:attrNameLst>
                                      </p:cBhvr>
                                      <p:tavLst>
                                        <p:tav tm="0">
                                          <p:val>
                                            <p:clrVal>
                                              <a:schemeClr val="accent2"/>
                                            </p:clrVal>
                                          </p:val>
                                        </p:tav>
                                        <p:tav tm="50000">
                                          <p:val>
                                            <p:clrVal>
                                              <a:schemeClr val="hlink"/>
                                            </p:clrVal>
                                          </p:val>
                                        </p:tav>
                                      </p:tavLst>
                                    </p:anim>
                                    <p:set>
                                      <p:cBhvr>
                                        <p:cTn id="36" dur="80"/>
                                        <p:tgtEl>
                                          <p:spTgt spid="12">
                                            <p:txEl>
                                              <p:pRg st="2" end="2"/>
                                            </p:txEl>
                                          </p:spTgt>
                                        </p:tgtEl>
                                        <p:attrNameLst>
                                          <p:attrName>fill.type</p:attrName>
                                        </p:attrNameLst>
                                      </p:cBhvr>
                                      <p:to>
                                        <p:strVal val="solid"/>
                                      </p:to>
                                    </p:set>
                                  </p:childTnLst>
                                </p:cTn>
                              </p:par>
                              <p:par>
                                <p:cTn id="37" presetID="27" presetClass="entr" presetSubtype="0" fill="hold" nodeType="withEffect">
                                  <p:stCondLst>
                                    <p:cond delay="0"/>
                                  </p:stCondLst>
                                  <p:iterate type="lt">
                                    <p:tmPct val="50000"/>
                                  </p:iterate>
                                  <p:childTnLst>
                                    <p:set>
                                      <p:cBhvr>
                                        <p:cTn id="38" dur="1" fill="hold">
                                          <p:stCondLst>
                                            <p:cond delay="0"/>
                                          </p:stCondLst>
                                        </p:cTn>
                                        <p:tgtEl>
                                          <p:spTgt spid="12">
                                            <p:txEl>
                                              <p:pRg st="3" end="3"/>
                                            </p:txEl>
                                          </p:spTgt>
                                        </p:tgtEl>
                                        <p:attrNameLst>
                                          <p:attrName>style.visibility</p:attrName>
                                        </p:attrNameLst>
                                      </p:cBhvr>
                                      <p:to>
                                        <p:strVal val="visible"/>
                                      </p:to>
                                    </p:set>
                                    <p:anim calcmode="discrete" valueType="clr">
                                      <p:cBhvr override="childStyle">
                                        <p:cTn id="39" dur="80"/>
                                        <p:tgtEl>
                                          <p:spTgt spid="12">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12">
                                            <p:txEl>
                                              <p:pRg st="3" end="3"/>
                                            </p:txEl>
                                          </p:spTgt>
                                        </p:tgtEl>
                                        <p:attrNameLst>
                                          <p:attrName>fillcolor</p:attrName>
                                        </p:attrNameLst>
                                      </p:cBhvr>
                                      <p:tavLst>
                                        <p:tav tm="0">
                                          <p:val>
                                            <p:clrVal>
                                              <a:schemeClr val="accent2"/>
                                            </p:clrVal>
                                          </p:val>
                                        </p:tav>
                                        <p:tav tm="50000">
                                          <p:val>
                                            <p:clrVal>
                                              <a:schemeClr val="hlink"/>
                                            </p:clrVal>
                                          </p:val>
                                        </p:tav>
                                      </p:tavLst>
                                    </p:anim>
                                    <p:set>
                                      <p:cBhvr>
                                        <p:cTn id="41" dur="80"/>
                                        <p:tgtEl>
                                          <p:spTgt spid="12">
                                            <p:txEl>
                                              <p:pRg st="3" end="3"/>
                                            </p:txEl>
                                          </p:spTgt>
                                        </p:tgtEl>
                                        <p:attrNameLst>
                                          <p:attrName>fill.type</p:attrName>
                                        </p:attrNameLst>
                                      </p:cBhvr>
                                      <p:to>
                                        <p:strVal val="solid"/>
                                      </p:to>
                                    </p:set>
                                  </p:childTnLst>
                                </p:cTn>
                              </p:par>
                              <p:par>
                                <p:cTn id="42" presetID="27" presetClass="entr" presetSubtype="0" fill="hold" nodeType="withEffect">
                                  <p:stCondLst>
                                    <p:cond delay="0"/>
                                  </p:stCondLst>
                                  <p:iterate type="lt">
                                    <p:tmPct val="50000"/>
                                  </p:iterate>
                                  <p:childTnLst>
                                    <p:set>
                                      <p:cBhvr>
                                        <p:cTn id="43" dur="1" fill="hold">
                                          <p:stCondLst>
                                            <p:cond delay="0"/>
                                          </p:stCondLst>
                                        </p:cTn>
                                        <p:tgtEl>
                                          <p:spTgt spid="12">
                                            <p:txEl>
                                              <p:pRg st="4" end="4"/>
                                            </p:txEl>
                                          </p:spTgt>
                                        </p:tgtEl>
                                        <p:attrNameLst>
                                          <p:attrName>style.visibility</p:attrName>
                                        </p:attrNameLst>
                                      </p:cBhvr>
                                      <p:to>
                                        <p:strVal val="visible"/>
                                      </p:to>
                                    </p:set>
                                    <p:anim calcmode="discrete" valueType="clr">
                                      <p:cBhvr override="childStyle">
                                        <p:cTn id="44" dur="80"/>
                                        <p:tgtEl>
                                          <p:spTgt spid="12">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12">
                                            <p:txEl>
                                              <p:pRg st="4" end="4"/>
                                            </p:txEl>
                                          </p:spTgt>
                                        </p:tgtEl>
                                        <p:attrNameLst>
                                          <p:attrName>fillcolor</p:attrName>
                                        </p:attrNameLst>
                                      </p:cBhvr>
                                      <p:tavLst>
                                        <p:tav tm="0">
                                          <p:val>
                                            <p:clrVal>
                                              <a:schemeClr val="accent2"/>
                                            </p:clrVal>
                                          </p:val>
                                        </p:tav>
                                        <p:tav tm="50000">
                                          <p:val>
                                            <p:clrVal>
                                              <a:schemeClr val="hlink"/>
                                            </p:clrVal>
                                          </p:val>
                                        </p:tav>
                                      </p:tavLst>
                                    </p:anim>
                                    <p:set>
                                      <p:cBhvr>
                                        <p:cTn id="46" dur="80"/>
                                        <p:tgtEl>
                                          <p:spTgt spid="12">
                                            <p:txEl>
                                              <p:pRg st="4" end="4"/>
                                            </p:txEl>
                                          </p:spTgt>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48" presetClass="entr" presetSubtype="0" accel="50000" fill="hold" nodeType="click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p:cTn id="51" dur="1000" fill="hold"/>
                                        <p:tgtEl>
                                          <p:spTgt spid="1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2" dur="1000" fill="hold"/>
                                        <p:tgtEl>
                                          <p:spTgt spid="11"/>
                                        </p:tgtEl>
                                        <p:attrNameLst>
                                          <p:attrName>ppt_x</p:attrName>
                                        </p:attrNameLst>
                                      </p:cBhvr>
                                      <p:tavLst>
                                        <p:tav tm="0">
                                          <p:val>
                                            <p:fltVal val="-1"/>
                                          </p:val>
                                        </p:tav>
                                        <p:tav tm="50000">
                                          <p:val>
                                            <p:fltVal val="0.95"/>
                                          </p:val>
                                        </p:tav>
                                        <p:tav tm="100000">
                                          <p:val>
                                            <p:strVal val="#ppt_x"/>
                                          </p:val>
                                        </p:tav>
                                      </p:tavLst>
                                    </p:anim>
                                    <p:anim calcmode="lin" valueType="num">
                                      <p:cBhvr>
                                        <p:cTn id="53" dur="1000" fill="hold"/>
                                        <p:tgtEl>
                                          <p:spTgt spid="11"/>
                                        </p:tgtEl>
                                        <p:attrNameLst>
                                          <p:attrName>ppt_y</p:attrName>
                                        </p:attrNameLst>
                                      </p:cBhvr>
                                      <p:tavLst>
                                        <p:tav tm="0">
                                          <p:val>
                                            <p:strVal val="#ppt_y"/>
                                          </p:val>
                                        </p:tav>
                                        <p:tav tm="100000">
                                          <p:val>
                                            <p:strVal val="#ppt_y"/>
                                          </p:val>
                                        </p:tav>
                                      </p:tavLst>
                                    </p:anim>
                                    <p:animEffect transition="in" filter="fade">
                                      <p:cBhvr>
                                        <p:cTn id="54" dur="1000"/>
                                        <p:tgtEl>
                                          <p:spTgt spid="11"/>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additive="base">
                                        <p:cTn id="59" dur="500" fill="hold"/>
                                        <p:tgtEl>
                                          <p:spTgt spid="13"/>
                                        </p:tgtEl>
                                        <p:attrNameLst>
                                          <p:attrName>ppt_x</p:attrName>
                                        </p:attrNameLst>
                                      </p:cBhvr>
                                      <p:tavLst>
                                        <p:tav tm="0">
                                          <p:val>
                                            <p:strVal val="#ppt_x"/>
                                          </p:val>
                                        </p:tav>
                                        <p:tav tm="100000">
                                          <p:val>
                                            <p:strVal val="#ppt_x"/>
                                          </p:val>
                                        </p:tav>
                                      </p:tavLst>
                                    </p:anim>
                                    <p:anim calcmode="lin" valueType="num">
                                      <p:cBhvr additive="base">
                                        <p:cTn id="60" dur="500" fill="hold"/>
                                        <p:tgtEl>
                                          <p:spTgt spid="13"/>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3"/>
          <p:cNvSpPr>
            <a:spLocks noGrp="1" noChangeArrowheads="1"/>
          </p:cNvSpPr>
          <p:nvPr>
            <p:ph type="title"/>
          </p:nvPr>
        </p:nvSpPr>
        <p:spPr>
          <a:xfrm>
            <a:off x="685800" y="912813"/>
            <a:ext cx="7772400" cy="639762"/>
          </a:xfrm>
        </p:spPr>
        <p:txBody>
          <a:bodyPr/>
          <a:lstStyle/>
          <a:p>
            <a:pPr algn="ctr"/>
            <a:r>
              <a:rPr lang="zh-CN" altLang="en-US" sz="2800" b="1">
                <a:latin typeface="SimHei" charset="-122"/>
                <a:ea typeface="SimHei" charset="-122"/>
                <a:cs typeface="SimHei" charset="-122"/>
              </a:rPr>
              <a:t>湍流结构</a:t>
            </a:r>
          </a:p>
        </p:txBody>
      </p:sp>
      <p:pic>
        <p:nvPicPr>
          <p:cNvPr id="5" name="Picture 24" descr="eddy-scale"/>
          <p:cNvPicPr>
            <a:picLocks noChangeAspect="1" noChangeArrowheads="1"/>
          </p:cNvPicPr>
          <p:nvPr/>
        </p:nvPicPr>
        <p:blipFill>
          <a:blip r:embed="rId2">
            <a:extLst>
              <a:ext uri="{28A0092B-C50C-407E-A947-70E740481C1C}">
                <a14:useLocalDpi xmlns:a14="http://schemas.microsoft.com/office/drawing/2010/main" val="0"/>
              </a:ext>
            </a:extLst>
          </a:blip>
          <a:srcRect b="56918"/>
          <a:stretch>
            <a:fillRect/>
          </a:stretch>
        </p:blipFill>
        <p:spPr bwMode="auto">
          <a:xfrm>
            <a:off x="1568450" y="4216400"/>
            <a:ext cx="6324600" cy="1779588"/>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25"/>
          <p:cNvSpPr txBox="1">
            <a:spLocks noChangeArrowheads="1"/>
          </p:cNvSpPr>
          <p:nvPr/>
        </p:nvSpPr>
        <p:spPr bwMode="auto">
          <a:xfrm>
            <a:off x="3321050" y="5835650"/>
            <a:ext cx="2819400" cy="6413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spAutoFit/>
          </a:bodyPr>
          <a:lstStyle/>
          <a:p>
            <a:pPr algn="ctr" eaLnBrk="1" hangingPunct="1">
              <a:spcBef>
                <a:spcPct val="50000"/>
              </a:spcBef>
            </a:pPr>
            <a:r>
              <a:rPr lang="en-US" altLang="zh-CN" sz="1800" b="1">
                <a:solidFill>
                  <a:schemeClr val="tx1"/>
                </a:solidFill>
                <a:ea typeface="宋体" charset="-122"/>
              </a:rPr>
              <a:t>Energy Cascade Richardson (1922)</a:t>
            </a:r>
          </a:p>
        </p:txBody>
      </p:sp>
      <p:grpSp>
        <p:nvGrpSpPr>
          <p:cNvPr id="7" name="Group 34"/>
          <p:cNvGrpSpPr>
            <a:grpSpLocks/>
          </p:cNvGrpSpPr>
          <p:nvPr/>
        </p:nvGrpSpPr>
        <p:grpSpPr bwMode="auto">
          <a:xfrm>
            <a:off x="2120900" y="1722438"/>
            <a:ext cx="5219700" cy="1974850"/>
            <a:chOff x="1336" y="1085"/>
            <a:chExt cx="3288" cy="1244"/>
          </a:xfrm>
        </p:grpSpPr>
        <p:pic>
          <p:nvPicPr>
            <p:cNvPr id="8" name="Picture 3" descr="jet-eddy-structure"/>
            <p:cNvPicPr>
              <a:picLocks noChangeAspect="1" noChangeArrowheads="1"/>
            </p:cNvPicPr>
            <p:nvPr/>
          </p:nvPicPr>
          <p:blipFill>
            <a:blip r:embed="rId3">
              <a:extLst>
                <a:ext uri="{28A0092B-C50C-407E-A947-70E740481C1C}">
                  <a14:useLocalDpi xmlns:a14="http://schemas.microsoft.com/office/drawing/2010/main" val="0"/>
                </a:ext>
              </a:extLst>
            </a:blip>
            <a:srcRect r="2448"/>
            <a:stretch>
              <a:fillRect/>
            </a:stretch>
          </p:blipFill>
          <p:spPr bwMode="auto">
            <a:xfrm>
              <a:off x="1336" y="1085"/>
              <a:ext cx="3288" cy="1244"/>
            </a:xfrm>
            <a:prstGeom prst="rect">
              <a:avLst/>
            </a:prstGeom>
            <a:noFill/>
            <a:extLst>
              <a:ext uri="{909E8E84-426E-40DD-AFC4-6F175D3DCCD1}">
                <a14:hiddenFill xmlns:a14="http://schemas.microsoft.com/office/drawing/2010/main">
                  <a:solidFill>
                    <a:srgbClr val="FFFFFF"/>
                  </a:solidFill>
                </a14:hiddenFill>
              </a:ext>
            </a:extLst>
          </p:spPr>
        </p:pic>
        <p:sp>
          <p:nvSpPr>
            <p:cNvPr id="9" name="Text Box 5"/>
            <p:cNvSpPr txBox="1">
              <a:spLocks noChangeArrowheads="1"/>
            </p:cNvSpPr>
            <p:nvPr/>
          </p:nvSpPr>
          <p:spPr bwMode="auto">
            <a:xfrm>
              <a:off x="1387" y="1892"/>
              <a:ext cx="676" cy="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95000"/>
                </a:lnSpc>
              </a:pPr>
              <a:r>
                <a:rPr lang="en-US" altLang="zh-CN" sz="1800">
                  <a:solidFill>
                    <a:srgbClr val="FFFF00"/>
                  </a:solidFill>
                  <a:ea typeface="宋体" charset="-122"/>
                </a:rPr>
                <a:t>Small</a:t>
              </a:r>
            </a:p>
            <a:p>
              <a:pPr>
                <a:lnSpc>
                  <a:spcPct val="95000"/>
                </a:lnSpc>
              </a:pPr>
              <a:r>
                <a:rPr lang="en-US" altLang="zh-CN" sz="1800">
                  <a:solidFill>
                    <a:srgbClr val="FFFF00"/>
                  </a:solidFill>
                  <a:ea typeface="宋体" charset="-122"/>
                </a:rPr>
                <a:t>structures</a:t>
              </a:r>
            </a:p>
          </p:txBody>
        </p:sp>
        <p:sp>
          <p:nvSpPr>
            <p:cNvPr id="10" name="Oval 7"/>
            <p:cNvSpPr>
              <a:spLocks noChangeArrowheads="1"/>
            </p:cNvSpPr>
            <p:nvPr/>
          </p:nvSpPr>
          <p:spPr bwMode="auto">
            <a:xfrm>
              <a:off x="1861" y="1477"/>
              <a:ext cx="126" cy="134"/>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sp>
          <p:nvSpPr>
            <p:cNvPr id="11" name="Oval 8"/>
            <p:cNvSpPr>
              <a:spLocks noChangeArrowheads="1"/>
            </p:cNvSpPr>
            <p:nvPr/>
          </p:nvSpPr>
          <p:spPr bwMode="auto">
            <a:xfrm>
              <a:off x="2599" y="1292"/>
              <a:ext cx="371" cy="363"/>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sp>
          <p:nvSpPr>
            <p:cNvPr id="12" name="Oval 16"/>
            <p:cNvSpPr>
              <a:spLocks noChangeArrowheads="1"/>
            </p:cNvSpPr>
            <p:nvPr/>
          </p:nvSpPr>
          <p:spPr bwMode="auto">
            <a:xfrm>
              <a:off x="2459" y="1657"/>
              <a:ext cx="126" cy="128"/>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sp>
          <p:nvSpPr>
            <p:cNvPr id="13" name="Oval 26"/>
            <p:cNvSpPr>
              <a:spLocks noChangeArrowheads="1"/>
            </p:cNvSpPr>
            <p:nvPr/>
          </p:nvSpPr>
          <p:spPr bwMode="auto">
            <a:xfrm>
              <a:off x="3509" y="1292"/>
              <a:ext cx="371" cy="363"/>
            </a:xfrm>
            <a:prstGeom prst="ellipse">
              <a:avLst/>
            </a:prstGeom>
            <a:noFill/>
            <a:ln w="190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grpSp>
          <p:nvGrpSpPr>
            <p:cNvPr id="14" name="Group 31"/>
            <p:cNvGrpSpPr>
              <a:grpSpLocks/>
            </p:cNvGrpSpPr>
            <p:nvPr/>
          </p:nvGrpSpPr>
          <p:grpSpPr bwMode="auto">
            <a:xfrm>
              <a:off x="1816" y="1620"/>
              <a:ext cx="644" cy="392"/>
              <a:chOff x="1816" y="1620"/>
              <a:chExt cx="644" cy="392"/>
            </a:xfrm>
          </p:grpSpPr>
          <p:sp>
            <p:nvSpPr>
              <p:cNvPr id="18" name="Freeform 27"/>
              <p:cNvSpPr>
                <a:spLocks/>
              </p:cNvSpPr>
              <p:nvPr/>
            </p:nvSpPr>
            <p:spPr bwMode="auto">
              <a:xfrm>
                <a:off x="1816" y="1620"/>
                <a:ext cx="110" cy="392"/>
              </a:xfrm>
              <a:custGeom>
                <a:avLst/>
                <a:gdLst>
                  <a:gd name="T0" fmla="*/ 0 w 110"/>
                  <a:gd name="T1" fmla="*/ 392 h 392"/>
                  <a:gd name="T2" fmla="*/ 96 w 110"/>
                  <a:gd name="T3" fmla="*/ 392 h 392"/>
                  <a:gd name="T4" fmla="*/ 110 w 110"/>
                  <a:gd name="T5" fmla="*/ 0 h 392"/>
                </a:gdLst>
                <a:ahLst/>
                <a:cxnLst>
                  <a:cxn ang="0">
                    <a:pos x="T0" y="T1"/>
                  </a:cxn>
                  <a:cxn ang="0">
                    <a:pos x="T2" y="T3"/>
                  </a:cxn>
                  <a:cxn ang="0">
                    <a:pos x="T4" y="T5"/>
                  </a:cxn>
                </a:cxnLst>
                <a:rect l="0" t="0" r="r" b="b"/>
                <a:pathLst>
                  <a:path w="110" h="392">
                    <a:moveTo>
                      <a:pt x="0" y="392"/>
                    </a:moveTo>
                    <a:lnTo>
                      <a:pt x="96" y="392"/>
                    </a:lnTo>
                    <a:lnTo>
                      <a:pt x="110" y="0"/>
                    </a:lnTo>
                  </a:path>
                </a:pathLst>
              </a:custGeom>
              <a:noFill/>
              <a:ln w="12700" cap="flat" cmpd="sng">
                <a:solidFill>
                  <a:srgbClr val="FFFF00"/>
                </a:solidFill>
                <a:prstDash val="solid"/>
                <a:round/>
                <a:headEnd type="none" w="sm" len="sm"/>
                <a:tailEnd type="triangle"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zh-CN" altLang="en-US"/>
              </a:p>
            </p:txBody>
          </p:sp>
          <p:sp>
            <p:nvSpPr>
              <p:cNvPr id="19" name="Freeform 28"/>
              <p:cNvSpPr>
                <a:spLocks/>
              </p:cNvSpPr>
              <p:nvPr/>
            </p:nvSpPr>
            <p:spPr bwMode="auto">
              <a:xfrm>
                <a:off x="1816" y="1754"/>
                <a:ext cx="644" cy="258"/>
              </a:xfrm>
              <a:custGeom>
                <a:avLst/>
                <a:gdLst>
                  <a:gd name="T0" fmla="*/ 0 w 644"/>
                  <a:gd name="T1" fmla="*/ 258 h 258"/>
                  <a:gd name="T2" fmla="*/ 96 w 644"/>
                  <a:gd name="T3" fmla="*/ 258 h 258"/>
                  <a:gd name="T4" fmla="*/ 644 w 644"/>
                  <a:gd name="T5" fmla="*/ 0 h 258"/>
                </a:gdLst>
                <a:ahLst/>
                <a:cxnLst>
                  <a:cxn ang="0">
                    <a:pos x="T0" y="T1"/>
                  </a:cxn>
                  <a:cxn ang="0">
                    <a:pos x="T2" y="T3"/>
                  </a:cxn>
                  <a:cxn ang="0">
                    <a:pos x="T4" y="T5"/>
                  </a:cxn>
                </a:cxnLst>
                <a:rect l="0" t="0" r="r" b="b"/>
                <a:pathLst>
                  <a:path w="644" h="258">
                    <a:moveTo>
                      <a:pt x="0" y="258"/>
                    </a:moveTo>
                    <a:lnTo>
                      <a:pt x="96" y="258"/>
                    </a:lnTo>
                    <a:lnTo>
                      <a:pt x="644" y="0"/>
                    </a:lnTo>
                  </a:path>
                </a:pathLst>
              </a:custGeom>
              <a:noFill/>
              <a:ln w="12700" cap="flat" cmpd="sng">
                <a:solidFill>
                  <a:srgbClr val="FFFF00"/>
                </a:solidFill>
                <a:prstDash val="solid"/>
                <a:round/>
                <a:headEnd type="none" w="sm" len="sm"/>
                <a:tailEnd type="triangle"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zh-CN" altLang="en-US"/>
              </a:p>
            </p:txBody>
          </p:sp>
        </p:grpSp>
        <p:sp>
          <p:nvSpPr>
            <p:cNvPr id="15" name="Freeform 29"/>
            <p:cNvSpPr>
              <a:spLocks/>
            </p:cNvSpPr>
            <p:nvPr/>
          </p:nvSpPr>
          <p:spPr bwMode="auto">
            <a:xfrm>
              <a:off x="2826" y="1656"/>
              <a:ext cx="129" cy="356"/>
            </a:xfrm>
            <a:custGeom>
              <a:avLst/>
              <a:gdLst>
                <a:gd name="T0" fmla="*/ 33 w 129"/>
                <a:gd name="T1" fmla="*/ 356 h 356"/>
                <a:gd name="T2" fmla="*/ 129 w 129"/>
                <a:gd name="T3" fmla="*/ 356 h 356"/>
                <a:gd name="T4" fmla="*/ 0 w 129"/>
                <a:gd name="T5" fmla="*/ 0 h 356"/>
              </a:gdLst>
              <a:ahLst/>
              <a:cxnLst>
                <a:cxn ang="0">
                  <a:pos x="T0" y="T1"/>
                </a:cxn>
                <a:cxn ang="0">
                  <a:pos x="T2" y="T3"/>
                </a:cxn>
                <a:cxn ang="0">
                  <a:pos x="T4" y="T5"/>
                </a:cxn>
              </a:cxnLst>
              <a:rect l="0" t="0" r="r" b="b"/>
              <a:pathLst>
                <a:path w="129" h="356">
                  <a:moveTo>
                    <a:pt x="33" y="356"/>
                  </a:moveTo>
                  <a:lnTo>
                    <a:pt x="129" y="356"/>
                  </a:lnTo>
                  <a:lnTo>
                    <a:pt x="0" y="0"/>
                  </a:lnTo>
                </a:path>
              </a:pathLst>
            </a:custGeom>
            <a:noFill/>
            <a:ln w="12700" cap="flat" cmpd="sng">
              <a:solidFill>
                <a:srgbClr val="FFFF00"/>
              </a:solidFill>
              <a:prstDash val="solid"/>
              <a:round/>
              <a:headEnd type="none" w="sm" len="sm"/>
              <a:tailEnd type="triangle"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zh-CN" altLang="en-US"/>
            </a:p>
          </p:txBody>
        </p:sp>
        <p:sp>
          <p:nvSpPr>
            <p:cNvPr id="16" name="Freeform 30"/>
            <p:cNvSpPr>
              <a:spLocks/>
            </p:cNvSpPr>
            <p:nvPr/>
          </p:nvSpPr>
          <p:spPr bwMode="auto">
            <a:xfrm>
              <a:off x="2859" y="1587"/>
              <a:ext cx="684" cy="425"/>
            </a:xfrm>
            <a:custGeom>
              <a:avLst/>
              <a:gdLst>
                <a:gd name="T0" fmla="*/ 0 w 684"/>
                <a:gd name="T1" fmla="*/ 425 h 425"/>
                <a:gd name="T2" fmla="*/ 96 w 684"/>
                <a:gd name="T3" fmla="*/ 425 h 425"/>
                <a:gd name="T4" fmla="*/ 684 w 684"/>
                <a:gd name="T5" fmla="*/ 0 h 425"/>
              </a:gdLst>
              <a:ahLst/>
              <a:cxnLst>
                <a:cxn ang="0">
                  <a:pos x="T0" y="T1"/>
                </a:cxn>
                <a:cxn ang="0">
                  <a:pos x="T2" y="T3"/>
                </a:cxn>
                <a:cxn ang="0">
                  <a:pos x="T4" y="T5"/>
                </a:cxn>
              </a:cxnLst>
              <a:rect l="0" t="0" r="r" b="b"/>
              <a:pathLst>
                <a:path w="684" h="425">
                  <a:moveTo>
                    <a:pt x="0" y="425"/>
                  </a:moveTo>
                  <a:lnTo>
                    <a:pt x="96" y="425"/>
                  </a:lnTo>
                  <a:lnTo>
                    <a:pt x="684" y="0"/>
                  </a:lnTo>
                </a:path>
              </a:pathLst>
            </a:custGeom>
            <a:noFill/>
            <a:ln w="12700" cap="flat" cmpd="sng">
              <a:solidFill>
                <a:srgbClr val="FFFF00"/>
              </a:solidFill>
              <a:prstDash val="solid"/>
              <a:round/>
              <a:headEnd type="none" w="sm" len="sm"/>
              <a:tailEnd type="triangle"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endParaRPr lang="zh-CN" altLang="en-US"/>
            </a:p>
          </p:txBody>
        </p:sp>
        <p:sp>
          <p:nvSpPr>
            <p:cNvPr id="17" name="Text Box 32"/>
            <p:cNvSpPr txBox="1">
              <a:spLocks noChangeArrowheads="1"/>
            </p:cNvSpPr>
            <p:nvPr/>
          </p:nvSpPr>
          <p:spPr bwMode="auto">
            <a:xfrm>
              <a:off x="2428" y="1892"/>
              <a:ext cx="676" cy="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95000"/>
                </a:lnSpc>
              </a:pPr>
              <a:r>
                <a:rPr lang="en-US" altLang="zh-CN" sz="1800">
                  <a:solidFill>
                    <a:srgbClr val="FFFF00"/>
                  </a:solidFill>
                  <a:ea typeface="宋体" charset="-122"/>
                </a:rPr>
                <a:t>Large</a:t>
              </a:r>
            </a:p>
            <a:p>
              <a:pPr>
                <a:lnSpc>
                  <a:spcPct val="95000"/>
                </a:lnSpc>
              </a:pPr>
              <a:r>
                <a:rPr lang="en-US" altLang="zh-CN" sz="1800">
                  <a:solidFill>
                    <a:srgbClr val="FFFF00"/>
                  </a:solidFill>
                  <a:ea typeface="宋体" charset="-122"/>
                </a:rPr>
                <a:t>structures</a:t>
              </a:r>
            </a:p>
          </p:txBody>
        </p:sp>
      </p:grpSp>
    </p:spTree>
    <p:extLst>
      <p:ext uri="{BB962C8B-B14F-4D97-AF65-F5344CB8AC3E}">
        <p14:creationId xmlns:p14="http://schemas.microsoft.com/office/powerpoint/2010/main" val="198458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幻灯片编号占位符 4"/>
          <p:cNvSpPr>
            <a:spLocks noGrp="1"/>
          </p:cNvSpPr>
          <p:nvPr>
            <p:ph type="sldNum" sz="quarter" idx="12"/>
          </p:nvPr>
        </p:nvSpPr>
        <p:spPr>
          <a:xfrm>
            <a:off x="7010400" y="6248400"/>
            <a:ext cx="1905000" cy="457200"/>
          </a:xfrm>
        </p:spPr>
        <p:txBody>
          <a:bodyPr/>
          <a:lstStyle/>
          <a:p>
            <a:fld id="{34A31A27-AAC6-E840-A246-6640F2218466}" type="slidenum">
              <a:rPr lang="en-US" altLang="zh-CN"/>
              <a:pPr/>
              <a:t>5</a:t>
            </a:fld>
            <a:endParaRPr lang="en-US" altLang="zh-CN"/>
          </a:p>
        </p:txBody>
      </p:sp>
      <p:sp>
        <p:nvSpPr>
          <p:cNvPr id="11" name="Rectangle 17"/>
          <p:cNvSpPr>
            <a:spLocks noChangeArrowheads="1"/>
          </p:cNvSpPr>
          <p:nvPr/>
        </p:nvSpPr>
        <p:spPr bwMode="auto">
          <a:xfrm>
            <a:off x="809625" y="57150"/>
            <a:ext cx="2486025" cy="487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en-US" sz="3200">
                <a:solidFill>
                  <a:srgbClr val="0033CC"/>
                </a:solidFill>
                <a:effectLst>
                  <a:outerShdw blurRad="38100" dist="38100" dir="2700000" algn="tl">
                    <a:srgbClr val="C0C0C0"/>
                  </a:outerShdw>
                </a:effectLst>
              </a:rPr>
              <a:t>湍流基本理论</a:t>
            </a:r>
          </a:p>
        </p:txBody>
      </p:sp>
      <p:pic>
        <p:nvPicPr>
          <p:cNvPr id="12"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6525" y="0"/>
            <a:ext cx="3927475" cy="21240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9"/>
          <p:cNvSpPr>
            <a:spLocks noChangeArrowheads="1"/>
          </p:cNvSpPr>
          <p:nvPr/>
        </p:nvSpPr>
        <p:spPr bwMode="auto">
          <a:xfrm>
            <a:off x="809625" y="1239838"/>
            <a:ext cx="52546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zh-CN" sz="2000">
                <a:solidFill>
                  <a:srgbClr val="660066"/>
                </a:solidFill>
                <a:effectLst>
                  <a:outerShdw blurRad="38100" dist="38100" dir="2700000" algn="tl">
                    <a:srgbClr val="C0C0C0"/>
                  </a:outerShdw>
                </a:effectLst>
                <a:sym typeface="Symbol" charset="2"/>
              </a:rPr>
              <a:t>层流</a:t>
            </a:r>
          </a:p>
        </p:txBody>
      </p:sp>
      <p:sp>
        <p:nvSpPr>
          <p:cNvPr id="14" name="Rectangle 20"/>
          <p:cNvSpPr>
            <a:spLocks noChangeArrowheads="1"/>
          </p:cNvSpPr>
          <p:nvPr/>
        </p:nvSpPr>
        <p:spPr bwMode="auto">
          <a:xfrm>
            <a:off x="809625" y="2163763"/>
            <a:ext cx="5445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en-US" sz="2000">
                <a:solidFill>
                  <a:srgbClr val="660066"/>
                </a:solidFill>
                <a:effectLst>
                  <a:outerShdw blurRad="38100" dist="38100" dir="2700000" algn="tl">
                    <a:srgbClr val="C0C0C0"/>
                  </a:outerShdw>
                </a:effectLst>
              </a:rPr>
              <a:t>湍流</a:t>
            </a:r>
            <a:endParaRPr lang="zh-CN" altLang="zh-CN" sz="2000">
              <a:solidFill>
                <a:srgbClr val="660066"/>
              </a:solidFill>
              <a:effectLst>
                <a:outerShdw blurRad="38100" dist="38100" dir="2700000" algn="tl">
                  <a:srgbClr val="C0C0C0"/>
                </a:outerShdw>
              </a:effectLst>
              <a:sym typeface="Symbol" charset="2"/>
            </a:endParaRPr>
          </a:p>
        </p:txBody>
      </p:sp>
      <p:sp>
        <p:nvSpPr>
          <p:cNvPr id="15" name="Rectangle 21"/>
          <p:cNvSpPr>
            <a:spLocks noChangeArrowheads="1"/>
          </p:cNvSpPr>
          <p:nvPr/>
        </p:nvSpPr>
        <p:spPr bwMode="auto">
          <a:xfrm>
            <a:off x="1390650" y="1143000"/>
            <a:ext cx="2889250" cy="4889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zh-CN" sz="1600">
                <a:solidFill>
                  <a:schemeClr val="tx1"/>
                </a:solidFill>
                <a:effectLst>
                  <a:outerShdw blurRad="38100" dist="38100" dir="2700000" algn="tl">
                    <a:srgbClr val="C0C0C0"/>
                  </a:outerShdw>
                </a:effectLst>
                <a:sym typeface="Symbol" charset="2"/>
              </a:rPr>
              <a:t>流体微团保持平行层状运动</a:t>
            </a:r>
            <a:br>
              <a:rPr lang="zh-CN" altLang="en-US" sz="1600">
                <a:solidFill>
                  <a:schemeClr val="tx1"/>
                </a:solidFill>
                <a:effectLst>
                  <a:outerShdw blurRad="38100" dist="38100" dir="2700000" algn="tl">
                    <a:srgbClr val="C0C0C0"/>
                  </a:outerShdw>
                </a:effectLst>
                <a:sym typeface="Symbol" charset="2"/>
              </a:rPr>
            </a:br>
            <a:r>
              <a:rPr lang="zh-CN" altLang="en-US" sz="1600">
                <a:solidFill>
                  <a:schemeClr val="tx1"/>
                </a:solidFill>
                <a:effectLst>
                  <a:outerShdw blurRad="38100" dist="38100" dir="2700000" algn="tl">
                    <a:srgbClr val="C0C0C0"/>
                  </a:outerShdw>
                </a:effectLst>
                <a:sym typeface="Symbol" charset="2"/>
              </a:rPr>
              <a:t>横向掺混由分子微观热运动导致</a:t>
            </a:r>
            <a:endParaRPr lang="zh-CN" altLang="zh-CN" sz="1600">
              <a:solidFill>
                <a:schemeClr val="tx1"/>
              </a:solidFill>
              <a:effectLst>
                <a:outerShdw blurRad="38100" dist="38100" dir="2700000" algn="tl">
                  <a:srgbClr val="C0C0C0"/>
                </a:outerShdw>
              </a:effectLst>
              <a:sym typeface="Symbol" charset="2"/>
            </a:endParaRPr>
          </a:p>
        </p:txBody>
      </p:sp>
      <p:graphicFrame>
        <p:nvGraphicFramePr>
          <p:cNvPr id="16" name="Object 22"/>
          <p:cNvGraphicFramePr>
            <a:graphicFrameLocks noChangeAspect="1"/>
          </p:cNvGraphicFramePr>
          <p:nvPr/>
        </p:nvGraphicFramePr>
        <p:xfrm>
          <a:off x="4306888" y="1114425"/>
          <a:ext cx="803275" cy="554038"/>
        </p:xfrm>
        <a:graphic>
          <a:graphicData uri="http://schemas.openxmlformats.org/presentationml/2006/ole">
            <mc:AlternateContent xmlns:mc="http://schemas.openxmlformats.org/markup-compatibility/2006">
              <mc:Choice xmlns:v="urn:schemas-microsoft-com:vml" Requires="v">
                <p:oleObj name="Equation" r:id="rId3" imgW="609480" imgH="419040" progId="Equation.DSMT4">
                  <p:embed/>
                </p:oleObj>
              </mc:Choice>
              <mc:Fallback>
                <p:oleObj name="Equation" r:id="rId3" imgW="609480" imgH="41904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06888" y="1114425"/>
                        <a:ext cx="803275" cy="554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17" name="Rectangle 24"/>
          <p:cNvSpPr>
            <a:spLocks noChangeArrowheads="1"/>
          </p:cNvSpPr>
          <p:nvPr/>
        </p:nvSpPr>
        <p:spPr bwMode="auto">
          <a:xfrm>
            <a:off x="1409700" y="2066925"/>
            <a:ext cx="6061075" cy="4889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zh-CN" sz="1600">
                <a:solidFill>
                  <a:schemeClr val="tx1"/>
                </a:solidFill>
                <a:effectLst>
                  <a:outerShdw blurRad="38100" dist="38100" dir="2700000" algn="tl">
                    <a:srgbClr val="C0C0C0"/>
                  </a:outerShdw>
                </a:effectLst>
                <a:sym typeface="Symbol" charset="2"/>
              </a:rPr>
              <a:t>巨量分子群组成的流体微团做大尺度的无规则</a:t>
            </a:r>
            <a:r>
              <a:rPr lang="en-US" altLang="zh-CN" sz="1600">
                <a:solidFill>
                  <a:schemeClr val="tx1"/>
                </a:solidFill>
                <a:effectLst>
                  <a:outerShdw blurRad="38100" dist="38100" dir="2700000" algn="tl">
                    <a:srgbClr val="C0C0C0"/>
                  </a:outerShdw>
                </a:effectLst>
                <a:sym typeface="Symbol" charset="2"/>
              </a:rPr>
              <a:t>/</a:t>
            </a:r>
            <a:r>
              <a:rPr lang="zh-CN" altLang="zh-CN" sz="1600">
                <a:solidFill>
                  <a:schemeClr val="tx1"/>
                </a:solidFill>
                <a:effectLst>
                  <a:outerShdw blurRad="38100" dist="38100" dir="2700000" algn="tl">
                    <a:srgbClr val="C0C0C0"/>
                  </a:outerShdw>
                </a:effectLst>
                <a:sym typeface="Symbol" charset="2"/>
              </a:rPr>
              <a:t>随机</a:t>
            </a:r>
            <a:r>
              <a:rPr lang="en-US" altLang="zh-CN" sz="1600">
                <a:solidFill>
                  <a:schemeClr val="tx1"/>
                </a:solidFill>
                <a:effectLst>
                  <a:outerShdw blurRad="38100" dist="38100" dir="2700000" algn="tl">
                    <a:srgbClr val="C0C0C0"/>
                  </a:outerShdw>
                </a:effectLst>
                <a:sym typeface="Symbol" charset="2"/>
              </a:rPr>
              <a:t>/</a:t>
            </a:r>
            <a:r>
              <a:rPr lang="zh-CN" altLang="en-US" sz="1600">
                <a:solidFill>
                  <a:schemeClr val="tx1"/>
                </a:solidFill>
                <a:effectLst>
                  <a:outerShdw blurRad="38100" dist="38100" dir="2700000" algn="tl">
                    <a:srgbClr val="C0C0C0"/>
                  </a:outerShdw>
                </a:effectLst>
                <a:sym typeface="Symbol" charset="2"/>
              </a:rPr>
              <a:t>旋涡</a:t>
            </a:r>
            <a:r>
              <a:rPr lang="zh-CN" altLang="zh-CN" sz="1600">
                <a:solidFill>
                  <a:schemeClr val="tx1"/>
                </a:solidFill>
                <a:effectLst>
                  <a:outerShdw blurRad="38100" dist="38100" dir="2700000" algn="tl">
                    <a:srgbClr val="C0C0C0"/>
                  </a:outerShdw>
                </a:effectLst>
                <a:sym typeface="Symbol" charset="2"/>
              </a:rPr>
              <a:t>运动</a:t>
            </a:r>
            <a:br>
              <a:rPr lang="zh-CN" altLang="en-US" sz="1600">
                <a:solidFill>
                  <a:schemeClr val="tx1"/>
                </a:solidFill>
                <a:effectLst>
                  <a:outerShdw blurRad="38100" dist="38100" dir="2700000" algn="tl">
                    <a:srgbClr val="C0C0C0"/>
                  </a:outerShdw>
                </a:effectLst>
                <a:sym typeface="Symbol" charset="2"/>
              </a:rPr>
            </a:br>
            <a:r>
              <a:rPr lang="zh-CN" altLang="en-US" sz="1600">
                <a:solidFill>
                  <a:schemeClr val="tx1"/>
                </a:solidFill>
                <a:effectLst>
                  <a:outerShdw blurRad="38100" dist="38100" dir="2700000" algn="tl">
                    <a:srgbClr val="C0C0C0"/>
                  </a:outerShdw>
                </a:effectLst>
                <a:sym typeface="Symbol" charset="2"/>
              </a:rPr>
              <a:t>不同尺度的涡</a:t>
            </a:r>
            <a:r>
              <a:rPr lang="zh-CN" altLang="zh-CN" sz="1600">
                <a:solidFill>
                  <a:schemeClr val="tx1"/>
                </a:solidFill>
                <a:effectLst>
                  <a:outerShdw blurRad="38100" dist="38100" dir="2700000" algn="tl">
                    <a:srgbClr val="C0C0C0"/>
                  </a:outerShdw>
                </a:effectLst>
                <a:sym typeface="Symbol" charset="2"/>
              </a:rPr>
              <a:t>团</a:t>
            </a:r>
            <a:r>
              <a:rPr lang="zh-CN" altLang="en-US" sz="1600">
                <a:solidFill>
                  <a:schemeClr val="tx1"/>
                </a:solidFill>
                <a:effectLst>
                  <a:outerShdw blurRad="38100" dist="38100" dir="2700000" algn="tl">
                    <a:srgbClr val="C0C0C0"/>
                  </a:outerShdw>
                </a:effectLst>
                <a:sym typeface="Symbol" charset="2"/>
              </a:rPr>
              <a:t>掺混导致</a:t>
            </a:r>
            <a:r>
              <a:rPr lang="zh-CN" altLang="en-US" sz="1600">
                <a:solidFill>
                  <a:srgbClr val="FF0000"/>
                </a:solidFill>
                <a:effectLst>
                  <a:outerShdw blurRad="38100" dist="38100" dir="2700000" algn="tl">
                    <a:srgbClr val="C0C0C0"/>
                  </a:outerShdw>
                </a:effectLst>
                <a:sym typeface="Symbol" charset="2"/>
              </a:rPr>
              <a:t>强烈的</a:t>
            </a:r>
            <a:r>
              <a:rPr lang="zh-CN" altLang="en-US" sz="1600">
                <a:solidFill>
                  <a:schemeClr val="tx1"/>
                </a:solidFill>
                <a:effectLst>
                  <a:outerShdw blurRad="38100" dist="38100" dir="2700000" algn="tl">
                    <a:srgbClr val="C0C0C0"/>
                  </a:outerShdw>
                </a:effectLst>
                <a:sym typeface="Symbol" charset="2"/>
              </a:rPr>
              <a:t>能量</a:t>
            </a:r>
            <a:r>
              <a:rPr lang="en-US" altLang="zh-CN" sz="1600">
                <a:solidFill>
                  <a:schemeClr val="tx1"/>
                </a:solidFill>
                <a:effectLst>
                  <a:outerShdw blurRad="38100" dist="38100" dir="2700000" algn="tl">
                    <a:srgbClr val="C0C0C0"/>
                  </a:outerShdw>
                </a:effectLst>
                <a:sym typeface="Symbol" charset="2"/>
              </a:rPr>
              <a:t>/</a:t>
            </a:r>
            <a:r>
              <a:rPr lang="zh-CN" altLang="en-US" sz="1600">
                <a:solidFill>
                  <a:schemeClr val="tx1"/>
                </a:solidFill>
                <a:effectLst>
                  <a:outerShdw blurRad="38100" dist="38100" dir="2700000" algn="tl">
                    <a:srgbClr val="C0C0C0"/>
                  </a:outerShdw>
                </a:effectLst>
                <a:sym typeface="Symbol" charset="2"/>
              </a:rPr>
              <a:t>热量交换</a:t>
            </a:r>
            <a:r>
              <a:rPr lang="en-US" altLang="zh-CN" sz="1600">
                <a:solidFill>
                  <a:schemeClr val="tx1"/>
                </a:solidFill>
                <a:effectLst>
                  <a:outerShdw blurRad="38100" dist="38100" dir="2700000" algn="tl">
                    <a:srgbClr val="C0C0C0"/>
                  </a:outerShdw>
                </a:effectLst>
                <a:sym typeface="Symbol" charset="2"/>
              </a:rPr>
              <a:t>/</a:t>
            </a:r>
            <a:r>
              <a:rPr lang="zh-CN" altLang="en-US" sz="1600">
                <a:solidFill>
                  <a:schemeClr val="tx1"/>
                </a:solidFill>
                <a:effectLst>
                  <a:outerShdw blurRad="38100" dist="38100" dir="2700000" algn="tl">
                    <a:srgbClr val="C0C0C0"/>
                  </a:outerShdw>
                </a:effectLst>
                <a:sym typeface="Symbol" charset="2"/>
              </a:rPr>
              <a:t>传输</a:t>
            </a:r>
            <a:r>
              <a:rPr lang="zh-CN" altLang="en-US" sz="1600">
                <a:solidFill>
                  <a:srgbClr val="9900CC"/>
                </a:solidFill>
                <a:effectLst>
                  <a:outerShdw blurRad="38100" dist="38100" dir="2700000" algn="tl">
                    <a:srgbClr val="C0C0C0"/>
                  </a:outerShdw>
                </a:effectLst>
                <a:sym typeface="Symbol" charset="2"/>
              </a:rPr>
              <a:t>机械能量耗散</a:t>
            </a:r>
            <a:endParaRPr lang="zh-CN" altLang="zh-CN" sz="1600">
              <a:solidFill>
                <a:srgbClr val="9900CC"/>
              </a:solidFill>
              <a:effectLst>
                <a:outerShdw blurRad="38100" dist="38100" dir="2700000" algn="tl">
                  <a:srgbClr val="C0C0C0"/>
                </a:outerShdw>
              </a:effectLst>
              <a:sym typeface="Symbol" charset="2"/>
            </a:endParaRPr>
          </a:p>
        </p:txBody>
      </p:sp>
      <p:sp>
        <p:nvSpPr>
          <p:cNvPr id="18" name="Rectangle 25"/>
          <p:cNvSpPr>
            <a:spLocks noChangeArrowheads="1"/>
          </p:cNvSpPr>
          <p:nvPr/>
        </p:nvSpPr>
        <p:spPr bwMode="auto">
          <a:xfrm>
            <a:off x="1166813" y="1689100"/>
            <a:ext cx="501650" cy="274638"/>
          </a:xfrm>
          <a:prstGeom prst="rect">
            <a:avLst/>
          </a:prstGeom>
          <a:noFill/>
          <a:ln>
            <a:noFill/>
          </a:ln>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just"/>
            <a:r>
              <a:rPr lang="zh-CN" altLang="zh-CN" sz="1800">
                <a:solidFill>
                  <a:srgbClr val="A50021"/>
                </a:solidFill>
                <a:effectLst>
                  <a:outerShdw blurRad="38100" dist="38100" dir="2700000" algn="tl">
                    <a:srgbClr val="C0C0C0"/>
                  </a:outerShdw>
                </a:effectLst>
              </a:rPr>
              <a:t>转捩</a:t>
            </a:r>
            <a:endParaRPr lang="zh-CN" altLang="en-US" sz="1800">
              <a:solidFill>
                <a:srgbClr val="A50021"/>
              </a:solidFill>
              <a:effectLst>
                <a:outerShdw blurRad="38100" dist="38100" dir="2700000" algn="tl">
                  <a:srgbClr val="C0C0C0"/>
                </a:outerShdw>
              </a:effectLst>
            </a:endParaRPr>
          </a:p>
        </p:txBody>
      </p:sp>
      <p:sp>
        <p:nvSpPr>
          <p:cNvPr id="19" name="AutoShape 26"/>
          <p:cNvSpPr>
            <a:spLocks noChangeArrowheads="1"/>
          </p:cNvSpPr>
          <p:nvPr/>
        </p:nvSpPr>
        <p:spPr bwMode="auto">
          <a:xfrm>
            <a:off x="1027113" y="1609725"/>
            <a:ext cx="92075" cy="498475"/>
          </a:xfrm>
          <a:prstGeom prst="upDownArrow">
            <a:avLst>
              <a:gd name="adj1" fmla="val 50000"/>
              <a:gd name="adj2" fmla="val 10827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eaVert" wrap="none" anchor="ctr"/>
          <a:lstStyle/>
          <a:p>
            <a:endParaRPr lang="zh-CN" altLang="en-US"/>
          </a:p>
        </p:txBody>
      </p:sp>
      <p:sp>
        <p:nvSpPr>
          <p:cNvPr id="21" name="Rectangle 27"/>
          <p:cNvSpPr>
            <a:spLocks noChangeArrowheads="1"/>
          </p:cNvSpPr>
          <p:nvPr/>
        </p:nvSpPr>
        <p:spPr bwMode="auto">
          <a:xfrm>
            <a:off x="1704975" y="1692275"/>
            <a:ext cx="839788"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zh-CN" sz="1800">
                <a:solidFill>
                  <a:srgbClr val="660066"/>
                </a:solidFill>
                <a:effectLst>
                  <a:outerShdw blurRad="38100" dist="38100" dir="2700000" algn="tl">
                    <a:srgbClr val="C0C0C0"/>
                  </a:outerShdw>
                </a:effectLst>
                <a:sym typeface="Symbol" charset="2"/>
              </a:rPr>
              <a:t>过渡态</a:t>
            </a:r>
          </a:p>
        </p:txBody>
      </p:sp>
      <p:sp>
        <p:nvSpPr>
          <p:cNvPr id="22" name="Rectangle 28"/>
          <p:cNvSpPr>
            <a:spLocks noChangeArrowheads="1"/>
          </p:cNvSpPr>
          <p:nvPr/>
        </p:nvSpPr>
        <p:spPr bwMode="auto">
          <a:xfrm>
            <a:off x="809625" y="641350"/>
            <a:ext cx="27813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en-US">
                <a:solidFill>
                  <a:srgbClr val="003300"/>
                </a:solidFill>
                <a:effectLst>
                  <a:outerShdw blurRad="38100" dist="38100" dir="2700000" algn="tl">
                    <a:srgbClr val="C0C0C0"/>
                  </a:outerShdw>
                </a:effectLst>
              </a:rPr>
              <a:t>粘性流体的两种流态</a:t>
            </a:r>
          </a:p>
        </p:txBody>
      </p:sp>
      <p:sp>
        <p:nvSpPr>
          <p:cNvPr id="23" name="Rectangle 30"/>
          <p:cNvSpPr>
            <a:spLocks noChangeArrowheads="1"/>
          </p:cNvSpPr>
          <p:nvPr/>
        </p:nvSpPr>
        <p:spPr bwMode="auto">
          <a:xfrm>
            <a:off x="809625" y="2817813"/>
            <a:ext cx="16652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333399"/>
                </a:solidFill>
                <a:effectLst>
                  <a:outerShdw blurRad="38100" dist="38100" dir="2700000" algn="tl">
                    <a:srgbClr val="C0C0C0"/>
                  </a:outerShdw>
                </a:effectLst>
              </a:rPr>
              <a:t>三维空间旋涡运动</a:t>
            </a:r>
            <a:endParaRPr kumimoji="0" lang="zh-CN" altLang="zh-CN" sz="1600">
              <a:solidFill>
                <a:srgbClr val="333399"/>
              </a:solidFill>
              <a:effectLst>
                <a:outerShdw blurRad="38100" dist="38100" dir="2700000" algn="tl">
                  <a:srgbClr val="C0C0C0"/>
                </a:outerShdw>
              </a:effectLst>
            </a:endParaRPr>
          </a:p>
        </p:txBody>
      </p:sp>
      <p:sp>
        <p:nvSpPr>
          <p:cNvPr id="24" name="Rectangle 32"/>
          <p:cNvSpPr>
            <a:spLocks noChangeArrowheads="1"/>
          </p:cNvSpPr>
          <p:nvPr/>
        </p:nvSpPr>
        <p:spPr bwMode="auto">
          <a:xfrm>
            <a:off x="809625" y="3189288"/>
            <a:ext cx="12747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A50021"/>
                </a:solidFill>
                <a:effectLst>
                  <a:outerShdw blurRad="38100" dist="38100" dir="2700000" algn="tl">
                    <a:srgbClr val="C0C0C0"/>
                  </a:outerShdw>
                </a:effectLst>
              </a:rPr>
              <a:t>非线性涡拉伸</a:t>
            </a:r>
            <a:endParaRPr kumimoji="0" lang="zh-CN" altLang="zh-CN" sz="1600">
              <a:solidFill>
                <a:srgbClr val="A50021"/>
              </a:solidFill>
              <a:effectLst>
                <a:outerShdw blurRad="38100" dist="38100" dir="2700000" algn="tl">
                  <a:srgbClr val="C0C0C0"/>
                </a:outerShdw>
              </a:effectLst>
            </a:endParaRPr>
          </a:p>
        </p:txBody>
      </p:sp>
      <p:sp>
        <p:nvSpPr>
          <p:cNvPr id="25" name="Line 33"/>
          <p:cNvSpPr>
            <a:spLocks noChangeShapeType="1"/>
          </p:cNvSpPr>
          <p:nvPr/>
        </p:nvSpPr>
        <p:spPr bwMode="auto">
          <a:xfrm>
            <a:off x="2092325" y="3330575"/>
            <a:ext cx="209550" cy="1588"/>
          </a:xfrm>
          <a:prstGeom prst="line">
            <a:avLst/>
          </a:prstGeom>
          <a:noFill/>
          <a:ln w="25400">
            <a:solidFill>
              <a:srgbClr val="000000"/>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zh-CN" altLang="en-US"/>
          </a:p>
        </p:txBody>
      </p:sp>
      <p:sp>
        <p:nvSpPr>
          <p:cNvPr id="26" name="Rectangle 34"/>
          <p:cNvSpPr>
            <a:spLocks noChangeArrowheads="1"/>
          </p:cNvSpPr>
          <p:nvPr/>
        </p:nvSpPr>
        <p:spPr bwMode="auto">
          <a:xfrm>
            <a:off x="2352675" y="3079750"/>
            <a:ext cx="12700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defRPr kumimoji="1" sz="2400">
                <a:solidFill>
                  <a:schemeClr val="tx1"/>
                </a:solidFill>
                <a:latin typeface="Times New Roman" charset="0"/>
                <a:ea typeface="宋体" charset="-122"/>
              </a:defRPr>
            </a:lvl1pPr>
            <a:lvl2pPr>
              <a:defRPr kumimoji="1" sz="2400">
                <a:solidFill>
                  <a:schemeClr val="tx1"/>
                </a:solidFill>
                <a:latin typeface="Times New Roman" charset="0"/>
                <a:ea typeface="宋体" charset="-122"/>
              </a:defRPr>
            </a:lvl2pPr>
            <a:lvl3pPr>
              <a:defRPr kumimoji="1" sz="2400">
                <a:solidFill>
                  <a:schemeClr val="tx1"/>
                </a:solidFill>
                <a:latin typeface="Times New Roman" charset="0"/>
                <a:ea typeface="宋体" charset="-122"/>
              </a:defRPr>
            </a:lvl3pPr>
            <a:lvl4pPr>
              <a:defRPr kumimoji="1" sz="2400">
                <a:solidFill>
                  <a:schemeClr val="tx1"/>
                </a:solidFill>
                <a:latin typeface="Times New Roman" charset="0"/>
                <a:ea typeface="宋体" charset="-122"/>
              </a:defRPr>
            </a:lvl4pPr>
            <a:lvl5pPr>
              <a:defRPr kumimoji="1" sz="2400">
                <a:solidFill>
                  <a:schemeClr val="tx1"/>
                </a:solidFill>
                <a:latin typeface="Times New Roman" charset="0"/>
                <a:ea typeface="宋体" charset="-122"/>
              </a:defRPr>
            </a:lvl5pPr>
            <a:lvl6pPr marL="457200" fontAlgn="base">
              <a:spcBef>
                <a:spcPct val="0"/>
              </a:spcBef>
              <a:spcAft>
                <a:spcPct val="0"/>
              </a:spcAft>
              <a:defRPr kumimoji="1" sz="2400">
                <a:solidFill>
                  <a:schemeClr val="tx1"/>
                </a:solidFill>
                <a:latin typeface="Times New Roman" charset="0"/>
                <a:ea typeface="宋体" charset="-122"/>
              </a:defRPr>
            </a:lvl6pPr>
            <a:lvl7pPr marL="914400" fontAlgn="base">
              <a:spcBef>
                <a:spcPct val="0"/>
              </a:spcBef>
              <a:spcAft>
                <a:spcPct val="0"/>
              </a:spcAft>
              <a:defRPr kumimoji="1" sz="2400">
                <a:solidFill>
                  <a:schemeClr val="tx1"/>
                </a:solidFill>
                <a:latin typeface="Times New Roman" charset="0"/>
                <a:ea typeface="宋体" charset="-122"/>
              </a:defRPr>
            </a:lvl7pPr>
            <a:lvl8pPr marL="1371600" fontAlgn="base">
              <a:spcBef>
                <a:spcPct val="0"/>
              </a:spcBef>
              <a:spcAft>
                <a:spcPct val="0"/>
              </a:spcAft>
              <a:defRPr kumimoji="1" sz="2400">
                <a:solidFill>
                  <a:schemeClr val="tx1"/>
                </a:solidFill>
                <a:latin typeface="Times New Roman" charset="0"/>
                <a:ea typeface="宋体" charset="-122"/>
              </a:defRPr>
            </a:lvl8pPr>
            <a:lvl9pPr marL="1828800" fontAlgn="base">
              <a:spcBef>
                <a:spcPct val="0"/>
              </a:spcBef>
              <a:spcAft>
                <a:spcPct val="0"/>
              </a:spcAft>
              <a:defRPr kumimoji="1" sz="2400">
                <a:solidFill>
                  <a:schemeClr val="tx1"/>
                </a:solidFill>
                <a:latin typeface="Times New Roman" charset="0"/>
                <a:ea typeface="宋体" charset="-122"/>
              </a:defRPr>
            </a:lvl9pPr>
          </a:lstStyle>
          <a:p>
            <a:r>
              <a:rPr kumimoji="0" lang="zh-CN" altLang="en-US" sz="1600" b="1">
                <a:solidFill>
                  <a:srgbClr val="006600"/>
                </a:solidFill>
                <a:effectLst>
                  <a:outerShdw blurRad="38100" dist="38100" dir="2700000" algn="tl">
                    <a:srgbClr val="C0C0C0"/>
                  </a:outerShdw>
                </a:effectLst>
                <a:ea typeface="黑体" charset="-122"/>
                <a:sym typeface="Wingdings" charset="2"/>
              </a:rPr>
              <a:t>旋涡空间尺度</a:t>
            </a:r>
          </a:p>
          <a:p>
            <a:r>
              <a:rPr kumimoji="0" lang="zh-CN" altLang="en-US" sz="1600" b="1">
                <a:solidFill>
                  <a:srgbClr val="006600"/>
                </a:solidFill>
                <a:effectLst>
                  <a:outerShdw blurRad="38100" dist="38100" dir="2700000" algn="tl">
                    <a:srgbClr val="C0C0C0"/>
                  </a:outerShdw>
                </a:effectLst>
                <a:ea typeface="黑体" charset="-122"/>
              </a:rPr>
              <a:t>脉动速度频率</a:t>
            </a:r>
          </a:p>
        </p:txBody>
      </p:sp>
      <p:sp>
        <p:nvSpPr>
          <p:cNvPr id="27" name="Rectangle 35"/>
          <p:cNvSpPr>
            <a:spLocks noChangeArrowheads="1"/>
          </p:cNvSpPr>
          <p:nvPr/>
        </p:nvSpPr>
        <p:spPr bwMode="auto">
          <a:xfrm>
            <a:off x="3657600" y="3198813"/>
            <a:ext cx="18557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333399"/>
                </a:solidFill>
                <a:effectLst>
                  <a:outerShdw blurRad="38100" dist="38100" dir="2700000" algn="tl">
                    <a:srgbClr val="C0C0C0"/>
                  </a:outerShdw>
                </a:effectLst>
              </a:rPr>
              <a:t>连续扩展至一定范围</a:t>
            </a:r>
            <a:endParaRPr kumimoji="0" lang="zh-CN" altLang="zh-CN" sz="1600">
              <a:solidFill>
                <a:srgbClr val="333399"/>
              </a:solidFill>
              <a:effectLst>
                <a:outerShdw blurRad="38100" dist="38100" dir="2700000" algn="tl">
                  <a:srgbClr val="C0C0C0"/>
                </a:outerShdw>
              </a:effectLst>
            </a:endParaRPr>
          </a:p>
        </p:txBody>
      </p:sp>
      <p:sp>
        <p:nvSpPr>
          <p:cNvPr id="28" name="Line 36"/>
          <p:cNvSpPr>
            <a:spLocks noChangeShapeType="1"/>
          </p:cNvSpPr>
          <p:nvPr/>
        </p:nvSpPr>
        <p:spPr bwMode="auto">
          <a:xfrm>
            <a:off x="5549900" y="3340100"/>
            <a:ext cx="209550" cy="1588"/>
          </a:xfrm>
          <a:prstGeom prst="line">
            <a:avLst/>
          </a:prstGeom>
          <a:noFill/>
          <a:ln w="25400">
            <a:solidFill>
              <a:srgbClr val="000000"/>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zh-CN" altLang="en-US"/>
          </a:p>
        </p:txBody>
      </p:sp>
      <p:sp>
        <p:nvSpPr>
          <p:cNvPr id="29" name="Rectangle 37"/>
          <p:cNvSpPr>
            <a:spLocks noChangeArrowheads="1"/>
          </p:cNvSpPr>
          <p:nvPr/>
        </p:nvSpPr>
        <p:spPr bwMode="auto">
          <a:xfrm>
            <a:off x="5791200" y="3086100"/>
            <a:ext cx="2670175" cy="4889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zh-CN" sz="1600">
                <a:solidFill>
                  <a:schemeClr val="tx1"/>
                </a:solidFill>
                <a:effectLst>
                  <a:outerShdw blurRad="38100" dist="38100" dir="2700000" algn="tl">
                    <a:srgbClr val="C0C0C0"/>
                  </a:outerShdw>
                </a:effectLst>
                <a:sym typeface="Symbol" charset="2"/>
              </a:rPr>
              <a:t>黏性力最小尺度</a:t>
            </a:r>
            <a:br>
              <a:rPr lang="zh-CN" altLang="en-US" sz="1600">
                <a:solidFill>
                  <a:schemeClr val="tx1"/>
                </a:solidFill>
                <a:effectLst>
                  <a:outerShdw blurRad="38100" dist="38100" dir="2700000" algn="tl">
                    <a:srgbClr val="C0C0C0"/>
                  </a:outerShdw>
                </a:effectLst>
                <a:sym typeface="Symbol" charset="2"/>
              </a:rPr>
            </a:br>
            <a:r>
              <a:rPr lang="zh-CN" altLang="en-US" sz="1600">
                <a:solidFill>
                  <a:schemeClr val="tx1"/>
                </a:solidFill>
                <a:effectLst>
                  <a:outerShdw blurRad="38100" dist="38100" dir="2700000" algn="tl">
                    <a:srgbClr val="C0C0C0"/>
                  </a:outerShdw>
                </a:effectLst>
                <a:sym typeface="Symbol" charset="2"/>
              </a:rPr>
              <a:t>最大尺度与流动空间量级相同</a:t>
            </a:r>
            <a:endParaRPr lang="zh-CN" altLang="zh-CN" sz="1600">
              <a:solidFill>
                <a:schemeClr val="tx1"/>
              </a:solidFill>
              <a:effectLst>
                <a:outerShdw blurRad="38100" dist="38100" dir="2700000" algn="tl">
                  <a:srgbClr val="C0C0C0"/>
                </a:outerShdw>
              </a:effectLst>
              <a:sym typeface="Symbol" charset="2"/>
            </a:endParaRPr>
          </a:p>
        </p:txBody>
      </p:sp>
      <p:sp>
        <p:nvSpPr>
          <p:cNvPr id="30" name="Rectangle 38"/>
          <p:cNvSpPr>
            <a:spLocks noChangeArrowheads="1"/>
          </p:cNvSpPr>
          <p:nvPr/>
        </p:nvSpPr>
        <p:spPr bwMode="auto">
          <a:xfrm>
            <a:off x="1714500" y="3795713"/>
            <a:ext cx="1260475" cy="2444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chemeClr val="tx1"/>
                </a:solidFill>
                <a:effectLst>
                  <a:outerShdw blurRad="38100" dist="38100" dir="2700000" algn="tl">
                    <a:srgbClr val="C0C0C0"/>
                  </a:outerShdw>
                </a:effectLst>
              </a:rPr>
              <a:t>黏性作用占优</a:t>
            </a:r>
          </a:p>
        </p:txBody>
      </p:sp>
      <p:sp>
        <p:nvSpPr>
          <p:cNvPr id="31" name="Rectangle 39"/>
          <p:cNvSpPr>
            <a:spLocks noChangeArrowheads="1"/>
          </p:cNvSpPr>
          <p:nvPr/>
        </p:nvSpPr>
        <p:spPr bwMode="auto">
          <a:xfrm>
            <a:off x="1400175" y="4095750"/>
            <a:ext cx="1878013" cy="244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zh-CN" sz="1600">
                <a:solidFill>
                  <a:srgbClr val="660066"/>
                </a:solidFill>
                <a:effectLst>
                  <a:outerShdw blurRad="38100" dist="38100" dir="2700000" algn="tl">
                    <a:srgbClr val="C0C0C0"/>
                  </a:outerShdw>
                </a:effectLst>
              </a:rPr>
              <a:t>切应力消耗扰动动能</a:t>
            </a:r>
            <a:endParaRPr lang="zh-CN" altLang="en-US" sz="1600">
              <a:solidFill>
                <a:srgbClr val="660066"/>
              </a:solidFill>
              <a:effectLst>
                <a:outerShdw blurRad="38100" dist="38100" dir="2700000" algn="tl">
                  <a:srgbClr val="C0C0C0"/>
                </a:outerShdw>
              </a:effectLst>
            </a:endParaRPr>
          </a:p>
        </p:txBody>
      </p:sp>
      <p:sp>
        <p:nvSpPr>
          <p:cNvPr id="32" name="Rectangle 40"/>
          <p:cNvSpPr>
            <a:spLocks noChangeArrowheads="1"/>
          </p:cNvSpPr>
          <p:nvPr/>
        </p:nvSpPr>
        <p:spPr bwMode="auto">
          <a:xfrm>
            <a:off x="809625" y="3959225"/>
            <a:ext cx="477838"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zh-CN" sz="1800">
                <a:solidFill>
                  <a:srgbClr val="660066"/>
                </a:solidFill>
                <a:effectLst>
                  <a:outerShdw blurRad="38100" dist="38100" dir="2700000" algn="tl">
                    <a:srgbClr val="C0C0C0"/>
                  </a:outerShdw>
                </a:effectLst>
                <a:sym typeface="Symbol" charset="2"/>
              </a:rPr>
              <a:t>层流</a:t>
            </a:r>
          </a:p>
        </p:txBody>
      </p:sp>
      <p:sp>
        <p:nvSpPr>
          <p:cNvPr id="33" name="Rectangle 41"/>
          <p:cNvSpPr>
            <a:spLocks noChangeArrowheads="1"/>
          </p:cNvSpPr>
          <p:nvPr/>
        </p:nvSpPr>
        <p:spPr bwMode="auto">
          <a:xfrm>
            <a:off x="1362075" y="3771900"/>
            <a:ext cx="2562225" cy="647700"/>
          </a:xfrm>
          <a:prstGeom prst="rect">
            <a:avLst/>
          </a:prstGeom>
          <a:noFill/>
          <a:ln w="19050">
            <a:solidFill>
              <a:srgbClr val="000080"/>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graphicFrame>
        <p:nvGraphicFramePr>
          <p:cNvPr id="34" name="Object 43"/>
          <p:cNvGraphicFramePr>
            <a:graphicFrameLocks noChangeAspect="1"/>
          </p:cNvGraphicFramePr>
          <p:nvPr/>
        </p:nvGraphicFramePr>
        <p:xfrm>
          <a:off x="4092575" y="3762375"/>
          <a:ext cx="450850" cy="268288"/>
        </p:xfrm>
        <a:graphic>
          <a:graphicData uri="http://schemas.openxmlformats.org/presentationml/2006/ole">
            <mc:AlternateContent xmlns:mc="http://schemas.openxmlformats.org/markup-compatibility/2006">
              <mc:Choice xmlns:v="urn:schemas-microsoft-com:vml" Requires="v">
                <p:oleObj name="Equation" r:id="rId5" imgW="342720" imgH="203040" progId="Equation.DSMT4">
                  <p:embed/>
                </p:oleObj>
              </mc:Choice>
              <mc:Fallback>
                <p:oleObj name="Equation" r:id="rId5" imgW="342720" imgH="20304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92575" y="3762375"/>
                        <a:ext cx="450850" cy="268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35" name="AutoShape 44"/>
          <p:cNvSpPr>
            <a:spLocks noChangeArrowheads="1"/>
          </p:cNvSpPr>
          <p:nvPr/>
        </p:nvSpPr>
        <p:spPr bwMode="auto">
          <a:xfrm>
            <a:off x="3971925" y="4048125"/>
            <a:ext cx="704850" cy="88900"/>
          </a:xfrm>
          <a:prstGeom prst="leftRightArrow">
            <a:avLst>
              <a:gd name="adj1" fmla="val 50000"/>
              <a:gd name="adj2" fmla="val 15857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graphicFrame>
        <p:nvGraphicFramePr>
          <p:cNvPr id="36" name="Object 45"/>
          <p:cNvGraphicFramePr>
            <a:graphicFrameLocks noChangeAspect="1"/>
          </p:cNvGraphicFramePr>
          <p:nvPr/>
        </p:nvGraphicFramePr>
        <p:xfrm>
          <a:off x="4102100" y="4152900"/>
          <a:ext cx="450850" cy="268288"/>
        </p:xfrm>
        <a:graphic>
          <a:graphicData uri="http://schemas.openxmlformats.org/presentationml/2006/ole">
            <mc:AlternateContent xmlns:mc="http://schemas.openxmlformats.org/markup-compatibility/2006">
              <mc:Choice xmlns:v="urn:schemas-microsoft-com:vml" Requires="v">
                <p:oleObj name="Equation" r:id="rId7" imgW="342720" imgH="203040" progId="Equation.DSMT4">
                  <p:embed/>
                </p:oleObj>
              </mc:Choice>
              <mc:Fallback>
                <p:oleObj name="Equation" r:id="rId7" imgW="342720" imgH="20304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02100" y="4152900"/>
                        <a:ext cx="450850" cy="268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37" name="Rectangle 46"/>
          <p:cNvSpPr>
            <a:spLocks noChangeArrowheads="1"/>
          </p:cNvSpPr>
          <p:nvPr/>
        </p:nvSpPr>
        <p:spPr bwMode="auto">
          <a:xfrm>
            <a:off x="5372100" y="3805238"/>
            <a:ext cx="1260475" cy="2444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chemeClr val="tx1"/>
                </a:solidFill>
                <a:effectLst>
                  <a:outerShdw blurRad="38100" dist="38100" dir="2700000" algn="tl">
                    <a:srgbClr val="C0C0C0"/>
                  </a:outerShdw>
                </a:effectLst>
              </a:rPr>
              <a:t>扰动动能占优</a:t>
            </a:r>
          </a:p>
        </p:txBody>
      </p:sp>
      <p:sp>
        <p:nvSpPr>
          <p:cNvPr id="38" name="Rectangle 47"/>
          <p:cNvSpPr>
            <a:spLocks noChangeArrowheads="1"/>
          </p:cNvSpPr>
          <p:nvPr/>
        </p:nvSpPr>
        <p:spPr bwMode="auto">
          <a:xfrm>
            <a:off x="4752975" y="4105275"/>
            <a:ext cx="2516188" cy="244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zh-CN" sz="1600">
                <a:solidFill>
                  <a:srgbClr val="660066"/>
                </a:solidFill>
                <a:effectLst>
                  <a:outerShdw blurRad="38100" dist="38100" dir="2700000" algn="tl">
                    <a:srgbClr val="C0C0C0"/>
                  </a:outerShdw>
                </a:effectLst>
              </a:rPr>
              <a:t>切应力不足以消耗扰动动能</a:t>
            </a:r>
            <a:endParaRPr lang="zh-CN" altLang="en-US" sz="1600">
              <a:solidFill>
                <a:srgbClr val="660066"/>
              </a:solidFill>
              <a:effectLst>
                <a:outerShdw blurRad="38100" dist="38100" dir="2700000" algn="tl">
                  <a:srgbClr val="C0C0C0"/>
                </a:outerShdw>
              </a:effectLst>
            </a:endParaRPr>
          </a:p>
        </p:txBody>
      </p:sp>
      <p:sp>
        <p:nvSpPr>
          <p:cNvPr id="39" name="Rectangle 48"/>
          <p:cNvSpPr>
            <a:spLocks noChangeArrowheads="1"/>
          </p:cNvSpPr>
          <p:nvPr/>
        </p:nvSpPr>
        <p:spPr bwMode="auto">
          <a:xfrm>
            <a:off x="8543925" y="3968750"/>
            <a:ext cx="47783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lang="zh-CN" altLang="zh-CN" sz="1800">
                <a:solidFill>
                  <a:srgbClr val="660066"/>
                </a:solidFill>
                <a:effectLst>
                  <a:outerShdw blurRad="38100" dist="38100" dir="2700000" algn="tl">
                    <a:srgbClr val="C0C0C0"/>
                  </a:outerShdw>
                </a:effectLst>
                <a:sym typeface="Symbol" charset="2"/>
              </a:rPr>
              <a:t>湍流</a:t>
            </a:r>
          </a:p>
        </p:txBody>
      </p:sp>
      <p:sp>
        <p:nvSpPr>
          <p:cNvPr id="40" name="Rectangle 49"/>
          <p:cNvSpPr>
            <a:spLocks noChangeArrowheads="1"/>
          </p:cNvSpPr>
          <p:nvPr/>
        </p:nvSpPr>
        <p:spPr bwMode="auto">
          <a:xfrm>
            <a:off x="4714875" y="3781425"/>
            <a:ext cx="3752850" cy="647700"/>
          </a:xfrm>
          <a:prstGeom prst="rect">
            <a:avLst/>
          </a:prstGeom>
          <a:noFill/>
          <a:ln w="19050">
            <a:solidFill>
              <a:srgbClr val="000080"/>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sp>
        <p:nvSpPr>
          <p:cNvPr id="41" name="Rectangle 50"/>
          <p:cNvSpPr>
            <a:spLocks noChangeArrowheads="1"/>
          </p:cNvSpPr>
          <p:nvPr/>
        </p:nvSpPr>
        <p:spPr bwMode="auto">
          <a:xfrm>
            <a:off x="6732588" y="3806825"/>
            <a:ext cx="17097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FF0000"/>
                </a:solidFill>
                <a:effectLst>
                  <a:outerShdw blurRad="38100" dist="38100" dir="2700000" algn="tl">
                    <a:srgbClr val="C0C0C0"/>
                  </a:outerShdw>
                </a:effectLst>
              </a:rPr>
              <a:t>附加湍流</a:t>
            </a:r>
            <a:r>
              <a:rPr kumimoji="0" lang="en-US" altLang="zh-CN" sz="1600">
                <a:solidFill>
                  <a:srgbClr val="FF0000"/>
                </a:solidFill>
                <a:effectLst>
                  <a:outerShdw blurRad="38100" dist="38100" dir="2700000" algn="tl">
                    <a:srgbClr val="C0C0C0"/>
                  </a:outerShdw>
                </a:effectLst>
              </a:rPr>
              <a:t>/</a:t>
            </a:r>
            <a:r>
              <a:rPr kumimoji="0" lang="zh-CN" altLang="en-US" sz="1600">
                <a:solidFill>
                  <a:srgbClr val="FF0000"/>
                </a:solidFill>
                <a:effectLst>
                  <a:outerShdw blurRad="38100" dist="38100" dir="2700000" algn="tl">
                    <a:srgbClr val="C0C0C0"/>
                  </a:outerShdw>
                </a:effectLst>
              </a:rPr>
              <a:t>雷诺应力</a:t>
            </a:r>
            <a:endParaRPr kumimoji="0" lang="zh-CN" altLang="zh-CN" sz="1600">
              <a:solidFill>
                <a:srgbClr val="FF0000"/>
              </a:solidFill>
              <a:effectLst>
                <a:outerShdw blurRad="38100" dist="38100" dir="2700000" algn="tl">
                  <a:srgbClr val="C0C0C0"/>
                </a:outerShdw>
              </a:effectLst>
            </a:endParaRPr>
          </a:p>
        </p:txBody>
      </p:sp>
      <p:sp>
        <p:nvSpPr>
          <p:cNvPr id="42" name="Rectangle 51"/>
          <p:cNvSpPr>
            <a:spLocks noChangeArrowheads="1"/>
          </p:cNvSpPr>
          <p:nvPr/>
        </p:nvSpPr>
        <p:spPr bwMode="auto">
          <a:xfrm>
            <a:off x="3084513" y="3792538"/>
            <a:ext cx="83661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FF0000"/>
                </a:solidFill>
                <a:effectLst>
                  <a:outerShdw blurRad="38100" dist="38100" dir="2700000" algn="tl">
                    <a:srgbClr val="C0C0C0"/>
                  </a:outerShdw>
                </a:effectLst>
              </a:rPr>
              <a:t>黏性应力</a:t>
            </a:r>
            <a:endParaRPr kumimoji="0" lang="zh-CN" altLang="zh-CN" sz="1600">
              <a:solidFill>
                <a:srgbClr val="FF0000"/>
              </a:solidFill>
              <a:effectLst>
                <a:outerShdw blurRad="38100" dist="38100" dir="2700000" algn="tl">
                  <a:srgbClr val="C0C0C0"/>
                </a:outerShdw>
              </a:effectLst>
            </a:endParaRPr>
          </a:p>
        </p:txBody>
      </p:sp>
      <p:pic>
        <p:nvPicPr>
          <p:cNvPr id="43" name="Picture 5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92888" y="5038725"/>
            <a:ext cx="2551112" cy="1819275"/>
          </a:xfrm>
          <a:prstGeom prst="rect">
            <a:avLst/>
          </a:prstGeom>
          <a:noFill/>
          <a:extLst>
            <a:ext uri="{909E8E84-426E-40DD-AFC4-6F175D3DCCD1}">
              <a14:hiddenFill xmlns:a14="http://schemas.microsoft.com/office/drawing/2010/main">
                <a:solidFill>
                  <a:srgbClr val="FFFFFF"/>
                </a:solidFill>
              </a14:hiddenFill>
            </a:ext>
          </a:extLst>
        </p:spPr>
      </p:pic>
      <p:sp>
        <p:nvSpPr>
          <p:cNvPr id="44" name="Rectangle 55"/>
          <p:cNvSpPr>
            <a:spLocks noChangeArrowheads="1"/>
          </p:cNvSpPr>
          <p:nvPr/>
        </p:nvSpPr>
        <p:spPr bwMode="auto">
          <a:xfrm>
            <a:off x="809625" y="4633913"/>
            <a:ext cx="269081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333399"/>
                </a:solidFill>
                <a:effectLst>
                  <a:outerShdw blurRad="38100" dist="38100" dir="2700000" algn="tl">
                    <a:srgbClr val="C0C0C0"/>
                  </a:outerShdw>
                </a:effectLst>
              </a:rPr>
              <a:t>瞬时速度</a:t>
            </a:r>
            <a:r>
              <a:rPr kumimoji="0" lang="en-US" altLang="zh-CN" sz="1600">
                <a:solidFill>
                  <a:srgbClr val="333399"/>
                </a:solidFill>
                <a:effectLst>
                  <a:outerShdw blurRad="38100" dist="38100" dir="2700000" algn="tl">
                    <a:srgbClr val="C0C0C0"/>
                  </a:outerShdw>
                </a:effectLst>
              </a:rPr>
              <a:t>=</a:t>
            </a:r>
            <a:r>
              <a:rPr kumimoji="0" lang="zh-CN" altLang="en-US" sz="1600">
                <a:solidFill>
                  <a:srgbClr val="333399"/>
                </a:solidFill>
                <a:effectLst>
                  <a:outerShdw blurRad="38100" dist="38100" dir="2700000" algn="tl">
                    <a:srgbClr val="C0C0C0"/>
                  </a:outerShdw>
                </a:effectLst>
              </a:rPr>
              <a:t>平均速度</a:t>
            </a:r>
            <a:r>
              <a:rPr kumimoji="0" lang="en-US" altLang="zh-CN" sz="1600">
                <a:solidFill>
                  <a:srgbClr val="333399"/>
                </a:solidFill>
                <a:effectLst>
                  <a:outerShdw blurRad="38100" dist="38100" dir="2700000" algn="tl">
                    <a:srgbClr val="C0C0C0"/>
                  </a:outerShdw>
                </a:effectLst>
              </a:rPr>
              <a:t>+</a:t>
            </a:r>
            <a:r>
              <a:rPr kumimoji="0" lang="zh-CN" altLang="en-US" sz="1600">
                <a:solidFill>
                  <a:srgbClr val="333399"/>
                </a:solidFill>
                <a:effectLst>
                  <a:outerShdw blurRad="38100" dist="38100" dir="2700000" algn="tl">
                    <a:srgbClr val="C0C0C0"/>
                  </a:outerShdw>
                </a:effectLst>
              </a:rPr>
              <a:t>脉动速度</a:t>
            </a:r>
            <a:endParaRPr kumimoji="0" lang="zh-CN" altLang="en-US" sz="1600">
              <a:solidFill>
                <a:srgbClr val="333399"/>
              </a:solidFill>
              <a:effectLst>
                <a:outerShdw blurRad="38100" dist="38100" dir="2700000" algn="tl">
                  <a:srgbClr val="C0C0C0"/>
                </a:outerShdw>
              </a:effectLst>
              <a:sym typeface="Symbol" charset="2"/>
            </a:endParaRPr>
          </a:p>
        </p:txBody>
      </p:sp>
      <p:graphicFrame>
        <p:nvGraphicFramePr>
          <p:cNvPr id="45" name="Object 56"/>
          <p:cNvGraphicFramePr>
            <a:graphicFrameLocks noChangeAspect="1"/>
          </p:cNvGraphicFramePr>
          <p:nvPr/>
        </p:nvGraphicFramePr>
        <p:xfrm>
          <a:off x="3570288" y="4575175"/>
          <a:ext cx="981075" cy="352425"/>
        </p:xfrm>
        <a:graphic>
          <a:graphicData uri="http://schemas.openxmlformats.org/presentationml/2006/ole">
            <mc:AlternateContent xmlns:mc="http://schemas.openxmlformats.org/markup-compatibility/2006">
              <mc:Choice xmlns:v="urn:schemas-microsoft-com:vml" Requires="v">
                <p:oleObj name="Equation" r:id="rId10" imgW="672840" imgH="241200" progId="Equation.DSMT4">
                  <p:embed/>
                </p:oleObj>
              </mc:Choice>
              <mc:Fallback>
                <p:oleObj name="Equation" r:id="rId10" imgW="672840" imgH="2412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70288" y="4575175"/>
                        <a:ext cx="981075" cy="352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46" name="Rectangle 57"/>
          <p:cNvSpPr>
            <a:spLocks noChangeArrowheads="1"/>
          </p:cNvSpPr>
          <p:nvPr/>
        </p:nvSpPr>
        <p:spPr bwMode="auto">
          <a:xfrm>
            <a:off x="809625" y="5062538"/>
            <a:ext cx="16716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333399"/>
                </a:solidFill>
                <a:effectLst>
                  <a:outerShdw blurRad="38100" dist="38100" dir="2700000" algn="tl">
                    <a:srgbClr val="C0C0C0"/>
                  </a:outerShdw>
                </a:effectLst>
              </a:rPr>
              <a:t>时间统计平均速度</a:t>
            </a:r>
            <a:endParaRPr kumimoji="0" lang="zh-CN" altLang="en-US" sz="1600">
              <a:solidFill>
                <a:srgbClr val="333399"/>
              </a:solidFill>
              <a:effectLst>
                <a:outerShdw blurRad="38100" dist="38100" dir="2700000" algn="tl">
                  <a:srgbClr val="C0C0C0"/>
                </a:outerShdw>
              </a:effectLst>
              <a:sym typeface="Symbol" charset="2"/>
            </a:endParaRPr>
          </a:p>
        </p:txBody>
      </p:sp>
      <p:graphicFrame>
        <p:nvGraphicFramePr>
          <p:cNvPr id="47" name="Object 58"/>
          <p:cNvGraphicFramePr>
            <a:graphicFrameLocks noChangeAspect="1"/>
          </p:cNvGraphicFramePr>
          <p:nvPr/>
        </p:nvGraphicFramePr>
        <p:xfrm>
          <a:off x="2562225" y="4911725"/>
          <a:ext cx="2941638" cy="576263"/>
        </p:xfrm>
        <a:graphic>
          <a:graphicData uri="http://schemas.openxmlformats.org/presentationml/2006/ole">
            <mc:AlternateContent xmlns:mc="http://schemas.openxmlformats.org/markup-compatibility/2006">
              <mc:Choice xmlns:v="urn:schemas-microsoft-com:vml" Requires="v">
                <p:oleObj name="Equation" r:id="rId12" imgW="2019240" imgH="393480" progId="Equation.DSMT4">
                  <p:embed/>
                </p:oleObj>
              </mc:Choice>
              <mc:Fallback>
                <p:oleObj name="Equation" r:id="rId12" imgW="2019240" imgH="39348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62225" y="4911725"/>
                        <a:ext cx="2941638" cy="576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48" name="Rectangle 59"/>
          <p:cNvSpPr>
            <a:spLocks noChangeArrowheads="1"/>
          </p:cNvSpPr>
          <p:nvPr/>
        </p:nvSpPr>
        <p:spPr bwMode="auto">
          <a:xfrm>
            <a:off x="809625" y="5538788"/>
            <a:ext cx="1270000" cy="2444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chemeClr val="tx1"/>
                </a:solidFill>
                <a:effectLst>
                  <a:outerShdw blurRad="38100" dist="38100" dir="2700000" algn="tl">
                    <a:srgbClr val="C0C0C0"/>
                  </a:outerShdw>
                </a:effectLst>
              </a:rPr>
              <a:t>时间平均周期</a:t>
            </a:r>
          </a:p>
        </p:txBody>
      </p:sp>
      <p:graphicFrame>
        <p:nvGraphicFramePr>
          <p:cNvPr id="49" name="Object 60"/>
          <p:cNvGraphicFramePr>
            <a:graphicFrameLocks noChangeAspect="1"/>
          </p:cNvGraphicFramePr>
          <p:nvPr/>
        </p:nvGraphicFramePr>
        <p:xfrm>
          <a:off x="2065338" y="5553075"/>
          <a:ext cx="258762" cy="204788"/>
        </p:xfrm>
        <a:graphic>
          <a:graphicData uri="http://schemas.openxmlformats.org/presentationml/2006/ole">
            <mc:AlternateContent xmlns:mc="http://schemas.openxmlformats.org/markup-compatibility/2006">
              <mc:Choice xmlns:v="urn:schemas-microsoft-com:vml" Requires="v">
                <p:oleObj name="Equation" r:id="rId14" imgW="177480" imgH="139680" progId="Equation.DSMT4">
                  <p:embed/>
                </p:oleObj>
              </mc:Choice>
              <mc:Fallback>
                <p:oleObj name="Equation" r:id="rId14" imgW="177480" imgH="13968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65338" y="5553075"/>
                        <a:ext cx="258762" cy="204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50" name="Rectangle 61"/>
          <p:cNvSpPr>
            <a:spLocks noChangeArrowheads="1"/>
          </p:cNvSpPr>
          <p:nvPr/>
        </p:nvSpPr>
        <p:spPr bwMode="auto">
          <a:xfrm>
            <a:off x="2343150" y="5538788"/>
            <a:ext cx="860425" cy="2444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chemeClr val="tx1"/>
                </a:solidFill>
                <a:effectLst>
                  <a:outerShdw blurRad="38100" dist="38100" dir="2700000" algn="tl">
                    <a:srgbClr val="C0C0C0"/>
                  </a:outerShdw>
                </a:effectLst>
              </a:rPr>
              <a:t>特征时间</a:t>
            </a:r>
          </a:p>
        </p:txBody>
      </p:sp>
      <p:graphicFrame>
        <p:nvGraphicFramePr>
          <p:cNvPr id="51" name="Object 64"/>
          <p:cNvGraphicFramePr>
            <a:graphicFrameLocks noChangeAspect="1"/>
          </p:cNvGraphicFramePr>
          <p:nvPr/>
        </p:nvGraphicFramePr>
        <p:xfrm>
          <a:off x="3865563" y="5521325"/>
          <a:ext cx="2686050" cy="541338"/>
        </p:xfrm>
        <a:graphic>
          <a:graphicData uri="http://schemas.openxmlformats.org/presentationml/2006/ole">
            <mc:AlternateContent xmlns:mc="http://schemas.openxmlformats.org/markup-compatibility/2006">
              <mc:Choice xmlns:v="urn:schemas-microsoft-com:vml" Requires="v">
                <p:oleObj name="Equation" r:id="rId16" imgW="1968480" imgH="393480" progId="Equation.DSMT4">
                  <p:embed/>
                </p:oleObj>
              </mc:Choice>
              <mc:Fallback>
                <p:oleObj name="Equation" r:id="rId16" imgW="1968480" imgH="39348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865563" y="5521325"/>
                        <a:ext cx="2686050" cy="541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52" name="Rectangle 65"/>
          <p:cNvSpPr>
            <a:spLocks noChangeArrowheads="1"/>
          </p:cNvSpPr>
          <p:nvPr/>
        </p:nvSpPr>
        <p:spPr bwMode="auto">
          <a:xfrm>
            <a:off x="809625" y="5872163"/>
            <a:ext cx="26622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333399"/>
                </a:solidFill>
                <a:effectLst>
                  <a:outerShdw blurRad="38100" dist="38100" dir="2700000" algn="tl">
                    <a:srgbClr val="C0C0C0"/>
                  </a:outerShdw>
                </a:effectLst>
              </a:rPr>
              <a:t>时间平均周期内平均速度恒定</a:t>
            </a:r>
          </a:p>
        </p:txBody>
      </p:sp>
      <p:sp>
        <p:nvSpPr>
          <p:cNvPr id="53" name="AutoShape 66"/>
          <p:cNvSpPr>
            <a:spLocks/>
          </p:cNvSpPr>
          <p:nvPr/>
        </p:nvSpPr>
        <p:spPr bwMode="auto">
          <a:xfrm flipH="1">
            <a:off x="3533775" y="5622925"/>
            <a:ext cx="42863" cy="365125"/>
          </a:xfrm>
          <a:prstGeom prst="leftBrace">
            <a:avLst>
              <a:gd name="adj1" fmla="val 70987"/>
              <a:gd name="adj2" fmla="val 50000"/>
            </a:avLst>
          </a:prstGeom>
          <a:noFill/>
          <a:ln w="25400">
            <a:solidFill>
              <a:srgbClr val="800080"/>
            </a:solidFill>
            <a:round/>
            <a:headEnd/>
            <a:tailEnd/>
          </a:ln>
          <a:effectLst/>
          <a:extLst>
            <a:ext uri="{909E8E84-426E-40DD-AFC4-6F175D3DCCD1}">
              <a14:hiddenFill xmlns:a14="http://schemas.microsoft.com/office/drawing/2010/main">
                <a:solidFill>
                  <a:srgbClr val="FF0066"/>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zh-CN" altLang="en-US"/>
          </a:p>
        </p:txBody>
      </p:sp>
      <p:sp>
        <p:nvSpPr>
          <p:cNvPr id="54" name="Rectangle 67"/>
          <p:cNvSpPr>
            <a:spLocks noChangeArrowheads="1"/>
          </p:cNvSpPr>
          <p:nvPr/>
        </p:nvSpPr>
        <p:spPr bwMode="auto">
          <a:xfrm>
            <a:off x="809625" y="6376988"/>
            <a:ext cx="8429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333399"/>
                </a:solidFill>
                <a:effectLst>
                  <a:outerShdw blurRad="38100" dist="38100" dir="2700000" algn="tl">
                    <a:srgbClr val="C0C0C0"/>
                  </a:outerShdw>
                </a:effectLst>
              </a:rPr>
              <a:t>湍流强度</a:t>
            </a:r>
          </a:p>
        </p:txBody>
      </p:sp>
      <p:graphicFrame>
        <p:nvGraphicFramePr>
          <p:cNvPr id="55" name="Object 68"/>
          <p:cNvGraphicFramePr>
            <a:graphicFrameLocks noChangeAspect="1"/>
          </p:cNvGraphicFramePr>
          <p:nvPr/>
        </p:nvGraphicFramePr>
        <p:xfrm>
          <a:off x="1725613" y="6189663"/>
          <a:ext cx="3154362" cy="611187"/>
        </p:xfrm>
        <a:graphic>
          <a:graphicData uri="http://schemas.openxmlformats.org/presentationml/2006/ole">
            <mc:AlternateContent xmlns:mc="http://schemas.openxmlformats.org/markup-compatibility/2006">
              <mc:Choice xmlns:v="urn:schemas-microsoft-com:vml" Requires="v">
                <p:oleObj name="Equation" r:id="rId18" imgW="2311200" imgH="444240" progId="Equation.DSMT4">
                  <p:embed/>
                </p:oleObj>
              </mc:Choice>
              <mc:Fallback>
                <p:oleObj name="Equation" r:id="rId18" imgW="2311200" imgH="444240"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25613" y="6189663"/>
                        <a:ext cx="3154362" cy="611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56" name="Object 69"/>
          <p:cNvGraphicFramePr>
            <a:graphicFrameLocks noChangeAspect="1"/>
          </p:cNvGraphicFramePr>
          <p:nvPr/>
        </p:nvGraphicFramePr>
        <p:xfrm>
          <a:off x="5226050" y="6046788"/>
          <a:ext cx="1316038" cy="366712"/>
        </p:xfrm>
        <a:graphic>
          <a:graphicData uri="http://schemas.openxmlformats.org/presentationml/2006/ole">
            <mc:AlternateContent xmlns:mc="http://schemas.openxmlformats.org/markup-compatibility/2006">
              <mc:Choice xmlns:v="urn:schemas-microsoft-com:vml" Requires="v">
                <p:oleObj name="Equation" r:id="rId20" imgW="965160" imgH="266400" progId="Equation.DSMT4">
                  <p:embed/>
                </p:oleObj>
              </mc:Choice>
              <mc:Fallback>
                <p:oleObj name="Equation" r:id="rId20" imgW="965160" imgH="26640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26050" y="6046788"/>
                        <a:ext cx="1316038"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
        <p:nvSpPr>
          <p:cNvPr id="57" name="Rectangle 70"/>
          <p:cNvSpPr>
            <a:spLocks noChangeArrowheads="1"/>
          </p:cNvSpPr>
          <p:nvPr/>
        </p:nvSpPr>
        <p:spPr bwMode="auto">
          <a:xfrm>
            <a:off x="4895850" y="6556375"/>
            <a:ext cx="167481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A50021"/>
                </a:solidFill>
                <a:effectLst>
                  <a:outerShdw blurRad="38100" dist="38100" dir="2700000" algn="tl">
                    <a:srgbClr val="C0C0C0"/>
                  </a:outerShdw>
                </a:effectLst>
              </a:rPr>
              <a:t>脉动各向同性假设</a:t>
            </a:r>
            <a:endParaRPr kumimoji="0" lang="zh-CN" altLang="zh-CN" sz="1600">
              <a:solidFill>
                <a:srgbClr val="A50021"/>
              </a:solidFill>
              <a:effectLst>
                <a:outerShdw blurRad="38100" dist="38100" dir="2700000" algn="tl">
                  <a:srgbClr val="C0C0C0"/>
                </a:outerShdw>
              </a:effectLst>
            </a:endParaRPr>
          </a:p>
        </p:txBody>
      </p:sp>
      <p:sp>
        <p:nvSpPr>
          <p:cNvPr id="58" name="Rectangle 71"/>
          <p:cNvSpPr>
            <a:spLocks noChangeArrowheads="1"/>
          </p:cNvSpPr>
          <p:nvPr/>
        </p:nvSpPr>
        <p:spPr bwMode="auto">
          <a:xfrm>
            <a:off x="3981450" y="1741488"/>
            <a:ext cx="29035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dirty="0">
                <a:solidFill>
                  <a:srgbClr val="333399"/>
                </a:solidFill>
                <a:effectLst>
                  <a:outerShdw blurRad="38100" dist="38100" dir="2700000" algn="tl">
                    <a:srgbClr val="C0C0C0"/>
                  </a:outerShdw>
                </a:effectLst>
              </a:rPr>
              <a:t>流场参数以高频率做不规则脉动</a:t>
            </a:r>
            <a:endParaRPr kumimoji="0" lang="zh-CN" altLang="zh-CN" sz="1600" dirty="0">
              <a:solidFill>
                <a:srgbClr val="333399"/>
              </a:solidFill>
              <a:effectLst>
                <a:outerShdw blurRad="38100" dist="38100" dir="2700000" algn="tl">
                  <a:srgbClr val="C0C0C0"/>
                </a:outerShdw>
              </a:effectLst>
            </a:endParaRPr>
          </a:p>
        </p:txBody>
      </p:sp>
      <p:sp>
        <p:nvSpPr>
          <p:cNvPr id="59" name="Line 72"/>
          <p:cNvSpPr>
            <a:spLocks noChangeShapeType="1"/>
          </p:cNvSpPr>
          <p:nvPr/>
        </p:nvSpPr>
        <p:spPr bwMode="auto">
          <a:xfrm>
            <a:off x="3625850" y="5797550"/>
            <a:ext cx="209550" cy="1588"/>
          </a:xfrm>
          <a:prstGeom prst="line">
            <a:avLst/>
          </a:prstGeom>
          <a:noFill/>
          <a:ln w="25400">
            <a:solidFill>
              <a:srgbClr val="000000"/>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zh-CN" altLang="en-US"/>
          </a:p>
        </p:txBody>
      </p:sp>
      <p:sp>
        <p:nvSpPr>
          <p:cNvPr id="60" name="Rectangle 73"/>
          <p:cNvSpPr>
            <a:spLocks noChangeArrowheads="1"/>
          </p:cNvSpPr>
          <p:nvPr/>
        </p:nvSpPr>
        <p:spPr bwMode="auto">
          <a:xfrm>
            <a:off x="2981325" y="2713038"/>
            <a:ext cx="45513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lgn="ctr">
              <a:defRPr kumimoji="1" sz="2400" b="1">
                <a:solidFill>
                  <a:srgbClr val="006600"/>
                </a:solidFill>
                <a:latin typeface="Times New Roman" charset="0"/>
                <a:ea typeface="黑体" charset="-122"/>
              </a:defRPr>
            </a:lvl1pPr>
            <a:lvl2pPr algn="ctr">
              <a:defRPr kumimoji="1" sz="2400" b="1">
                <a:solidFill>
                  <a:srgbClr val="006600"/>
                </a:solidFill>
                <a:latin typeface="Times New Roman" charset="0"/>
                <a:ea typeface="黑体" charset="-122"/>
              </a:defRPr>
            </a:lvl2pPr>
            <a:lvl3pPr algn="ctr">
              <a:defRPr kumimoji="1" sz="2400" b="1">
                <a:solidFill>
                  <a:srgbClr val="006600"/>
                </a:solidFill>
                <a:latin typeface="Times New Roman" charset="0"/>
                <a:ea typeface="黑体" charset="-122"/>
              </a:defRPr>
            </a:lvl3pPr>
            <a:lvl4pPr algn="ctr">
              <a:defRPr kumimoji="1" sz="2400" b="1">
                <a:solidFill>
                  <a:srgbClr val="006600"/>
                </a:solidFill>
                <a:latin typeface="Times New Roman" charset="0"/>
                <a:ea typeface="黑体" charset="-122"/>
              </a:defRPr>
            </a:lvl4pPr>
            <a:lvl5pPr algn="ctr">
              <a:defRPr kumimoji="1" sz="2400" b="1">
                <a:solidFill>
                  <a:srgbClr val="006600"/>
                </a:solidFill>
                <a:latin typeface="Times New Roman" charset="0"/>
                <a:ea typeface="黑体" charset="-122"/>
              </a:defRPr>
            </a:lvl5pPr>
            <a:lvl6pPr marL="457200" algn="ctr" fontAlgn="base">
              <a:spcBef>
                <a:spcPct val="0"/>
              </a:spcBef>
              <a:spcAft>
                <a:spcPct val="0"/>
              </a:spcAft>
              <a:defRPr kumimoji="1" sz="2400" b="1">
                <a:solidFill>
                  <a:srgbClr val="006600"/>
                </a:solidFill>
                <a:latin typeface="Times New Roman" charset="0"/>
                <a:ea typeface="黑体" charset="-122"/>
              </a:defRPr>
            </a:lvl6pPr>
            <a:lvl7pPr marL="914400" algn="ctr" fontAlgn="base">
              <a:spcBef>
                <a:spcPct val="0"/>
              </a:spcBef>
              <a:spcAft>
                <a:spcPct val="0"/>
              </a:spcAft>
              <a:defRPr kumimoji="1" sz="2400" b="1">
                <a:solidFill>
                  <a:srgbClr val="006600"/>
                </a:solidFill>
                <a:latin typeface="Times New Roman" charset="0"/>
                <a:ea typeface="黑体" charset="-122"/>
              </a:defRPr>
            </a:lvl7pPr>
            <a:lvl8pPr marL="1371600" algn="ctr" fontAlgn="base">
              <a:spcBef>
                <a:spcPct val="0"/>
              </a:spcBef>
              <a:spcAft>
                <a:spcPct val="0"/>
              </a:spcAft>
              <a:defRPr kumimoji="1" sz="2400" b="1">
                <a:solidFill>
                  <a:srgbClr val="006600"/>
                </a:solidFill>
                <a:latin typeface="Times New Roman" charset="0"/>
                <a:ea typeface="黑体" charset="-122"/>
              </a:defRPr>
            </a:lvl8pPr>
            <a:lvl9pPr marL="1828800" algn="ctr" fontAlgn="base">
              <a:spcBef>
                <a:spcPct val="0"/>
              </a:spcBef>
              <a:spcAft>
                <a:spcPct val="0"/>
              </a:spcAft>
              <a:defRPr kumimoji="1" sz="2400" b="1">
                <a:solidFill>
                  <a:srgbClr val="006600"/>
                </a:solidFill>
                <a:latin typeface="Times New Roman" charset="0"/>
                <a:ea typeface="黑体" charset="-122"/>
              </a:defRPr>
            </a:lvl9pPr>
          </a:lstStyle>
          <a:p>
            <a:pPr algn="l"/>
            <a:r>
              <a:rPr kumimoji="0" lang="zh-CN" altLang="en-US" sz="1600">
                <a:solidFill>
                  <a:srgbClr val="660033"/>
                </a:solidFill>
                <a:effectLst>
                  <a:outerShdw blurRad="38100" dist="38100" dir="2700000" algn="tl">
                    <a:srgbClr val="C0C0C0"/>
                  </a:outerShdw>
                </a:effectLst>
              </a:rPr>
              <a:t>大尺度旋涡级联方式破裂</a:t>
            </a:r>
            <a:r>
              <a:rPr kumimoji="0" lang="zh-CN" altLang="en-US" sz="1600">
                <a:solidFill>
                  <a:srgbClr val="660033"/>
                </a:solidFill>
                <a:effectLst>
                  <a:outerShdw blurRad="38100" dist="38100" dir="2700000" algn="tl">
                    <a:srgbClr val="C0C0C0"/>
                  </a:outerShdw>
                </a:effectLst>
                <a:sym typeface="Symbol" charset="2"/>
              </a:rPr>
              <a:t>粘性可耗散的稳定小涡</a:t>
            </a:r>
            <a:endParaRPr kumimoji="0" lang="zh-CN" altLang="zh-CN" sz="1600">
              <a:solidFill>
                <a:srgbClr val="660033"/>
              </a:solidFill>
              <a:effectLst>
                <a:outerShdw blurRad="38100" dist="38100" dir="2700000" algn="tl">
                  <a:srgbClr val="C0C0C0"/>
                </a:outerShdw>
              </a:effectLst>
              <a:sym typeface="Symbol" charset="2"/>
            </a:endParaRPr>
          </a:p>
        </p:txBody>
      </p:sp>
    </p:spTree>
    <p:extLst>
      <p:ext uri="{BB962C8B-B14F-4D97-AF65-F5344CB8AC3E}">
        <p14:creationId xmlns:p14="http://schemas.microsoft.com/office/powerpoint/2010/main" val="772340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灯片编号占位符 4"/>
          <p:cNvSpPr>
            <a:spLocks noGrp="1"/>
          </p:cNvSpPr>
          <p:nvPr>
            <p:ph type="sldNum" sz="quarter" idx="12"/>
          </p:nvPr>
        </p:nvSpPr>
        <p:spPr>
          <a:xfrm>
            <a:off x="7010400" y="6248400"/>
            <a:ext cx="1905000" cy="457200"/>
          </a:xfrm>
        </p:spPr>
        <p:txBody>
          <a:bodyPr/>
          <a:lstStyle/>
          <a:p>
            <a:fld id="{11AC439B-F977-42FE-9F7F-E39F371E0673}" type="slidenum">
              <a:rPr lang="en-US" altLang="zh-CN"/>
              <a:pPr/>
              <a:t>6</a:t>
            </a:fld>
            <a:endParaRPr lang="en-US" altLang="zh-CN"/>
          </a:p>
        </p:txBody>
      </p:sp>
      <p:sp>
        <p:nvSpPr>
          <p:cNvPr id="27" name="Text Box 2"/>
          <p:cNvSpPr txBox="1">
            <a:spLocks noChangeArrowheads="1"/>
          </p:cNvSpPr>
          <p:nvPr/>
        </p:nvSpPr>
        <p:spPr bwMode="auto">
          <a:xfrm>
            <a:off x="900113" y="1676400"/>
            <a:ext cx="7253287" cy="396875"/>
          </a:xfrm>
          <a:prstGeom prst="rect">
            <a:avLst/>
          </a:prstGeom>
          <a:noFill/>
          <a:ln>
            <a:noFill/>
          </a:ln>
          <a:effectLst/>
          <a:extLst>
            <a:ext uri="{909E8E84-426E-40DD-AFC4-6F175D3DCCD1}">
              <a14:hiddenFill xmlns:a14="http://schemas.microsoft.com/office/drawing/2010/main">
                <a:solidFill>
                  <a:srgbClr val="FF66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湍流的基本物理特性：脉动与旋涡</a:t>
            </a:r>
          </a:p>
        </p:txBody>
      </p:sp>
      <p:sp>
        <p:nvSpPr>
          <p:cNvPr id="28" name="Text Box 3"/>
          <p:cNvSpPr txBox="1">
            <a:spLocks noChangeArrowheads="1"/>
          </p:cNvSpPr>
          <p:nvPr/>
        </p:nvSpPr>
        <p:spPr bwMode="auto">
          <a:xfrm>
            <a:off x="971550" y="2060575"/>
            <a:ext cx="914400" cy="457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latin typeface="Times New Roman" panose="02020603050405020304" pitchFamily="18" charset="0"/>
                <a:ea typeface="隶书" panose="02010509060101010101" pitchFamily="49" charset="-122"/>
              </a:rPr>
              <a:t>脉动</a:t>
            </a:r>
          </a:p>
        </p:txBody>
      </p:sp>
      <p:sp>
        <p:nvSpPr>
          <p:cNvPr id="29" name="Text Box 4"/>
          <p:cNvSpPr txBox="1">
            <a:spLocks noChangeArrowheads="1"/>
          </p:cNvSpPr>
          <p:nvPr/>
        </p:nvSpPr>
        <p:spPr bwMode="auto">
          <a:xfrm>
            <a:off x="900113" y="2514600"/>
            <a:ext cx="4891087" cy="1190625"/>
          </a:xfrm>
          <a:prstGeom prst="rect">
            <a:avLst/>
          </a:prstGeom>
          <a:noFill/>
          <a:ln>
            <a:noFill/>
          </a:ln>
          <a:effectLst/>
          <a:extLst>
            <a:ext uri="{909E8E84-426E-40DD-AFC4-6F175D3DCCD1}">
              <a14:hiddenFill xmlns:a14="http://schemas.microsoft.com/office/drawing/2010/main">
                <a:solidFill>
                  <a:srgbClr val="FF66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湍流最主要的特征是脉动，即使在宏观稳定的湍流中，湍流的主要参数，如速度、压力、密度、温度等，也总要产生脉动，从本质上这是一种非稳定现象。</a:t>
            </a:r>
          </a:p>
        </p:txBody>
      </p:sp>
      <p:sp>
        <p:nvSpPr>
          <p:cNvPr id="30" name="Rectangle 5"/>
          <p:cNvSpPr>
            <a:spLocks noChangeArrowheads="1"/>
          </p:cNvSpPr>
          <p:nvPr/>
        </p:nvSpPr>
        <p:spPr bwMode="auto">
          <a:xfrm>
            <a:off x="900113" y="3810000"/>
            <a:ext cx="7710487"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a:latin typeface="Times New Roman" panose="02020603050405020304" pitchFamily="18" charset="0"/>
                <a:ea typeface="隶书" panose="02010509060101010101" pitchFamily="49" charset="-122"/>
              </a:rPr>
              <a:t>脉动性是一种随机现象，即使保持相同的条件重复做试验，每次得到的速度脉动曲线也是不相同的，但时均速度曲线大致相同：随机现象个别试验的结果可能没有规律性，但大量试验结果的平均值是有一定规律的。</a:t>
            </a:r>
          </a:p>
        </p:txBody>
      </p:sp>
      <p:grpSp>
        <p:nvGrpSpPr>
          <p:cNvPr id="31" name="Group 6"/>
          <p:cNvGrpSpPr>
            <a:grpSpLocks/>
          </p:cNvGrpSpPr>
          <p:nvPr/>
        </p:nvGrpSpPr>
        <p:grpSpPr bwMode="auto">
          <a:xfrm>
            <a:off x="5724525" y="1196975"/>
            <a:ext cx="3070225" cy="2601913"/>
            <a:chOff x="3600" y="768"/>
            <a:chExt cx="1934" cy="1639"/>
          </a:xfrm>
        </p:grpSpPr>
        <p:pic>
          <p:nvPicPr>
            <p:cNvPr id="32" name="Picture 7" descr="tu6-3"/>
            <p:cNvPicPr>
              <a:picLocks noChangeAspect="1" noChangeArrowheads="1"/>
            </p:cNvPicPr>
            <p:nvPr/>
          </p:nvPicPr>
          <p:blipFill>
            <a:blip r:embed="rId2">
              <a:extLst>
                <a:ext uri="{28A0092B-C50C-407E-A947-70E740481C1C}">
                  <a14:useLocalDpi xmlns:a14="http://schemas.microsoft.com/office/drawing/2010/main" val="0"/>
                </a:ext>
              </a:extLst>
            </a:blip>
            <a:srcRect l="52689" t="5403" r="5855" b="29713"/>
            <a:stretch>
              <a:fillRect/>
            </a:stretch>
          </p:blipFill>
          <p:spPr bwMode="auto">
            <a:xfrm>
              <a:off x="3600" y="768"/>
              <a:ext cx="1934" cy="163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3" name="Object 8"/>
            <p:cNvGraphicFramePr>
              <a:graphicFrameLocks noChangeAspect="1"/>
            </p:cNvGraphicFramePr>
            <p:nvPr/>
          </p:nvGraphicFramePr>
          <p:xfrm>
            <a:off x="5088" y="864"/>
            <a:ext cx="209" cy="273"/>
          </p:xfrm>
          <a:graphic>
            <a:graphicData uri="http://schemas.openxmlformats.org/presentationml/2006/ole">
              <mc:AlternateContent xmlns:mc="http://schemas.openxmlformats.org/markup-compatibility/2006">
                <mc:Choice xmlns:v="urn:schemas-microsoft-com:vml" Requires="v">
                  <p:oleObj name="Equation" r:id="rId3" imgW="164880" imgH="215640" progId="Equation.3">
                    <p:embed/>
                  </p:oleObj>
                </mc:Choice>
                <mc:Fallback>
                  <p:oleObj name="Equation" r:id="rId3" imgW="164880" imgH="215640" progId="Equation.3">
                    <p:embed/>
                    <p:pic>
                      <p:nvPicPr>
                        <p:cNvPr id="2356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8" y="864"/>
                          <a:ext cx="209" cy="2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 name="Object 9"/>
            <p:cNvGraphicFramePr>
              <a:graphicFrameLocks noChangeAspect="1"/>
            </p:cNvGraphicFramePr>
            <p:nvPr/>
          </p:nvGraphicFramePr>
          <p:xfrm>
            <a:off x="4272" y="768"/>
            <a:ext cx="209" cy="273"/>
          </p:xfrm>
          <a:graphic>
            <a:graphicData uri="http://schemas.openxmlformats.org/presentationml/2006/ole">
              <mc:AlternateContent xmlns:mc="http://schemas.openxmlformats.org/markup-compatibility/2006">
                <mc:Choice xmlns:v="urn:schemas-microsoft-com:vml" Requires="v">
                  <p:oleObj name="Equation" r:id="rId5" imgW="164880" imgH="215640" progId="Equation.3">
                    <p:embed/>
                  </p:oleObj>
                </mc:Choice>
                <mc:Fallback>
                  <p:oleObj name="Equation" r:id="rId5" imgW="164880" imgH="215640" progId="Equation.3">
                    <p:embed/>
                    <p:pic>
                      <p:nvPicPr>
                        <p:cNvPr id="23561"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2" y="768"/>
                          <a:ext cx="209" cy="2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5" name="Object 10"/>
            <p:cNvGraphicFramePr>
              <a:graphicFrameLocks noChangeAspect="1"/>
            </p:cNvGraphicFramePr>
            <p:nvPr/>
          </p:nvGraphicFramePr>
          <p:xfrm>
            <a:off x="3936" y="1632"/>
            <a:ext cx="884" cy="273"/>
          </p:xfrm>
          <a:graphic>
            <a:graphicData uri="http://schemas.openxmlformats.org/presentationml/2006/ole">
              <mc:AlternateContent xmlns:mc="http://schemas.openxmlformats.org/markup-compatibility/2006">
                <mc:Choice xmlns:v="urn:schemas-microsoft-com:vml" Requires="v">
                  <p:oleObj name="Equation" r:id="rId7" imgW="698400" imgH="215640" progId="Equation.3">
                    <p:embed/>
                  </p:oleObj>
                </mc:Choice>
                <mc:Fallback>
                  <p:oleObj name="Equation" r:id="rId7" imgW="698400" imgH="215640" progId="Equation.3">
                    <p:embed/>
                    <p:pic>
                      <p:nvPicPr>
                        <p:cNvPr id="23562"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36" y="1632"/>
                          <a:ext cx="884" cy="2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 name="Line 11"/>
            <p:cNvSpPr>
              <a:spLocks noChangeShapeType="1"/>
            </p:cNvSpPr>
            <p:nvPr/>
          </p:nvSpPr>
          <p:spPr bwMode="auto">
            <a:xfrm flipV="1">
              <a:off x="4128" y="960"/>
              <a:ext cx="144"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7" name="Line 12"/>
            <p:cNvSpPr>
              <a:spLocks noChangeShapeType="1"/>
            </p:cNvSpPr>
            <p:nvPr/>
          </p:nvSpPr>
          <p:spPr bwMode="auto">
            <a:xfrm flipV="1">
              <a:off x="5040" y="1104"/>
              <a:ext cx="144"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8" name="Line 13"/>
            <p:cNvSpPr>
              <a:spLocks noChangeShapeType="1"/>
            </p:cNvSpPr>
            <p:nvPr/>
          </p:nvSpPr>
          <p:spPr bwMode="auto">
            <a:xfrm>
              <a:off x="4656" y="1104"/>
              <a:ext cx="0" cy="192"/>
            </a:xfrm>
            <a:prstGeom prst="line">
              <a:avLst/>
            </a:prstGeom>
            <a:noFill/>
            <a:ln w="952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9" name="Line 14"/>
            <p:cNvSpPr>
              <a:spLocks noChangeShapeType="1"/>
            </p:cNvSpPr>
            <p:nvPr/>
          </p:nvSpPr>
          <p:spPr bwMode="auto">
            <a:xfrm flipV="1">
              <a:off x="4656" y="1392"/>
              <a:ext cx="0" cy="240"/>
            </a:xfrm>
            <a:prstGeom prst="line">
              <a:avLst/>
            </a:prstGeom>
            <a:noFill/>
            <a:ln w="952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40" name="Text Box 15"/>
          <p:cNvSpPr txBox="1">
            <a:spLocks noChangeArrowheads="1"/>
          </p:cNvSpPr>
          <p:nvPr/>
        </p:nvSpPr>
        <p:spPr bwMode="auto">
          <a:xfrm>
            <a:off x="928688" y="4800600"/>
            <a:ext cx="4495800" cy="946150"/>
          </a:xfrm>
          <a:prstGeom prst="rect">
            <a:avLst/>
          </a:prstGeom>
          <a:noFill/>
          <a:ln>
            <a:noFill/>
          </a:ln>
          <a:effectLst/>
          <a:extLst>
            <a:ext uri="{909E8E84-426E-40DD-AFC4-6F175D3DCCD1}">
              <a14:hiddenFill xmlns:a14="http://schemas.microsoft.com/office/drawing/2010/main">
                <a:solidFill>
                  <a:srgbClr val="FF66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solidFill>
                  <a:srgbClr val="FF0000"/>
                </a:solidFill>
                <a:latin typeface="Times New Roman" panose="02020603050405020304" pitchFamily="18" charset="0"/>
                <a:ea typeface="隶书" panose="02010509060101010101" pitchFamily="49" charset="-122"/>
              </a:rPr>
              <a:t>时均值</a:t>
            </a:r>
            <a:r>
              <a:rPr kumimoji="1" lang="zh-CN" altLang="en-US" sz="2000">
                <a:latin typeface="Times New Roman" panose="02020603050405020304" pitchFamily="18" charset="0"/>
                <a:ea typeface="隶书" panose="02010509060101010101" pitchFamily="49" charset="-122"/>
              </a:rPr>
              <a:t>：</a:t>
            </a:r>
            <a:r>
              <a:rPr kumimoji="1" lang="zh-CN" altLang="en-US">
                <a:latin typeface="Times New Roman" panose="02020603050405020304" pitchFamily="18" charset="0"/>
                <a:ea typeface="隶书" panose="02010509060101010101" pitchFamily="49" charset="-122"/>
              </a:rPr>
              <a:t>取一时间间隔，使之比湍流的振荡时间要长得多，比宏观特征时间又要短得多，在该时间间隔内做时间平均：</a:t>
            </a:r>
          </a:p>
        </p:txBody>
      </p:sp>
      <p:graphicFrame>
        <p:nvGraphicFramePr>
          <p:cNvPr id="41" name="Object 16"/>
          <p:cNvGraphicFramePr>
            <a:graphicFrameLocks noChangeAspect="1"/>
          </p:cNvGraphicFramePr>
          <p:nvPr/>
        </p:nvGraphicFramePr>
        <p:xfrm>
          <a:off x="2452688" y="5734050"/>
          <a:ext cx="1720850" cy="784225"/>
        </p:xfrm>
        <a:graphic>
          <a:graphicData uri="http://schemas.openxmlformats.org/presentationml/2006/ole">
            <mc:AlternateContent xmlns:mc="http://schemas.openxmlformats.org/markup-compatibility/2006">
              <mc:Choice xmlns:v="urn:schemas-microsoft-com:vml" Requires="v">
                <p:oleObj name="Equation" r:id="rId9" imgW="863280" imgH="393480" progId="Equation.3">
                  <p:embed/>
                </p:oleObj>
              </mc:Choice>
              <mc:Fallback>
                <p:oleObj name="Equation" r:id="rId9" imgW="863280" imgH="393480" progId="Equation.3">
                  <p:embed/>
                  <p:pic>
                    <p:nvPicPr>
                      <p:cNvPr id="23568"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52688" y="5734050"/>
                        <a:ext cx="1720850" cy="784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2" name="Object 17"/>
          <p:cNvGraphicFramePr>
            <a:graphicFrameLocks noChangeAspect="1"/>
          </p:cNvGraphicFramePr>
          <p:nvPr/>
        </p:nvGraphicFramePr>
        <p:xfrm>
          <a:off x="6267450" y="5229225"/>
          <a:ext cx="1400175" cy="431800"/>
        </p:xfrm>
        <a:graphic>
          <a:graphicData uri="http://schemas.openxmlformats.org/presentationml/2006/ole">
            <mc:AlternateContent xmlns:mc="http://schemas.openxmlformats.org/markup-compatibility/2006">
              <mc:Choice xmlns:v="urn:schemas-microsoft-com:vml" Requires="v">
                <p:oleObj name="Equation" r:id="rId11" imgW="698400" imgH="215640" progId="Equation.3">
                  <p:embed/>
                </p:oleObj>
              </mc:Choice>
              <mc:Fallback>
                <p:oleObj name="Equation" r:id="rId11" imgW="698400" imgH="215640" progId="Equation.3">
                  <p:embed/>
                  <p:pic>
                    <p:nvPicPr>
                      <p:cNvPr id="23569" name="Object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267450" y="5229225"/>
                        <a:ext cx="1400175"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3" name="Rectangle 18"/>
          <p:cNvSpPr>
            <a:spLocks noChangeArrowheads="1"/>
          </p:cNvSpPr>
          <p:nvPr/>
        </p:nvSpPr>
        <p:spPr bwMode="auto">
          <a:xfrm>
            <a:off x="900113" y="1125538"/>
            <a:ext cx="4895850"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一</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湍流的物理特性</a:t>
            </a:r>
          </a:p>
        </p:txBody>
      </p:sp>
    </p:spTree>
    <p:extLst>
      <p:ext uri="{BB962C8B-B14F-4D97-AF65-F5344CB8AC3E}">
        <p14:creationId xmlns:p14="http://schemas.microsoft.com/office/powerpoint/2010/main" val="734924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anim calcmode="lin" valueType="num">
                                      <p:cBhvr additive="base">
                                        <p:cTn id="13" dur="500" fill="hold"/>
                                        <p:tgtEl>
                                          <p:spTgt spid="28"/>
                                        </p:tgtEl>
                                        <p:attrNameLst>
                                          <p:attrName>ppt_x</p:attrName>
                                        </p:attrNameLst>
                                      </p:cBhvr>
                                      <p:tavLst>
                                        <p:tav tm="0">
                                          <p:val>
                                            <p:strVal val="#ppt_x"/>
                                          </p:val>
                                        </p:tav>
                                        <p:tav tm="100000">
                                          <p:val>
                                            <p:strVal val="#ppt_x"/>
                                          </p:val>
                                        </p:tav>
                                      </p:tavLst>
                                    </p:anim>
                                    <p:anim calcmode="lin" valueType="num">
                                      <p:cBhvr additive="base">
                                        <p:cTn id="14" dur="500" fill="hold"/>
                                        <p:tgtEl>
                                          <p:spTgt spid="28"/>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7" presetClass="entr" presetSubtype="0" fill="hold" nodeType="afterEffect">
                                  <p:stCondLst>
                                    <p:cond delay="0"/>
                                  </p:stCondLst>
                                  <p:iterate type="lt">
                                    <p:tmPct val="50000"/>
                                  </p:iterate>
                                  <p:childTnLst>
                                    <p:set>
                                      <p:cBhvr>
                                        <p:cTn id="17" dur="1" fill="hold">
                                          <p:stCondLst>
                                            <p:cond delay="0"/>
                                          </p:stCondLst>
                                        </p:cTn>
                                        <p:tgtEl>
                                          <p:spTgt spid="29">
                                            <p:txEl>
                                              <p:pRg st="0" end="0"/>
                                            </p:txEl>
                                          </p:spTgt>
                                        </p:tgtEl>
                                        <p:attrNameLst>
                                          <p:attrName>style.visibility</p:attrName>
                                        </p:attrNameLst>
                                      </p:cBhvr>
                                      <p:to>
                                        <p:strVal val="visible"/>
                                      </p:to>
                                    </p:set>
                                    <p:anim calcmode="discrete" valueType="clr">
                                      <p:cBhvr override="childStyle">
                                        <p:cTn id="18" dur="80"/>
                                        <p:tgtEl>
                                          <p:spTgt spid="2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29">
                                            <p:txEl>
                                              <p:pRg st="0" end="0"/>
                                            </p:txEl>
                                          </p:spTgt>
                                        </p:tgtEl>
                                        <p:attrNameLst>
                                          <p:attrName>fillcolor</p:attrName>
                                        </p:attrNameLst>
                                      </p:cBhvr>
                                      <p:tavLst>
                                        <p:tav tm="0">
                                          <p:val>
                                            <p:clrVal>
                                              <a:schemeClr val="accent2"/>
                                            </p:clrVal>
                                          </p:val>
                                        </p:tav>
                                        <p:tav tm="50000">
                                          <p:val>
                                            <p:clrVal>
                                              <a:schemeClr val="hlink"/>
                                            </p:clrVal>
                                          </p:val>
                                        </p:tav>
                                      </p:tavLst>
                                    </p:anim>
                                    <p:set>
                                      <p:cBhvr>
                                        <p:cTn id="20" dur="80"/>
                                        <p:tgtEl>
                                          <p:spTgt spid="29">
                                            <p:txEl>
                                              <p:pRg st="0" end="0"/>
                                            </p:txEl>
                                          </p:spTgt>
                                        </p:tgtEl>
                                        <p:attrNameLst>
                                          <p:attrName>fill.type</p:attrName>
                                        </p:attrNameLst>
                                      </p:cBhvr>
                                      <p:to>
                                        <p:strVal val="solid"/>
                                      </p:to>
                                    </p:set>
                                  </p:childTnLst>
                                </p:cTn>
                              </p:par>
                            </p:childTnLst>
                          </p:cTn>
                        </p:par>
                        <p:par>
                          <p:cTn id="21" fill="hold">
                            <p:stCondLst>
                              <p:cond delay="3260"/>
                            </p:stCondLst>
                            <p:childTnLst>
                              <p:par>
                                <p:cTn id="22" presetID="3" presetClass="entr" presetSubtype="5" fill="hold" nodeType="after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blinds(vertical)">
                                      <p:cBhvr>
                                        <p:cTn id="24" dur="500"/>
                                        <p:tgtEl>
                                          <p:spTgt spid="31"/>
                                        </p:tgtEl>
                                      </p:cBhvr>
                                    </p:animEffec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30"/>
                                        </p:tgtEl>
                                        <p:attrNameLst>
                                          <p:attrName>style.visibility</p:attrName>
                                        </p:attrNameLst>
                                      </p:cBhvr>
                                      <p:to>
                                        <p:strVal val="visible"/>
                                      </p:to>
                                    </p:set>
                                    <p:anim calcmode="discrete" valueType="clr">
                                      <p:cBhvr override="childStyle">
                                        <p:cTn id="29" dur="80"/>
                                        <p:tgtEl>
                                          <p:spTgt spid="30"/>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30"/>
                                        </p:tgtEl>
                                        <p:attrNameLst>
                                          <p:attrName>fillcolor</p:attrName>
                                        </p:attrNameLst>
                                      </p:cBhvr>
                                      <p:tavLst>
                                        <p:tav tm="0">
                                          <p:val>
                                            <p:clrVal>
                                              <a:schemeClr val="accent2"/>
                                            </p:clrVal>
                                          </p:val>
                                        </p:tav>
                                        <p:tav tm="50000">
                                          <p:val>
                                            <p:clrVal>
                                              <a:schemeClr val="hlink"/>
                                            </p:clrVal>
                                          </p:val>
                                        </p:tav>
                                      </p:tavLst>
                                    </p:anim>
                                    <p:set>
                                      <p:cBhvr>
                                        <p:cTn id="31" dur="80"/>
                                        <p:tgtEl>
                                          <p:spTgt spid="30"/>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40"/>
                                        </p:tgtEl>
                                        <p:attrNameLst>
                                          <p:attrName>style.visibility</p:attrName>
                                        </p:attrNameLst>
                                      </p:cBhvr>
                                      <p:to>
                                        <p:strVal val="visible"/>
                                      </p:to>
                                    </p:set>
                                    <p:anim calcmode="discrete" valueType="clr">
                                      <p:cBhvr override="childStyle">
                                        <p:cTn id="36" dur="80"/>
                                        <p:tgtEl>
                                          <p:spTgt spid="40"/>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40"/>
                                        </p:tgtEl>
                                        <p:attrNameLst>
                                          <p:attrName>fillcolor</p:attrName>
                                        </p:attrNameLst>
                                      </p:cBhvr>
                                      <p:tavLst>
                                        <p:tav tm="0">
                                          <p:val>
                                            <p:clrVal>
                                              <a:schemeClr val="accent2"/>
                                            </p:clrVal>
                                          </p:val>
                                        </p:tav>
                                        <p:tav tm="50000">
                                          <p:val>
                                            <p:clrVal>
                                              <a:schemeClr val="hlink"/>
                                            </p:clrVal>
                                          </p:val>
                                        </p:tav>
                                      </p:tavLst>
                                    </p:anim>
                                    <p:set>
                                      <p:cBhvr>
                                        <p:cTn id="38" dur="80"/>
                                        <p:tgtEl>
                                          <p:spTgt spid="40"/>
                                        </p:tgtEl>
                                        <p:attrNameLst>
                                          <p:attrName>fill.type</p:attrName>
                                        </p:attrNameLst>
                                      </p:cBhvr>
                                      <p:to>
                                        <p:strVal val="solid"/>
                                      </p:to>
                                    </p:set>
                                  </p:childTnLst>
                                </p:cTn>
                              </p:par>
                            </p:childTnLst>
                          </p:cTn>
                        </p:par>
                      </p:childTnLst>
                    </p:cTn>
                  </p:par>
                  <p:par>
                    <p:cTn id="39" fill="hold">
                      <p:stCondLst>
                        <p:cond delay="indefinite"/>
                      </p:stCondLst>
                      <p:childTnLst>
                        <p:par>
                          <p:cTn id="40" fill="hold">
                            <p:stCondLst>
                              <p:cond delay="0"/>
                            </p:stCondLst>
                            <p:childTnLst>
                              <p:par>
                                <p:cTn id="41" presetID="48" presetClass="entr" presetSubtype="0" accel="50000" fill="hold" nodeType="clickEffect">
                                  <p:stCondLst>
                                    <p:cond delay="0"/>
                                  </p:stCondLst>
                                  <p:childTnLst>
                                    <p:set>
                                      <p:cBhvr>
                                        <p:cTn id="42" dur="1" fill="hold">
                                          <p:stCondLst>
                                            <p:cond delay="0"/>
                                          </p:stCondLst>
                                        </p:cTn>
                                        <p:tgtEl>
                                          <p:spTgt spid="41"/>
                                        </p:tgtEl>
                                        <p:attrNameLst>
                                          <p:attrName>style.visibility</p:attrName>
                                        </p:attrNameLst>
                                      </p:cBhvr>
                                      <p:to>
                                        <p:strVal val="visible"/>
                                      </p:to>
                                    </p:set>
                                    <p:anim calcmode="lin" valueType="num">
                                      <p:cBhvr>
                                        <p:cTn id="43" dur="1000" fill="hold"/>
                                        <p:tgtEl>
                                          <p:spTgt spid="4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4" dur="1000" fill="hold"/>
                                        <p:tgtEl>
                                          <p:spTgt spid="41"/>
                                        </p:tgtEl>
                                        <p:attrNameLst>
                                          <p:attrName>ppt_x</p:attrName>
                                        </p:attrNameLst>
                                      </p:cBhvr>
                                      <p:tavLst>
                                        <p:tav tm="0">
                                          <p:val>
                                            <p:fltVal val="-1"/>
                                          </p:val>
                                        </p:tav>
                                        <p:tav tm="50000">
                                          <p:val>
                                            <p:fltVal val="0.95"/>
                                          </p:val>
                                        </p:tav>
                                        <p:tav tm="100000">
                                          <p:val>
                                            <p:strVal val="#ppt_x"/>
                                          </p:val>
                                        </p:tav>
                                      </p:tavLst>
                                    </p:anim>
                                    <p:anim calcmode="lin" valueType="num">
                                      <p:cBhvr>
                                        <p:cTn id="45" dur="1000" fill="hold"/>
                                        <p:tgtEl>
                                          <p:spTgt spid="41"/>
                                        </p:tgtEl>
                                        <p:attrNameLst>
                                          <p:attrName>ppt_y</p:attrName>
                                        </p:attrNameLst>
                                      </p:cBhvr>
                                      <p:tavLst>
                                        <p:tav tm="0">
                                          <p:val>
                                            <p:strVal val="#ppt_y"/>
                                          </p:val>
                                        </p:tav>
                                        <p:tav tm="100000">
                                          <p:val>
                                            <p:strVal val="#ppt_y"/>
                                          </p:val>
                                        </p:tav>
                                      </p:tavLst>
                                    </p:anim>
                                    <p:animEffect transition="in" filter="fade">
                                      <p:cBhvr>
                                        <p:cTn id="46" dur="1000"/>
                                        <p:tgtEl>
                                          <p:spTgt spid="41"/>
                                        </p:tgtEl>
                                      </p:cBhvr>
                                    </p:animEffect>
                                  </p:childTnLst>
                                </p:cTn>
                              </p:par>
                            </p:childTnLst>
                          </p:cTn>
                        </p:par>
                      </p:childTnLst>
                    </p:cTn>
                  </p:par>
                  <p:par>
                    <p:cTn id="47" fill="hold">
                      <p:stCondLst>
                        <p:cond delay="indefinite"/>
                      </p:stCondLst>
                      <p:childTnLst>
                        <p:par>
                          <p:cTn id="48" fill="hold">
                            <p:stCondLst>
                              <p:cond delay="0"/>
                            </p:stCondLst>
                            <p:childTnLst>
                              <p:par>
                                <p:cTn id="49" presetID="54" presetClass="entr" presetSubtype="0" accel="100000" fill="hold" nodeType="clickEffect">
                                  <p:stCondLst>
                                    <p:cond delay="0"/>
                                  </p:stCondLst>
                                  <p:childTnLst>
                                    <p:set>
                                      <p:cBhvr>
                                        <p:cTn id="50" dur="1" fill="hold">
                                          <p:stCondLst>
                                            <p:cond delay="0"/>
                                          </p:stCondLst>
                                        </p:cTn>
                                        <p:tgtEl>
                                          <p:spTgt spid="42"/>
                                        </p:tgtEl>
                                        <p:attrNameLst>
                                          <p:attrName>style.visibility</p:attrName>
                                        </p:attrNameLst>
                                      </p:cBhvr>
                                      <p:to>
                                        <p:strVal val="visible"/>
                                      </p:to>
                                    </p:set>
                                    <p:anim calcmode="lin" valueType="num">
                                      <p:cBhvr>
                                        <p:cTn id="51" dur="500" fill="hold"/>
                                        <p:tgtEl>
                                          <p:spTgt spid="42"/>
                                        </p:tgtEl>
                                        <p:attrNameLst>
                                          <p:attrName>ppt_w</p:attrName>
                                        </p:attrNameLst>
                                      </p:cBhvr>
                                      <p:tavLst>
                                        <p:tav tm="0">
                                          <p:val>
                                            <p:strVal val="#ppt_w*0.05"/>
                                          </p:val>
                                        </p:tav>
                                        <p:tav tm="100000">
                                          <p:val>
                                            <p:strVal val="#ppt_w"/>
                                          </p:val>
                                        </p:tav>
                                      </p:tavLst>
                                    </p:anim>
                                    <p:anim calcmode="lin" valueType="num">
                                      <p:cBhvr>
                                        <p:cTn id="52" dur="500" fill="hold"/>
                                        <p:tgtEl>
                                          <p:spTgt spid="42"/>
                                        </p:tgtEl>
                                        <p:attrNameLst>
                                          <p:attrName>ppt_h</p:attrName>
                                        </p:attrNameLst>
                                      </p:cBhvr>
                                      <p:tavLst>
                                        <p:tav tm="0">
                                          <p:val>
                                            <p:strVal val="#ppt_h"/>
                                          </p:val>
                                        </p:tav>
                                        <p:tav tm="100000">
                                          <p:val>
                                            <p:strVal val="#ppt_h"/>
                                          </p:val>
                                        </p:tav>
                                      </p:tavLst>
                                    </p:anim>
                                    <p:anim calcmode="lin" valueType="num">
                                      <p:cBhvr>
                                        <p:cTn id="53" dur="500" fill="hold"/>
                                        <p:tgtEl>
                                          <p:spTgt spid="42"/>
                                        </p:tgtEl>
                                        <p:attrNameLst>
                                          <p:attrName>ppt_x</p:attrName>
                                        </p:attrNameLst>
                                      </p:cBhvr>
                                      <p:tavLst>
                                        <p:tav tm="0">
                                          <p:val>
                                            <p:strVal val="#ppt_x-.2"/>
                                          </p:val>
                                        </p:tav>
                                        <p:tav tm="100000">
                                          <p:val>
                                            <p:strVal val="#ppt_x"/>
                                          </p:val>
                                        </p:tav>
                                      </p:tavLst>
                                    </p:anim>
                                    <p:anim calcmode="lin" valueType="num">
                                      <p:cBhvr>
                                        <p:cTn id="54" dur="500" fill="hold"/>
                                        <p:tgtEl>
                                          <p:spTgt spid="42"/>
                                        </p:tgtEl>
                                        <p:attrNameLst>
                                          <p:attrName>ppt_y</p:attrName>
                                        </p:attrNameLst>
                                      </p:cBhvr>
                                      <p:tavLst>
                                        <p:tav tm="0">
                                          <p:val>
                                            <p:strVal val="#ppt_y"/>
                                          </p:val>
                                        </p:tav>
                                        <p:tav tm="100000">
                                          <p:val>
                                            <p:strVal val="#ppt_y"/>
                                          </p:val>
                                        </p:tav>
                                      </p:tavLst>
                                    </p:anim>
                                    <p:animEffect transition="in" filter="fade">
                                      <p:cBhvr>
                                        <p:cTn id="55"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animBg="1"/>
      <p:bldP spid="30" grpId="0"/>
      <p:bldP spid="4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8" name="Text Box 2"/>
          <p:cNvSpPr txBox="1">
            <a:spLocks noChangeArrowheads="1"/>
          </p:cNvSpPr>
          <p:nvPr/>
        </p:nvSpPr>
        <p:spPr bwMode="auto">
          <a:xfrm>
            <a:off x="900113" y="1700213"/>
            <a:ext cx="914400" cy="4572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latin typeface="Times New Roman" panose="02020603050405020304" pitchFamily="18" charset="0"/>
                <a:ea typeface="隶书" panose="02010509060101010101" pitchFamily="49" charset="-122"/>
              </a:rPr>
              <a:t>旋涡</a:t>
            </a:r>
          </a:p>
        </p:txBody>
      </p:sp>
      <p:sp>
        <p:nvSpPr>
          <p:cNvPr id="19" name="Text Box 3"/>
          <p:cNvSpPr txBox="1">
            <a:spLocks noChangeArrowheads="1"/>
          </p:cNvSpPr>
          <p:nvPr/>
        </p:nvSpPr>
        <p:spPr bwMode="auto">
          <a:xfrm>
            <a:off x="900113" y="2079625"/>
            <a:ext cx="7704137" cy="701675"/>
          </a:xfrm>
          <a:prstGeom prst="rect">
            <a:avLst/>
          </a:prstGeom>
          <a:noFill/>
          <a:ln>
            <a:noFill/>
          </a:ln>
          <a:effectLst/>
          <a:extLst>
            <a:ext uri="{909E8E84-426E-40DD-AFC4-6F175D3DCCD1}">
              <a14:hiddenFill xmlns:a14="http://schemas.microsoft.com/office/drawing/2010/main">
                <a:solidFill>
                  <a:srgbClr val="FF66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湍流的另一个特征是旋涡，即流体中存在着的局部迅速旋转的流体微元，并且这些流体微元处于不断的形成、变化与被破坏过程中。</a:t>
            </a:r>
          </a:p>
        </p:txBody>
      </p:sp>
      <p:sp>
        <p:nvSpPr>
          <p:cNvPr id="21" name="Text Box 4"/>
          <p:cNvSpPr txBox="1">
            <a:spLocks noChangeArrowheads="1"/>
          </p:cNvSpPr>
          <p:nvPr/>
        </p:nvSpPr>
        <p:spPr bwMode="auto">
          <a:xfrm>
            <a:off x="969963" y="3284538"/>
            <a:ext cx="3962400" cy="2378075"/>
          </a:xfrm>
          <a:prstGeom prst="rect">
            <a:avLst/>
          </a:prstGeom>
          <a:noFill/>
          <a:ln>
            <a:noFill/>
          </a:ln>
          <a:effectLst/>
          <a:extLst>
            <a:ext uri="{909E8E84-426E-40DD-AFC4-6F175D3DCCD1}">
              <a14:hiddenFill xmlns:a14="http://schemas.microsoft.com/office/drawing/2010/main">
                <a:solidFill>
                  <a:srgbClr val="FF66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旋涡的形成：</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粘性的作用，速度梯度存在时，上下流层间的剪切力构成了力矩，从而可能产生旋涡。</a:t>
            </a:r>
          </a:p>
          <a:p>
            <a:pPr>
              <a:spcBef>
                <a:spcPct val="50000"/>
              </a:spcBef>
              <a:buFont typeface="Wingdings" panose="05000000000000000000" pitchFamily="2" charset="2"/>
              <a:buChar char="Ø"/>
            </a:pPr>
            <a:endParaRPr kumimoji="1" lang="zh-CN" altLang="en-US" sz="2000">
              <a:latin typeface="Times New Roman" panose="02020603050405020304" pitchFamily="18" charset="0"/>
              <a:ea typeface="隶书" panose="02010509060101010101" pitchFamily="49" charset="-122"/>
            </a:endParaRP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外界作用使流层产生波动。</a:t>
            </a:r>
          </a:p>
        </p:txBody>
      </p:sp>
      <p:sp>
        <p:nvSpPr>
          <p:cNvPr id="22" name="Text Box 5"/>
          <p:cNvSpPr txBox="1">
            <a:spLocks noChangeArrowheads="1"/>
          </p:cNvSpPr>
          <p:nvPr/>
        </p:nvSpPr>
        <p:spPr bwMode="auto">
          <a:xfrm>
            <a:off x="5246688" y="3360738"/>
            <a:ext cx="3429000" cy="2225675"/>
          </a:xfrm>
          <a:prstGeom prst="rect">
            <a:avLst/>
          </a:prstGeom>
          <a:noFill/>
          <a:ln>
            <a:noFill/>
          </a:ln>
          <a:effectLst/>
          <a:extLst>
            <a:ext uri="{909E8E84-426E-40DD-AFC4-6F175D3DCCD1}">
              <a14:hiddenFill xmlns:a14="http://schemas.microsoft.com/office/drawing/2010/main">
                <a:solidFill>
                  <a:srgbClr val="FF66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旋涡的运动：</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脱离原来的流层 </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多个小旋涡合并成大旋涡</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大旋涡分裂成多个小旋涡</a:t>
            </a:r>
          </a:p>
          <a:p>
            <a:pPr>
              <a:spcBef>
                <a:spcPct val="50000"/>
              </a:spcBef>
              <a:buFont typeface="Wingdings" panose="05000000000000000000" pitchFamily="2" charset="2"/>
              <a:buChar char="Ø"/>
            </a:pPr>
            <a:r>
              <a:rPr kumimoji="1" lang="zh-CN" altLang="en-US" sz="2000">
                <a:latin typeface="Times New Roman" panose="02020603050405020304" pitchFamily="18" charset="0"/>
                <a:ea typeface="隶书" panose="02010509060101010101" pitchFamily="49" charset="-122"/>
              </a:rPr>
              <a:t>  旋涡的消失</a:t>
            </a:r>
          </a:p>
        </p:txBody>
      </p:sp>
      <p:grpSp>
        <p:nvGrpSpPr>
          <p:cNvPr id="23" name="Group 6"/>
          <p:cNvGrpSpPr>
            <a:grpSpLocks/>
          </p:cNvGrpSpPr>
          <p:nvPr/>
        </p:nvGrpSpPr>
        <p:grpSpPr bwMode="auto">
          <a:xfrm>
            <a:off x="1339850" y="4773613"/>
            <a:ext cx="2057400" cy="457200"/>
            <a:chOff x="1392" y="3120"/>
            <a:chExt cx="1296" cy="288"/>
          </a:xfrm>
        </p:grpSpPr>
        <p:sp>
          <p:nvSpPr>
            <p:cNvPr id="24" name="Rectangle 7"/>
            <p:cNvSpPr>
              <a:spLocks noChangeArrowheads="1"/>
            </p:cNvSpPr>
            <p:nvPr/>
          </p:nvSpPr>
          <p:spPr bwMode="auto">
            <a:xfrm>
              <a:off x="1824" y="3120"/>
              <a:ext cx="528" cy="288"/>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5" name="Line 8"/>
            <p:cNvSpPr>
              <a:spLocks noChangeShapeType="1"/>
            </p:cNvSpPr>
            <p:nvPr/>
          </p:nvSpPr>
          <p:spPr bwMode="auto">
            <a:xfrm>
              <a:off x="2208" y="3120"/>
              <a:ext cx="480" cy="0"/>
            </a:xfrm>
            <a:prstGeom prst="line">
              <a:avLst/>
            </a:prstGeom>
            <a:noFill/>
            <a:ln w="952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6" name="Line 9"/>
            <p:cNvSpPr>
              <a:spLocks noChangeShapeType="1"/>
            </p:cNvSpPr>
            <p:nvPr/>
          </p:nvSpPr>
          <p:spPr bwMode="auto">
            <a:xfrm>
              <a:off x="1392" y="3408"/>
              <a:ext cx="576" cy="0"/>
            </a:xfrm>
            <a:prstGeom prst="line">
              <a:avLst/>
            </a:prstGeom>
            <a:noFill/>
            <a:ln w="9525">
              <a:solidFill>
                <a:schemeClr val="tx1"/>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27" name="Rectangle 10"/>
          <p:cNvSpPr>
            <a:spLocks noChangeArrowheads="1"/>
          </p:cNvSpPr>
          <p:nvPr/>
        </p:nvSpPr>
        <p:spPr bwMode="auto">
          <a:xfrm>
            <a:off x="900113" y="1127919"/>
            <a:ext cx="4895850"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一</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湍流的物理特性</a:t>
            </a:r>
          </a:p>
        </p:txBody>
      </p:sp>
    </p:spTree>
    <p:extLst>
      <p:ext uri="{BB962C8B-B14F-4D97-AF65-F5344CB8AC3E}">
        <p14:creationId xmlns:p14="http://schemas.microsoft.com/office/powerpoint/2010/main" val="14895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19"/>
                                        </p:tgtEl>
                                        <p:attrNameLst>
                                          <p:attrName>style.visibility</p:attrName>
                                        </p:attrNameLst>
                                      </p:cBhvr>
                                      <p:to>
                                        <p:strVal val="visible"/>
                                      </p:to>
                                    </p:set>
                                    <p:anim calcmode="discrete" valueType="clr">
                                      <p:cBhvr override="childStyle">
                                        <p:cTn id="13" dur="80"/>
                                        <p:tgtEl>
                                          <p:spTgt spid="19"/>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9"/>
                                        </p:tgtEl>
                                        <p:attrNameLst>
                                          <p:attrName>fillcolor</p:attrName>
                                        </p:attrNameLst>
                                      </p:cBhvr>
                                      <p:tavLst>
                                        <p:tav tm="0">
                                          <p:val>
                                            <p:clrVal>
                                              <a:schemeClr val="accent2"/>
                                            </p:clrVal>
                                          </p:val>
                                        </p:tav>
                                        <p:tav tm="50000">
                                          <p:val>
                                            <p:clrVal>
                                              <a:schemeClr val="hlink"/>
                                            </p:clrVal>
                                          </p:val>
                                        </p:tav>
                                      </p:tavLst>
                                    </p:anim>
                                    <p:set>
                                      <p:cBhvr>
                                        <p:cTn id="15" dur="80"/>
                                        <p:tgtEl>
                                          <p:spTgt spid="19"/>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1">
                                            <p:txEl>
                                              <p:pRg st="0" end="0"/>
                                            </p:txEl>
                                          </p:spTgt>
                                        </p:tgtEl>
                                        <p:attrNameLst>
                                          <p:attrName>style.visibility</p:attrName>
                                        </p:attrNameLst>
                                      </p:cBhvr>
                                      <p:to>
                                        <p:strVal val="visible"/>
                                      </p:to>
                                    </p:set>
                                    <p:anim calcmode="lin" valueType="num">
                                      <p:cBhvr additive="base">
                                        <p:cTn id="20"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1">
                                            <p:txEl>
                                              <p:pRg st="1" end="1"/>
                                            </p:txEl>
                                          </p:spTgt>
                                        </p:tgtEl>
                                        <p:attrNameLst>
                                          <p:attrName>style.visibility</p:attrName>
                                        </p:attrNameLst>
                                      </p:cBhvr>
                                      <p:to>
                                        <p:strVal val="visible"/>
                                      </p:to>
                                    </p:set>
                                    <p:anim calcmode="lin" valueType="num">
                                      <p:cBhvr additive="base">
                                        <p:cTn id="26" dur="500" fill="hold"/>
                                        <p:tgtEl>
                                          <p:spTgt spid="21">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8" presetClass="entr" presetSubtype="0" accel="50000"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 calcmode="lin" valueType="num">
                                      <p:cBhvr>
                                        <p:cTn id="32" dur="1000" fill="hold"/>
                                        <p:tgtEl>
                                          <p:spTgt spid="2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3" dur="1000" fill="hold"/>
                                        <p:tgtEl>
                                          <p:spTgt spid="23"/>
                                        </p:tgtEl>
                                        <p:attrNameLst>
                                          <p:attrName>ppt_x</p:attrName>
                                        </p:attrNameLst>
                                      </p:cBhvr>
                                      <p:tavLst>
                                        <p:tav tm="0">
                                          <p:val>
                                            <p:fltVal val="-1"/>
                                          </p:val>
                                        </p:tav>
                                        <p:tav tm="50000">
                                          <p:val>
                                            <p:fltVal val="0.95"/>
                                          </p:val>
                                        </p:tav>
                                        <p:tav tm="100000">
                                          <p:val>
                                            <p:strVal val="#ppt_x"/>
                                          </p:val>
                                        </p:tav>
                                      </p:tavLst>
                                    </p:anim>
                                    <p:anim calcmode="lin" valueType="num">
                                      <p:cBhvr>
                                        <p:cTn id="34" dur="1000" fill="hold"/>
                                        <p:tgtEl>
                                          <p:spTgt spid="23"/>
                                        </p:tgtEl>
                                        <p:attrNameLst>
                                          <p:attrName>ppt_y</p:attrName>
                                        </p:attrNameLst>
                                      </p:cBhvr>
                                      <p:tavLst>
                                        <p:tav tm="0">
                                          <p:val>
                                            <p:strVal val="#ppt_y"/>
                                          </p:val>
                                        </p:tav>
                                        <p:tav tm="100000">
                                          <p:val>
                                            <p:strVal val="#ppt_y"/>
                                          </p:val>
                                        </p:tav>
                                      </p:tavLst>
                                    </p:anim>
                                    <p:animEffect transition="in" filter="fade">
                                      <p:cBhvr>
                                        <p:cTn id="35" dur="1000"/>
                                        <p:tgtEl>
                                          <p:spTgt spid="23"/>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21">
                                            <p:txEl>
                                              <p:pRg st="3" end="3"/>
                                            </p:txEl>
                                          </p:spTgt>
                                        </p:tgtEl>
                                        <p:attrNameLst>
                                          <p:attrName>style.visibility</p:attrName>
                                        </p:attrNameLst>
                                      </p:cBhvr>
                                      <p:to>
                                        <p:strVal val="visible"/>
                                      </p:to>
                                    </p:set>
                                    <p:anim calcmode="lin" valueType="num">
                                      <p:cBhvr additive="base">
                                        <p:cTn id="40" dur="500" fill="hold"/>
                                        <p:tgtEl>
                                          <p:spTgt spid="21">
                                            <p:txEl>
                                              <p:pRg st="3" end="3"/>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2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22">
                                            <p:txEl>
                                              <p:pRg st="0" end="0"/>
                                            </p:txEl>
                                          </p:spTgt>
                                        </p:tgtEl>
                                        <p:attrNameLst>
                                          <p:attrName>style.visibility</p:attrName>
                                        </p:attrNameLst>
                                      </p:cBhvr>
                                      <p:to>
                                        <p:strVal val="visible"/>
                                      </p:to>
                                    </p:set>
                                    <p:anim calcmode="lin" valueType="num">
                                      <p:cBhvr additive="base">
                                        <p:cTn id="46"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22">
                                            <p:txEl>
                                              <p:pRg st="1" end="1"/>
                                            </p:txEl>
                                          </p:spTgt>
                                        </p:tgtEl>
                                        <p:attrNameLst>
                                          <p:attrName>style.visibility</p:attrName>
                                        </p:attrNameLst>
                                      </p:cBhvr>
                                      <p:to>
                                        <p:strVal val="visible"/>
                                      </p:to>
                                    </p:set>
                                    <p:anim calcmode="lin" valueType="num">
                                      <p:cBhvr additive="base">
                                        <p:cTn id="52" dur="500" fill="hold"/>
                                        <p:tgtEl>
                                          <p:spTgt spid="22">
                                            <p:txEl>
                                              <p:pRg st="1" end="1"/>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22">
                                            <p:txEl>
                                              <p:pRg st="2" end="2"/>
                                            </p:txEl>
                                          </p:spTgt>
                                        </p:tgtEl>
                                        <p:attrNameLst>
                                          <p:attrName>style.visibility</p:attrName>
                                        </p:attrNameLst>
                                      </p:cBhvr>
                                      <p:to>
                                        <p:strVal val="visible"/>
                                      </p:to>
                                    </p:set>
                                    <p:anim calcmode="lin" valueType="num">
                                      <p:cBhvr additive="base">
                                        <p:cTn id="58" dur="500" fill="hold"/>
                                        <p:tgtEl>
                                          <p:spTgt spid="22">
                                            <p:txEl>
                                              <p:pRg st="2" end="2"/>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2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nodeType="clickEffect">
                                  <p:stCondLst>
                                    <p:cond delay="0"/>
                                  </p:stCondLst>
                                  <p:childTnLst>
                                    <p:set>
                                      <p:cBhvr>
                                        <p:cTn id="63" dur="1" fill="hold">
                                          <p:stCondLst>
                                            <p:cond delay="0"/>
                                          </p:stCondLst>
                                        </p:cTn>
                                        <p:tgtEl>
                                          <p:spTgt spid="22">
                                            <p:txEl>
                                              <p:pRg st="3" end="3"/>
                                            </p:txEl>
                                          </p:spTgt>
                                        </p:tgtEl>
                                        <p:attrNameLst>
                                          <p:attrName>style.visibility</p:attrName>
                                        </p:attrNameLst>
                                      </p:cBhvr>
                                      <p:to>
                                        <p:strVal val="visible"/>
                                      </p:to>
                                    </p:set>
                                    <p:anim calcmode="lin" valueType="num">
                                      <p:cBhvr additive="base">
                                        <p:cTn id="64" dur="500" fill="hold"/>
                                        <p:tgtEl>
                                          <p:spTgt spid="22">
                                            <p:txEl>
                                              <p:pRg st="3" end="3"/>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2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nodeType="clickEffect">
                                  <p:stCondLst>
                                    <p:cond delay="0"/>
                                  </p:stCondLst>
                                  <p:childTnLst>
                                    <p:set>
                                      <p:cBhvr>
                                        <p:cTn id="69" dur="1" fill="hold">
                                          <p:stCondLst>
                                            <p:cond delay="0"/>
                                          </p:stCondLst>
                                        </p:cTn>
                                        <p:tgtEl>
                                          <p:spTgt spid="22">
                                            <p:txEl>
                                              <p:pRg st="4" end="4"/>
                                            </p:txEl>
                                          </p:spTgt>
                                        </p:tgtEl>
                                        <p:attrNameLst>
                                          <p:attrName>style.visibility</p:attrName>
                                        </p:attrNameLst>
                                      </p:cBhvr>
                                      <p:to>
                                        <p:strVal val="visible"/>
                                      </p:to>
                                    </p:set>
                                    <p:anim calcmode="lin" valueType="num">
                                      <p:cBhvr additive="base">
                                        <p:cTn id="70" dur="500" fill="hold"/>
                                        <p:tgtEl>
                                          <p:spTgt spid="22">
                                            <p:txEl>
                                              <p:pRg st="4" end="4"/>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2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76" name="Text Box 2"/>
          <p:cNvSpPr txBox="1">
            <a:spLocks noChangeArrowheads="1"/>
          </p:cNvSpPr>
          <p:nvPr/>
        </p:nvSpPr>
        <p:spPr bwMode="auto">
          <a:xfrm>
            <a:off x="889000" y="1752600"/>
            <a:ext cx="6707188" cy="1920875"/>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Char char="q"/>
            </a:pPr>
            <a:r>
              <a:rPr kumimoji="1" lang="en-US" altLang="zh-CN" sz="2000">
                <a:latin typeface="Times New Roman" panose="02020603050405020304" pitchFamily="18" charset="0"/>
                <a:ea typeface="隶书" panose="02010509060101010101" pitchFamily="49" charset="-122"/>
              </a:rPr>
              <a:t>  </a:t>
            </a:r>
            <a:r>
              <a:rPr kumimoji="1" lang="zh-CN" altLang="en-US" sz="2000">
                <a:latin typeface="Times New Roman" panose="02020603050405020304" pitchFamily="18" charset="0"/>
                <a:ea typeface="隶书" panose="02010509060101010101" pitchFamily="49" charset="-122"/>
              </a:rPr>
              <a:t>湍流依然受到宏观物理规律的制约，满足连续性方程与纳维－斯托克斯方程及相应的定解条件。</a:t>
            </a:r>
          </a:p>
          <a:p>
            <a:pPr>
              <a:spcBef>
                <a:spcPct val="50000"/>
              </a:spcBef>
              <a:buFont typeface="Wingdings" panose="05000000000000000000" pitchFamily="2" charset="2"/>
              <a:buChar char="q"/>
            </a:pPr>
            <a:r>
              <a:rPr kumimoji="1" lang="zh-CN" altLang="en-US" sz="2000">
                <a:latin typeface="Times New Roman" panose="02020603050405020304" pitchFamily="18" charset="0"/>
                <a:ea typeface="隶书" panose="02010509060101010101" pitchFamily="49" charset="-122"/>
              </a:rPr>
              <a:t>  湍流运动是一种极不规则的随机运动，脉动频率很高，从一般给定时间的条件去求解瞬时运动是不可能的。</a:t>
            </a:r>
          </a:p>
          <a:p>
            <a:pPr>
              <a:spcBef>
                <a:spcPct val="50000"/>
              </a:spcBef>
              <a:buFont typeface="Wingdings" panose="05000000000000000000" pitchFamily="2" charset="2"/>
              <a:buChar char="q"/>
            </a:pPr>
            <a:r>
              <a:rPr kumimoji="1" lang="zh-CN" altLang="en-US" sz="2000">
                <a:latin typeface="Times New Roman" panose="02020603050405020304" pitchFamily="18" charset="0"/>
                <a:ea typeface="隶书" panose="02010509060101010101" pitchFamily="49" charset="-122"/>
              </a:rPr>
              <a:t>  从实际应用角度看，某种统计平均值比瞬时值更重要。</a:t>
            </a:r>
          </a:p>
        </p:txBody>
      </p:sp>
      <p:graphicFrame>
        <p:nvGraphicFramePr>
          <p:cNvPr id="77" name="Object 3"/>
          <p:cNvGraphicFramePr>
            <a:graphicFrameLocks noChangeAspect="1"/>
          </p:cNvGraphicFramePr>
          <p:nvPr/>
        </p:nvGraphicFramePr>
        <p:xfrm>
          <a:off x="7596188" y="2205038"/>
          <a:ext cx="1298575" cy="592137"/>
        </p:xfrm>
        <a:graphic>
          <a:graphicData uri="http://schemas.openxmlformats.org/presentationml/2006/ole">
            <mc:AlternateContent xmlns:mc="http://schemas.openxmlformats.org/markup-compatibility/2006">
              <mc:Choice xmlns:v="urn:schemas-microsoft-com:vml" Requires="v">
                <p:oleObj name="Equation" r:id="rId2" imgW="863280" imgH="393480" progId="Equation.3">
                  <p:embed/>
                </p:oleObj>
              </mc:Choice>
              <mc:Fallback>
                <p:oleObj name="Equation" r:id="rId2" imgW="863280" imgH="393480" progId="Equation.3">
                  <p:embed/>
                  <p:pic>
                    <p:nvPicPr>
                      <p:cNvPr id="25603"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6188" y="2205038"/>
                        <a:ext cx="1298575" cy="592137"/>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8" name="Object 4"/>
          <p:cNvGraphicFramePr>
            <a:graphicFrameLocks noChangeAspect="1"/>
          </p:cNvGraphicFramePr>
          <p:nvPr/>
        </p:nvGraphicFramePr>
        <p:xfrm>
          <a:off x="7596188" y="1412875"/>
          <a:ext cx="1049337" cy="323850"/>
        </p:xfrm>
        <a:graphic>
          <a:graphicData uri="http://schemas.openxmlformats.org/presentationml/2006/ole">
            <mc:AlternateContent xmlns:mc="http://schemas.openxmlformats.org/markup-compatibility/2006">
              <mc:Choice xmlns:v="urn:schemas-microsoft-com:vml" Requires="v">
                <p:oleObj name="Equation" r:id="rId4" imgW="698400" imgH="215640" progId="Equation.3">
                  <p:embed/>
                </p:oleObj>
              </mc:Choice>
              <mc:Fallback>
                <p:oleObj name="Equation" r:id="rId4" imgW="698400" imgH="215640" progId="Equation.3">
                  <p:embed/>
                  <p:pic>
                    <p:nvPicPr>
                      <p:cNvPr id="2560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96188" y="1412875"/>
                        <a:ext cx="1049337" cy="32385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9" name="Text Box 5"/>
          <p:cNvSpPr txBox="1">
            <a:spLocks noChangeArrowheads="1"/>
          </p:cNvSpPr>
          <p:nvPr/>
        </p:nvSpPr>
        <p:spPr bwMode="auto">
          <a:xfrm>
            <a:off x="1042988" y="3763963"/>
            <a:ext cx="5486400" cy="457200"/>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400">
                <a:solidFill>
                  <a:srgbClr val="FF0000"/>
                </a:solidFill>
                <a:latin typeface="Times New Roman" panose="02020603050405020304" pitchFamily="18" charset="0"/>
                <a:ea typeface="隶书" panose="02010509060101010101" pitchFamily="49" charset="-122"/>
              </a:rPr>
              <a:t>雷诺方程</a:t>
            </a:r>
            <a:r>
              <a:rPr kumimoji="1" lang="zh-CN" altLang="en-US" sz="2400">
                <a:latin typeface="Times New Roman" panose="02020603050405020304" pitchFamily="18" charset="0"/>
                <a:ea typeface="隶书" panose="02010509060101010101" pitchFamily="49" charset="-122"/>
              </a:rPr>
              <a:t>：</a:t>
            </a:r>
            <a:r>
              <a:rPr kumimoji="1" lang="zh-CN" altLang="en-US" sz="2000">
                <a:latin typeface="Times New Roman" panose="02020603050405020304" pitchFamily="18" charset="0"/>
                <a:ea typeface="隶书" panose="02010509060101010101" pitchFamily="49" charset="-122"/>
              </a:rPr>
              <a:t>以时均值      为控制变量</a:t>
            </a:r>
          </a:p>
        </p:txBody>
      </p:sp>
      <p:graphicFrame>
        <p:nvGraphicFramePr>
          <p:cNvPr id="80" name="Object 6"/>
          <p:cNvGraphicFramePr>
            <a:graphicFrameLocks noChangeAspect="1"/>
          </p:cNvGraphicFramePr>
          <p:nvPr/>
        </p:nvGraphicFramePr>
        <p:xfrm>
          <a:off x="3708400" y="3835400"/>
          <a:ext cx="247650" cy="323850"/>
        </p:xfrm>
        <a:graphic>
          <a:graphicData uri="http://schemas.openxmlformats.org/presentationml/2006/ole">
            <mc:AlternateContent xmlns:mc="http://schemas.openxmlformats.org/markup-compatibility/2006">
              <mc:Choice xmlns:v="urn:schemas-microsoft-com:vml" Requires="v">
                <p:oleObj name="Equation" r:id="rId6" imgW="164880" imgH="215640" progId="Equation.3">
                  <p:embed/>
                </p:oleObj>
              </mc:Choice>
              <mc:Fallback>
                <p:oleObj name="Equation" r:id="rId6" imgW="164880" imgH="215640" progId="Equation.3">
                  <p:embed/>
                  <p:pic>
                    <p:nvPicPr>
                      <p:cNvPr id="25606"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08400" y="3835400"/>
                        <a:ext cx="247650" cy="323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 name="Object 7"/>
          <p:cNvGraphicFramePr>
            <a:graphicFrameLocks noChangeAspect="1"/>
          </p:cNvGraphicFramePr>
          <p:nvPr/>
        </p:nvGraphicFramePr>
        <p:xfrm>
          <a:off x="6948488" y="3644900"/>
          <a:ext cx="1643062" cy="592138"/>
        </p:xfrm>
        <a:graphic>
          <a:graphicData uri="http://schemas.openxmlformats.org/presentationml/2006/ole">
            <mc:AlternateContent xmlns:mc="http://schemas.openxmlformats.org/markup-compatibility/2006">
              <mc:Choice xmlns:v="urn:schemas-microsoft-com:vml" Requires="v">
                <p:oleObj name="公式" r:id="rId8" imgW="1091880" imgH="393480" progId="Equation.3">
                  <p:embed/>
                </p:oleObj>
              </mc:Choice>
              <mc:Fallback>
                <p:oleObj name="公式" r:id="rId8" imgW="1091880" imgH="393480" progId="Equation.3">
                  <p:embed/>
                  <p:pic>
                    <p:nvPicPr>
                      <p:cNvPr id="25607"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48488" y="3644900"/>
                        <a:ext cx="1643062" cy="592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2" name="Object 8"/>
          <p:cNvGraphicFramePr>
            <a:graphicFrameLocks noChangeAspect="1"/>
          </p:cNvGraphicFramePr>
          <p:nvPr/>
        </p:nvGraphicFramePr>
        <p:xfrm>
          <a:off x="1908175" y="5187950"/>
          <a:ext cx="5157788" cy="630238"/>
        </p:xfrm>
        <a:graphic>
          <a:graphicData uri="http://schemas.openxmlformats.org/presentationml/2006/ole">
            <mc:AlternateContent xmlns:mc="http://schemas.openxmlformats.org/markup-compatibility/2006">
              <mc:Choice xmlns:v="urn:schemas-microsoft-com:vml" Requires="v">
                <p:oleObj name="公式" r:id="rId10" imgW="3429000" imgH="419040" progId="Equation.3">
                  <p:embed/>
                </p:oleObj>
              </mc:Choice>
              <mc:Fallback>
                <p:oleObj name="公式" r:id="rId10" imgW="3429000" imgH="419040" progId="Equation.3">
                  <p:embed/>
                  <p:pic>
                    <p:nvPicPr>
                      <p:cNvPr id="25608"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08175" y="5187950"/>
                        <a:ext cx="5157788" cy="630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3" name="Text Box 9"/>
          <p:cNvSpPr txBox="1">
            <a:spLocks noChangeArrowheads="1"/>
          </p:cNvSpPr>
          <p:nvPr/>
        </p:nvSpPr>
        <p:spPr bwMode="auto">
          <a:xfrm>
            <a:off x="900113" y="5949950"/>
            <a:ext cx="7200900" cy="396875"/>
          </a:xfrm>
          <a:prstGeom prst="rect">
            <a:avLst/>
          </a:prstGeom>
          <a:solidFill>
            <a:srgbClr val="F8F8F8">
              <a:alpha val="60001"/>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a:latin typeface="Times New Roman" panose="02020603050405020304" pitchFamily="18" charset="0"/>
                <a:ea typeface="隶书" panose="02010509060101010101" pitchFamily="49" charset="-122"/>
              </a:rPr>
              <a:t>时均化与偏微分相互独立，表现在数学上，可交换运算次序。</a:t>
            </a:r>
          </a:p>
        </p:txBody>
      </p:sp>
      <p:sp>
        <p:nvSpPr>
          <p:cNvPr id="84" name="Text Box 10"/>
          <p:cNvSpPr txBox="1">
            <a:spLocks noChangeArrowheads="1"/>
          </p:cNvSpPr>
          <p:nvPr/>
        </p:nvSpPr>
        <p:spPr bwMode="auto">
          <a:xfrm>
            <a:off x="420688" y="4335463"/>
            <a:ext cx="488950" cy="1541462"/>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kumimoji="1" lang="zh-CN" altLang="en-US" sz="2000">
                <a:latin typeface="Times New Roman" panose="02020603050405020304" pitchFamily="18" charset="0"/>
                <a:ea typeface="华文新魏" panose="02010800040101010101" pitchFamily="2" charset="-122"/>
              </a:rPr>
              <a:t>物    理    量</a:t>
            </a:r>
          </a:p>
        </p:txBody>
      </p:sp>
      <p:graphicFrame>
        <p:nvGraphicFramePr>
          <p:cNvPr id="85" name="Object 11"/>
          <p:cNvGraphicFramePr>
            <a:graphicFrameLocks noChangeAspect="1"/>
          </p:cNvGraphicFramePr>
          <p:nvPr/>
        </p:nvGraphicFramePr>
        <p:xfrm>
          <a:off x="5219700" y="4322763"/>
          <a:ext cx="3282950" cy="630237"/>
        </p:xfrm>
        <a:graphic>
          <a:graphicData uri="http://schemas.openxmlformats.org/presentationml/2006/ole">
            <mc:AlternateContent xmlns:mc="http://schemas.openxmlformats.org/markup-compatibility/2006">
              <mc:Choice xmlns:v="urn:schemas-microsoft-com:vml" Requires="v">
                <p:oleObj name="Equation" r:id="rId12" imgW="2184120" imgH="419040" progId="Equation.3">
                  <p:embed/>
                </p:oleObj>
              </mc:Choice>
              <mc:Fallback>
                <p:oleObj name="Equation" r:id="rId12" imgW="2184120" imgH="419040" progId="Equation.3">
                  <p:embed/>
                  <p:pic>
                    <p:nvPicPr>
                      <p:cNvPr id="25611"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19700" y="4322763"/>
                        <a:ext cx="3282950" cy="630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 name="Object 12"/>
          <p:cNvGraphicFramePr>
            <a:graphicFrameLocks noChangeAspect="1"/>
          </p:cNvGraphicFramePr>
          <p:nvPr/>
        </p:nvGraphicFramePr>
        <p:xfrm>
          <a:off x="1042988" y="4179888"/>
          <a:ext cx="3548062" cy="690562"/>
        </p:xfrm>
        <a:graphic>
          <a:graphicData uri="http://schemas.openxmlformats.org/presentationml/2006/ole">
            <mc:AlternateContent xmlns:mc="http://schemas.openxmlformats.org/markup-compatibility/2006">
              <mc:Choice xmlns:v="urn:schemas-microsoft-com:vml" Requires="v">
                <p:oleObj name="公式" r:id="rId14" imgW="2349360" imgH="457200" progId="Equation.3">
                  <p:embed/>
                </p:oleObj>
              </mc:Choice>
              <mc:Fallback>
                <p:oleObj name="公式" r:id="rId14" imgW="2349360" imgH="457200" progId="Equation.3">
                  <p:embed/>
                  <p:pic>
                    <p:nvPicPr>
                      <p:cNvPr id="25612"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42988" y="4179888"/>
                        <a:ext cx="3548062" cy="690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7" name="Rectangle 13"/>
          <p:cNvSpPr>
            <a:spLocks noChangeArrowheads="1"/>
          </p:cNvSpPr>
          <p:nvPr/>
        </p:nvSpPr>
        <p:spPr bwMode="auto">
          <a:xfrm>
            <a:off x="900113" y="1125538"/>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二</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湍流流动的雷诺方程</a:t>
            </a:r>
          </a:p>
        </p:txBody>
      </p:sp>
    </p:spTree>
    <p:extLst>
      <p:ext uri="{BB962C8B-B14F-4D97-AF65-F5344CB8AC3E}">
        <p14:creationId xmlns:p14="http://schemas.microsoft.com/office/powerpoint/2010/main" val="96060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6">
                                            <p:txEl>
                                              <p:pRg st="1" end="1"/>
                                            </p:txEl>
                                          </p:spTgt>
                                        </p:tgtEl>
                                        <p:attrNameLst>
                                          <p:attrName>style.visibility</p:attrName>
                                        </p:attrNameLst>
                                      </p:cBhvr>
                                      <p:to>
                                        <p:strVal val="visible"/>
                                      </p:to>
                                    </p:set>
                                    <p:anim calcmode="discrete" valueType="clr">
                                      <p:cBhvr override="childStyle">
                                        <p:cTn id="7" dur="80"/>
                                        <p:tgtEl>
                                          <p:spTgt spid="76">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6">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76">
                                            <p:txEl>
                                              <p:pRg st="1" end="1"/>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76">
                                            <p:txEl>
                                              <p:pRg st="2" end="2"/>
                                            </p:txEl>
                                          </p:spTgt>
                                        </p:tgtEl>
                                        <p:attrNameLst>
                                          <p:attrName>style.visibility</p:attrName>
                                        </p:attrNameLst>
                                      </p:cBhvr>
                                      <p:to>
                                        <p:strVal val="visible"/>
                                      </p:to>
                                    </p:set>
                                    <p:anim calcmode="discrete" valueType="clr">
                                      <p:cBhvr override="childStyle">
                                        <p:cTn id="14" dur="500"/>
                                        <p:tgtEl>
                                          <p:spTgt spid="76">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76">
                                            <p:txEl>
                                              <p:pRg st="2" end="2"/>
                                            </p:txEl>
                                          </p:spTgt>
                                        </p:tgtEl>
                                        <p:attrNameLst>
                                          <p:attrName>fillcolor</p:attrName>
                                        </p:attrNameLst>
                                      </p:cBhvr>
                                      <p:tavLst>
                                        <p:tav tm="0">
                                          <p:val>
                                            <p:clrVal>
                                              <a:schemeClr val="accent2"/>
                                            </p:clrVal>
                                          </p:val>
                                        </p:tav>
                                        <p:tav tm="50000">
                                          <p:val>
                                            <p:clrVal>
                                              <a:schemeClr val="hlink"/>
                                            </p:clrVal>
                                          </p:val>
                                        </p:tav>
                                      </p:tavLst>
                                    </p:anim>
                                    <p:set>
                                      <p:cBhvr>
                                        <p:cTn id="16" dur="500"/>
                                        <p:tgtEl>
                                          <p:spTgt spid="76">
                                            <p:txEl>
                                              <p:pRg st="2" end="2"/>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80"/>
                                        </p:tgtEl>
                                        <p:attrNameLst>
                                          <p:attrName>style.visibility</p:attrName>
                                        </p:attrNameLst>
                                      </p:cBhvr>
                                      <p:to>
                                        <p:strVal val="visible"/>
                                      </p:to>
                                    </p:set>
                                    <p:anim calcmode="lin" valueType="num">
                                      <p:cBhvr additive="base">
                                        <p:cTn id="21" dur="500" fill="hold"/>
                                        <p:tgtEl>
                                          <p:spTgt spid="80"/>
                                        </p:tgtEl>
                                        <p:attrNameLst>
                                          <p:attrName>ppt_x</p:attrName>
                                        </p:attrNameLst>
                                      </p:cBhvr>
                                      <p:tavLst>
                                        <p:tav tm="0">
                                          <p:val>
                                            <p:strVal val="#ppt_x"/>
                                          </p:val>
                                        </p:tav>
                                        <p:tav tm="100000">
                                          <p:val>
                                            <p:strVal val="#ppt_x"/>
                                          </p:val>
                                        </p:tav>
                                      </p:tavLst>
                                    </p:anim>
                                    <p:anim calcmode="lin" valueType="num">
                                      <p:cBhvr additive="base">
                                        <p:cTn id="22" dur="500" fill="hold"/>
                                        <p:tgtEl>
                                          <p:spTgt spid="80"/>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79"/>
                                        </p:tgtEl>
                                        <p:attrNameLst>
                                          <p:attrName>style.visibility</p:attrName>
                                        </p:attrNameLst>
                                      </p:cBhvr>
                                      <p:to>
                                        <p:strVal val="visible"/>
                                      </p:to>
                                    </p:set>
                                    <p:anim calcmode="lin" valueType="num">
                                      <p:cBhvr additive="base">
                                        <p:cTn id="25" dur="500" fill="hold"/>
                                        <p:tgtEl>
                                          <p:spTgt spid="79"/>
                                        </p:tgtEl>
                                        <p:attrNameLst>
                                          <p:attrName>ppt_x</p:attrName>
                                        </p:attrNameLst>
                                      </p:cBhvr>
                                      <p:tavLst>
                                        <p:tav tm="0">
                                          <p:val>
                                            <p:strVal val="#ppt_x"/>
                                          </p:val>
                                        </p:tav>
                                        <p:tav tm="100000">
                                          <p:val>
                                            <p:strVal val="#ppt_x"/>
                                          </p:val>
                                        </p:tav>
                                      </p:tavLst>
                                    </p:anim>
                                    <p:anim calcmode="lin" valueType="num">
                                      <p:cBhvr additive="base">
                                        <p:cTn id="26" dur="500" fill="hold"/>
                                        <p:tgtEl>
                                          <p:spTgt spid="79"/>
                                        </p:tgtEl>
                                        <p:attrNameLst>
                                          <p:attrName>ppt_y</p:attrName>
                                        </p:attrNameLst>
                                      </p:cBhvr>
                                      <p:tavLst>
                                        <p:tav tm="0">
                                          <p:val>
                                            <p:strVal val="1+#ppt_h/2"/>
                                          </p:val>
                                        </p:tav>
                                        <p:tav tm="100000">
                                          <p:val>
                                            <p:strVal val="#ppt_y"/>
                                          </p:val>
                                        </p:tav>
                                      </p:tavLst>
                                    </p:anim>
                                  </p:childTnLst>
                                </p:cTn>
                              </p:par>
                            </p:childTnLst>
                          </p:cTn>
                        </p:par>
                        <p:par>
                          <p:cTn id="27" fill="hold">
                            <p:stCondLst>
                              <p:cond delay="500"/>
                            </p:stCondLst>
                            <p:childTnLst>
                              <p:par>
                                <p:cTn id="28" presetID="48" presetClass="entr" presetSubtype="0" accel="50000" fill="hold" nodeType="afterEffect">
                                  <p:stCondLst>
                                    <p:cond delay="0"/>
                                  </p:stCondLst>
                                  <p:childTnLst>
                                    <p:set>
                                      <p:cBhvr>
                                        <p:cTn id="29" dur="1" fill="hold">
                                          <p:stCondLst>
                                            <p:cond delay="0"/>
                                          </p:stCondLst>
                                        </p:cTn>
                                        <p:tgtEl>
                                          <p:spTgt spid="78"/>
                                        </p:tgtEl>
                                        <p:attrNameLst>
                                          <p:attrName>style.visibility</p:attrName>
                                        </p:attrNameLst>
                                      </p:cBhvr>
                                      <p:to>
                                        <p:strVal val="visible"/>
                                      </p:to>
                                    </p:set>
                                    <p:anim calcmode="lin" valueType="num">
                                      <p:cBhvr>
                                        <p:cTn id="30" dur="1000" fill="hold"/>
                                        <p:tgtEl>
                                          <p:spTgt spid="7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1" dur="1000" fill="hold"/>
                                        <p:tgtEl>
                                          <p:spTgt spid="78"/>
                                        </p:tgtEl>
                                        <p:attrNameLst>
                                          <p:attrName>ppt_x</p:attrName>
                                        </p:attrNameLst>
                                      </p:cBhvr>
                                      <p:tavLst>
                                        <p:tav tm="0">
                                          <p:val>
                                            <p:fltVal val="-1"/>
                                          </p:val>
                                        </p:tav>
                                        <p:tav tm="50000">
                                          <p:val>
                                            <p:fltVal val="0.95"/>
                                          </p:val>
                                        </p:tav>
                                        <p:tav tm="100000">
                                          <p:val>
                                            <p:strVal val="#ppt_x"/>
                                          </p:val>
                                        </p:tav>
                                      </p:tavLst>
                                    </p:anim>
                                    <p:anim calcmode="lin" valueType="num">
                                      <p:cBhvr>
                                        <p:cTn id="32" dur="1000" fill="hold"/>
                                        <p:tgtEl>
                                          <p:spTgt spid="78"/>
                                        </p:tgtEl>
                                        <p:attrNameLst>
                                          <p:attrName>ppt_y</p:attrName>
                                        </p:attrNameLst>
                                      </p:cBhvr>
                                      <p:tavLst>
                                        <p:tav tm="0">
                                          <p:val>
                                            <p:strVal val="#ppt_y"/>
                                          </p:val>
                                        </p:tav>
                                        <p:tav tm="100000">
                                          <p:val>
                                            <p:strVal val="#ppt_y"/>
                                          </p:val>
                                        </p:tav>
                                      </p:tavLst>
                                    </p:anim>
                                    <p:animEffect transition="in" filter="fade">
                                      <p:cBhvr>
                                        <p:cTn id="33" dur="1000"/>
                                        <p:tgtEl>
                                          <p:spTgt spid="78"/>
                                        </p:tgtEl>
                                      </p:cBhvr>
                                    </p:animEffect>
                                  </p:childTnLst>
                                </p:cTn>
                              </p:par>
                            </p:childTnLst>
                          </p:cTn>
                        </p:par>
                        <p:par>
                          <p:cTn id="34" fill="hold">
                            <p:stCondLst>
                              <p:cond delay="1500"/>
                            </p:stCondLst>
                            <p:childTnLst>
                              <p:par>
                                <p:cTn id="35" presetID="54" presetClass="entr" presetSubtype="0" accel="100000" fill="hold" nodeType="afterEffect">
                                  <p:stCondLst>
                                    <p:cond delay="0"/>
                                  </p:stCondLst>
                                  <p:childTnLst>
                                    <p:set>
                                      <p:cBhvr>
                                        <p:cTn id="36" dur="1" fill="hold">
                                          <p:stCondLst>
                                            <p:cond delay="0"/>
                                          </p:stCondLst>
                                        </p:cTn>
                                        <p:tgtEl>
                                          <p:spTgt spid="77"/>
                                        </p:tgtEl>
                                        <p:attrNameLst>
                                          <p:attrName>style.visibility</p:attrName>
                                        </p:attrNameLst>
                                      </p:cBhvr>
                                      <p:to>
                                        <p:strVal val="visible"/>
                                      </p:to>
                                    </p:set>
                                    <p:anim calcmode="lin" valueType="num">
                                      <p:cBhvr>
                                        <p:cTn id="37" dur="2000" fill="hold"/>
                                        <p:tgtEl>
                                          <p:spTgt spid="77"/>
                                        </p:tgtEl>
                                        <p:attrNameLst>
                                          <p:attrName>ppt_w</p:attrName>
                                        </p:attrNameLst>
                                      </p:cBhvr>
                                      <p:tavLst>
                                        <p:tav tm="0">
                                          <p:val>
                                            <p:strVal val="#ppt_w*0.05"/>
                                          </p:val>
                                        </p:tav>
                                        <p:tav tm="100000">
                                          <p:val>
                                            <p:strVal val="#ppt_w"/>
                                          </p:val>
                                        </p:tav>
                                      </p:tavLst>
                                    </p:anim>
                                    <p:anim calcmode="lin" valueType="num">
                                      <p:cBhvr>
                                        <p:cTn id="38" dur="2000" fill="hold"/>
                                        <p:tgtEl>
                                          <p:spTgt spid="77"/>
                                        </p:tgtEl>
                                        <p:attrNameLst>
                                          <p:attrName>ppt_h</p:attrName>
                                        </p:attrNameLst>
                                      </p:cBhvr>
                                      <p:tavLst>
                                        <p:tav tm="0">
                                          <p:val>
                                            <p:strVal val="#ppt_h"/>
                                          </p:val>
                                        </p:tav>
                                        <p:tav tm="100000">
                                          <p:val>
                                            <p:strVal val="#ppt_h"/>
                                          </p:val>
                                        </p:tav>
                                      </p:tavLst>
                                    </p:anim>
                                    <p:anim calcmode="lin" valueType="num">
                                      <p:cBhvr>
                                        <p:cTn id="39" dur="2000" fill="hold"/>
                                        <p:tgtEl>
                                          <p:spTgt spid="77"/>
                                        </p:tgtEl>
                                        <p:attrNameLst>
                                          <p:attrName>ppt_x</p:attrName>
                                        </p:attrNameLst>
                                      </p:cBhvr>
                                      <p:tavLst>
                                        <p:tav tm="0">
                                          <p:val>
                                            <p:strVal val="#ppt_x-.2"/>
                                          </p:val>
                                        </p:tav>
                                        <p:tav tm="100000">
                                          <p:val>
                                            <p:strVal val="#ppt_x"/>
                                          </p:val>
                                        </p:tav>
                                      </p:tavLst>
                                    </p:anim>
                                    <p:anim calcmode="lin" valueType="num">
                                      <p:cBhvr>
                                        <p:cTn id="40" dur="2000" fill="hold"/>
                                        <p:tgtEl>
                                          <p:spTgt spid="77"/>
                                        </p:tgtEl>
                                        <p:attrNameLst>
                                          <p:attrName>ppt_y</p:attrName>
                                        </p:attrNameLst>
                                      </p:cBhvr>
                                      <p:tavLst>
                                        <p:tav tm="0">
                                          <p:val>
                                            <p:strVal val="#ppt_y"/>
                                          </p:val>
                                        </p:tav>
                                        <p:tav tm="100000">
                                          <p:val>
                                            <p:strVal val="#ppt_y"/>
                                          </p:val>
                                        </p:tav>
                                      </p:tavLst>
                                    </p:anim>
                                    <p:animEffect transition="in" filter="fade">
                                      <p:cBhvr>
                                        <p:cTn id="41" dur="2000"/>
                                        <p:tgtEl>
                                          <p:spTgt spid="77"/>
                                        </p:tgtEl>
                                      </p:cBhvr>
                                    </p:animEffect>
                                  </p:childTnLst>
                                </p:cTn>
                              </p:par>
                            </p:childTnLst>
                          </p:cTn>
                        </p:par>
                      </p:childTnLst>
                    </p:cTn>
                  </p:par>
                  <p:par>
                    <p:cTn id="42" fill="hold">
                      <p:stCondLst>
                        <p:cond delay="indefinite"/>
                      </p:stCondLst>
                      <p:childTnLst>
                        <p:par>
                          <p:cTn id="43" fill="hold">
                            <p:stCondLst>
                              <p:cond delay="0"/>
                            </p:stCondLst>
                            <p:childTnLst>
                              <p:par>
                                <p:cTn id="44" presetID="54" presetClass="entr" presetSubtype="0" accel="100000" fill="hold" nodeType="clickEffect">
                                  <p:stCondLst>
                                    <p:cond delay="0"/>
                                  </p:stCondLst>
                                  <p:childTnLst>
                                    <p:set>
                                      <p:cBhvr>
                                        <p:cTn id="45" dur="1" fill="hold">
                                          <p:stCondLst>
                                            <p:cond delay="0"/>
                                          </p:stCondLst>
                                        </p:cTn>
                                        <p:tgtEl>
                                          <p:spTgt spid="81"/>
                                        </p:tgtEl>
                                        <p:attrNameLst>
                                          <p:attrName>style.visibility</p:attrName>
                                        </p:attrNameLst>
                                      </p:cBhvr>
                                      <p:to>
                                        <p:strVal val="visible"/>
                                      </p:to>
                                    </p:set>
                                    <p:anim calcmode="lin" valueType="num">
                                      <p:cBhvr>
                                        <p:cTn id="46" dur="500" fill="hold"/>
                                        <p:tgtEl>
                                          <p:spTgt spid="81"/>
                                        </p:tgtEl>
                                        <p:attrNameLst>
                                          <p:attrName>ppt_w</p:attrName>
                                        </p:attrNameLst>
                                      </p:cBhvr>
                                      <p:tavLst>
                                        <p:tav tm="0">
                                          <p:val>
                                            <p:strVal val="#ppt_w*0.05"/>
                                          </p:val>
                                        </p:tav>
                                        <p:tav tm="100000">
                                          <p:val>
                                            <p:strVal val="#ppt_w"/>
                                          </p:val>
                                        </p:tav>
                                      </p:tavLst>
                                    </p:anim>
                                    <p:anim calcmode="lin" valueType="num">
                                      <p:cBhvr>
                                        <p:cTn id="47" dur="500" fill="hold"/>
                                        <p:tgtEl>
                                          <p:spTgt spid="81"/>
                                        </p:tgtEl>
                                        <p:attrNameLst>
                                          <p:attrName>ppt_h</p:attrName>
                                        </p:attrNameLst>
                                      </p:cBhvr>
                                      <p:tavLst>
                                        <p:tav tm="0">
                                          <p:val>
                                            <p:strVal val="#ppt_h"/>
                                          </p:val>
                                        </p:tav>
                                        <p:tav tm="100000">
                                          <p:val>
                                            <p:strVal val="#ppt_h"/>
                                          </p:val>
                                        </p:tav>
                                      </p:tavLst>
                                    </p:anim>
                                    <p:anim calcmode="lin" valueType="num">
                                      <p:cBhvr>
                                        <p:cTn id="48" dur="500" fill="hold"/>
                                        <p:tgtEl>
                                          <p:spTgt spid="81"/>
                                        </p:tgtEl>
                                        <p:attrNameLst>
                                          <p:attrName>ppt_x</p:attrName>
                                        </p:attrNameLst>
                                      </p:cBhvr>
                                      <p:tavLst>
                                        <p:tav tm="0">
                                          <p:val>
                                            <p:strVal val="#ppt_x-.2"/>
                                          </p:val>
                                        </p:tav>
                                        <p:tav tm="100000">
                                          <p:val>
                                            <p:strVal val="#ppt_x"/>
                                          </p:val>
                                        </p:tav>
                                      </p:tavLst>
                                    </p:anim>
                                    <p:anim calcmode="lin" valueType="num">
                                      <p:cBhvr>
                                        <p:cTn id="49" dur="500" fill="hold"/>
                                        <p:tgtEl>
                                          <p:spTgt spid="81"/>
                                        </p:tgtEl>
                                        <p:attrNameLst>
                                          <p:attrName>ppt_y</p:attrName>
                                        </p:attrNameLst>
                                      </p:cBhvr>
                                      <p:tavLst>
                                        <p:tav tm="0">
                                          <p:val>
                                            <p:strVal val="#ppt_y"/>
                                          </p:val>
                                        </p:tav>
                                        <p:tav tm="100000">
                                          <p:val>
                                            <p:strVal val="#ppt_y"/>
                                          </p:val>
                                        </p:tav>
                                      </p:tavLst>
                                    </p:anim>
                                    <p:animEffect transition="in" filter="fade">
                                      <p:cBhvr>
                                        <p:cTn id="50" dur="500"/>
                                        <p:tgtEl>
                                          <p:spTgt spid="81"/>
                                        </p:tgtEl>
                                      </p:cBhvr>
                                    </p:animEffect>
                                  </p:childTnLst>
                                </p:cTn>
                              </p:par>
                            </p:childTnLst>
                          </p:cTn>
                        </p:par>
                        <p:par>
                          <p:cTn id="51" fill="hold">
                            <p:stCondLst>
                              <p:cond delay="500"/>
                            </p:stCondLst>
                            <p:childTnLst>
                              <p:par>
                                <p:cTn id="52" presetID="27" presetClass="entr" presetSubtype="0" fill="hold" grpId="0" nodeType="afterEffect">
                                  <p:stCondLst>
                                    <p:cond delay="0"/>
                                  </p:stCondLst>
                                  <p:iterate type="lt">
                                    <p:tmPct val="50000"/>
                                  </p:iterate>
                                  <p:childTnLst>
                                    <p:set>
                                      <p:cBhvr>
                                        <p:cTn id="53" dur="1" fill="hold">
                                          <p:stCondLst>
                                            <p:cond delay="0"/>
                                          </p:stCondLst>
                                        </p:cTn>
                                        <p:tgtEl>
                                          <p:spTgt spid="84"/>
                                        </p:tgtEl>
                                        <p:attrNameLst>
                                          <p:attrName>style.visibility</p:attrName>
                                        </p:attrNameLst>
                                      </p:cBhvr>
                                      <p:to>
                                        <p:strVal val="visible"/>
                                      </p:to>
                                    </p:set>
                                    <p:anim calcmode="discrete" valueType="clr">
                                      <p:cBhvr override="childStyle">
                                        <p:cTn id="54" dur="80"/>
                                        <p:tgtEl>
                                          <p:spTgt spid="84"/>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84"/>
                                        </p:tgtEl>
                                        <p:attrNameLst>
                                          <p:attrName>fillcolor</p:attrName>
                                        </p:attrNameLst>
                                      </p:cBhvr>
                                      <p:tavLst>
                                        <p:tav tm="0">
                                          <p:val>
                                            <p:clrVal>
                                              <a:schemeClr val="accent2"/>
                                            </p:clrVal>
                                          </p:val>
                                        </p:tav>
                                        <p:tav tm="50000">
                                          <p:val>
                                            <p:clrVal>
                                              <a:schemeClr val="hlink"/>
                                            </p:clrVal>
                                          </p:val>
                                        </p:tav>
                                      </p:tavLst>
                                    </p:anim>
                                    <p:set>
                                      <p:cBhvr>
                                        <p:cTn id="56" dur="80"/>
                                        <p:tgtEl>
                                          <p:spTgt spid="84"/>
                                        </p:tgtEl>
                                        <p:attrNameLst>
                                          <p:attrName>fill.type</p:attrName>
                                        </p:attrNameLst>
                                      </p:cBhvr>
                                      <p:to>
                                        <p:strVal val="solid"/>
                                      </p:to>
                                    </p:se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86"/>
                                        </p:tgtEl>
                                        <p:attrNameLst>
                                          <p:attrName>style.visibility</p:attrName>
                                        </p:attrNameLst>
                                      </p:cBhvr>
                                      <p:to>
                                        <p:strVal val="visible"/>
                                      </p:to>
                                    </p:set>
                                    <p:anim calcmode="lin" valueType="num">
                                      <p:cBhvr additive="base">
                                        <p:cTn id="61" dur="500" fill="hold"/>
                                        <p:tgtEl>
                                          <p:spTgt spid="86"/>
                                        </p:tgtEl>
                                        <p:attrNameLst>
                                          <p:attrName>ppt_x</p:attrName>
                                        </p:attrNameLst>
                                      </p:cBhvr>
                                      <p:tavLst>
                                        <p:tav tm="0">
                                          <p:val>
                                            <p:strVal val="#ppt_x"/>
                                          </p:val>
                                        </p:tav>
                                        <p:tav tm="100000">
                                          <p:val>
                                            <p:strVal val="#ppt_x"/>
                                          </p:val>
                                        </p:tav>
                                      </p:tavLst>
                                    </p:anim>
                                    <p:anim calcmode="lin" valueType="num">
                                      <p:cBhvr additive="base">
                                        <p:cTn id="62" dur="500" fill="hold"/>
                                        <p:tgtEl>
                                          <p:spTgt spid="86"/>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85"/>
                                        </p:tgtEl>
                                        <p:attrNameLst>
                                          <p:attrName>style.visibility</p:attrName>
                                        </p:attrNameLst>
                                      </p:cBhvr>
                                      <p:to>
                                        <p:strVal val="visible"/>
                                      </p:to>
                                    </p:set>
                                    <p:anim calcmode="lin" valueType="num">
                                      <p:cBhvr additive="base">
                                        <p:cTn id="67" dur="500" fill="hold"/>
                                        <p:tgtEl>
                                          <p:spTgt spid="85"/>
                                        </p:tgtEl>
                                        <p:attrNameLst>
                                          <p:attrName>ppt_x</p:attrName>
                                        </p:attrNameLst>
                                      </p:cBhvr>
                                      <p:tavLst>
                                        <p:tav tm="0">
                                          <p:val>
                                            <p:strVal val="#ppt_x"/>
                                          </p:val>
                                        </p:tav>
                                        <p:tav tm="100000">
                                          <p:val>
                                            <p:strVal val="#ppt_x"/>
                                          </p:val>
                                        </p:tav>
                                      </p:tavLst>
                                    </p:anim>
                                    <p:anim calcmode="lin" valueType="num">
                                      <p:cBhvr additive="base">
                                        <p:cTn id="68" dur="500" fill="hold"/>
                                        <p:tgtEl>
                                          <p:spTgt spid="8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82"/>
                                        </p:tgtEl>
                                        <p:attrNameLst>
                                          <p:attrName>style.visibility</p:attrName>
                                        </p:attrNameLst>
                                      </p:cBhvr>
                                      <p:to>
                                        <p:strVal val="visible"/>
                                      </p:to>
                                    </p:set>
                                    <p:anim calcmode="lin" valueType="num">
                                      <p:cBhvr additive="base">
                                        <p:cTn id="73" dur="500" fill="hold"/>
                                        <p:tgtEl>
                                          <p:spTgt spid="82"/>
                                        </p:tgtEl>
                                        <p:attrNameLst>
                                          <p:attrName>ppt_x</p:attrName>
                                        </p:attrNameLst>
                                      </p:cBhvr>
                                      <p:tavLst>
                                        <p:tav tm="0">
                                          <p:val>
                                            <p:strVal val="#ppt_x"/>
                                          </p:val>
                                        </p:tav>
                                        <p:tav tm="100000">
                                          <p:val>
                                            <p:strVal val="#ppt_x"/>
                                          </p:val>
                                        </p:tav>
                                      </p:tavLst>
                                    </p:anim>
                                    <p:anim calcmode="lin" valueType="num">
                                      <p:cBhvr additive="base">
                                        <p:cTn id="74" dur="500" fill="hold"/>
                                        <p:tgtEl>
                                          <p:spTgt spid="8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83"/>
                                        </p:tgtEl>
                                        <p:attrNameLst>
                                          <p:attrName>style.visibility</p:attrName>
                                        </p:attrNameLst>
                                      </p:cBhvr>
                                      <p:to>
                                        <p:strVal val="visible"/>
                                      </p:to>
                                    </p:set>
                                    <p:anim calcmode="lin" valueType="num">
                                      <p:cBhvr additive="base">
                                        <p:cTn id="79" dur="500" fill="hold"/>
                                        <p:tgtEl>
                                          <p:spTgt spid="83"/>
                                        </p:tgtEl>
                                        <p:attrNameLst>
                                          <p:attrName>ppt_x</p:attrName>
                                        </p:attrNameLst>
                                      </p:cBhvr>
                                      <p:tavLst>
                                        <p:tav tm="0">
                                          <p:val>
                                            <p:strVal val="#ppt_x"/>
                                          </p:val>
                                        </p:tav>
                                        <p:tav tm="100000">
                                          <p:val>
                                            <p:strVal val="#ppt_x"/>
                                          </p:val>
                                        </p:tav>
                                      </p:tavLst>
                                    </p:anim>
                                    <p:anim calcmode="lin" valueType="num">
                                      <p:cBhvr additive="base">
                                        <p:cTn id="80" dur="500" fill="hold"/>
                                        <p:tgtEl>
                                          <p:spTgt spid="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p:bldP spid="83" grpId="0" animBg="1"/>
      <p:bldP spid="8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graphicFrame>
        <p:nvGraphicFramePr>
          <p:cNvPr id="10" name="Object 2"/>
          <p:cNvGraphicFramePr>
            <a:graphicFrameLocks noChangeAspect="1"/>
          </p:cNvGraphicFramePr>
          <p:nvPr/>
        </p:nvGraphicFramePr>
        <p:xfrm>
          <a:off x="1598613" y="4508500"/>
          <a:ext cx="2182812" cy="533400"/>
        </p:xfrm>
        <a:graphic>
          <a:graphicData uri="http://schemas.openxmlformats.org/presentationml/2006/ole">
            <mc:AlternateContent xmlns:mc="http://schemas.openxmlformats.org/markup-compatibility/2006">
              <mc:Choice xmlns:v="urn:schemas-microsoft-com:vml" Requires="v">
                <p:oleObj name="公式" r:id="rId2" imgW="1091880" imgH="266400" progId="Equation.3">
                  <p:embed/>
                </p:oleObj>
              </mc:Choice>
              <mc:Fallback>
                <p:oleObj name="公式" r:id="rId2" imgW="1091880" imgH="266400" progId="Equation.3">
                  <p:embed/>
                  <p:pic>
                    <p:nvPicPr>
                      <p:cNvPr id="2662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8613" y="4508500"/>
                        <a:ext cx="2182812"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3"/>
          <p:cNvGraphicFramePr>
            <a:graphicFrameLocks noChangeAspect="1"/>
          </p:cNvGraphicFramePr>
          <p:nvPr/>
        </p:nvGraphicFramePr>
        <p:xfrm>
          <a:off x="1382713" y="2276475"/>
          <a:ext cx="1298575" cy="592138"/>
        </p:xfrm>
        <a:graphic>
          <a:graphicData uri="http://schemas.openxmlformats.org/presentationml/2006/ole">
            <mc:AlternateContent xmlns:mc="http://schemas.openxmlformats.org/markup-compatibility/2006">
              <mc:Choice xmlns:v="urn:schemas-microsoft-com:vml" Requires="v">
                <p:oleObj name="Equation" r:id="rId4" imgW="863280" imgH="393480" progId="Equation.3">
                  <p:embed/>
                </p:oleObj>
              </mc:Choice>
              <mc:Fallback>
                <p:oleObj name="Equation" r:id="rId4" imgW="863280" imgH="393480" progId="Equation.3">
                  <p:embed/>
                  <p:pic>
                    <p:nvPicPr>
                      <p:cNvPr id="2662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2713" y="2276475"/>
                        <a:ext cx="1298575" cy="59213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4"/>
          <p:cNvGraphicFramePr>
            <a:graphicFrameLocks noChangeAspect="1"/>
          </p:cNvGraphicFramePr>
          <p:nvPr/>
        </p:nvGraphicFramePr>
        <p:xfrm>
          <a:off x="7092950" y="1268413"/>
          <a:ext cx="1049338" cy="323850"/>
        </p:xfrm>
        <a:graphic>
          <a:graphicData uri="http://schemas.openxmlformats.org/presentationml/2006/ole">
            <mc:AlternateContent xmlns:mc="http://schemas.openxmlformats.org/markup-compatibility/2006">
              <mc:Choice xmlns:v="urn:schemas-microsoft-com:vml" Requires="v">
                <p:oleObj name="Equation" r:id="rId6" imgW="698400" imgH="215640" progId="Equation.3">
                  <p:embed/>
                </p:oleObj>
              </mc:Choice>
              <mc:Fallback>
                <p:oleObj name="Equation" r:id="rId6" imgW="698400" imgH="215640" progId="Equation.3">
                  <p:embed/>
                  <p:pic>
                    <p:nvPicPr>
                      <p:cNvPr id="26628"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92950" y="1268413"/>
                        <a:ext cx="1049338" cy="32385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1238250" y="3284538"/>
          <a:ext cx="1643063" cy="592137"/>
        </p:xfrm>
        <a:graphic>
          <a:graphicData uri="http://schemas.openxmlformats.org/presentationml/2006/ole">
            <mc:AlternateContent xmlns:mc="http://schemas.openxmlformats.org/markup-compatibility/2006">
              <mc:Choice xmlns:v="urn:schemas-microsoft-com:vml" Requires="v">
                <p:oleObj name="公式" r:id="rId8" imgW="1091880" imgH="393480" progId="Equation.3">
                  <p:embed/>
                </p:oleObj>
              </mc:Choice>
              <mc:Fallback>
                <p:oleObj name="公式" r:id="rId8" imgW="1091880" imgH="393480" progId="Equation.3">
                  <p:embed/>
                  <p:pic>
                    <p:nvPicPr>
                      <p:cNvPr id="26629"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38250" y="3284538"/>
                        <a:ext cx="1643063" cy="592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6"/>
          <p:cNvGraphicFramePr>
            <a:graphicFrameLocks noChangeAspect="1"/>
          </p:cNvGraphicFramePr>
          <p:nvPr/>
        </p:nvGraphicFramePr>
        <p:xfrm>
          <a:off x="4191000" y="3230563"/>
          <a:ext cx="974725" cy="630237"/>
        </p:xfrm>
        <a:graphic>
          <a:graphicData uri="http://schemas.openxmlformats.org/presentationml/2006/ole">
            <mc:AlternateContent xmlns:mc="http://schemas.openxmlformats.org/markup-compatibility/2006">
              <mc:Choice xmlns:v="urn:schemas-microsoft-com:vml" Requires="v">
                <p:oleObj name="公式" r:id="rId10" imgW="647640" imgH="419040" progId="Equation.3">
                  <p:embed/>
                </p:oleObj>
              </mc:Choice>
              <mc:Fallback>
                <p:oleObj name="公式" r:id="rId10" imgW="647640" imgH="419040" progId="Equation.3">
                  <p:embed/>
                  <p:pic>
                    <p:nvPicPr>
                      <p:cNvPr id="2663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91000" y="3230563"/>
                        <a:ext cx="974725" cy="630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 name="Object 7"/>
          <p:cNvGraphicFramePr>
            <a:graphicFrameLocks noChangeAspect="1"/>
          </p:cNvGraphicFramePr>
          <p:nvPr/>
        </p:nvGraphicFramePr>
        <p:xfrm>
          <a:off x="6999288" y="2349500"/>
          <a:ext cx="1165225" cy="668338"/>
        </p:xfrm>
        <a:graphic>
          <a:graphicData uri="http://schemas.openxmlformats.org/presentationml/2006/ole">
            <mc:AlternateContent xmlns:mc="http://schemas.openxmlformats.org/markup-compatibility/2006">
              <mc:Choice xmlns:v="urn:schemas-microsoft-com:vml" Requires="v">
                <p:oleObj name="Equation" r:id="rId12" imgW="774360" imgH="444240" progId="Equation.3">
                  <p:embed/>
                </p:oleObj>
              </mc:Choice>
              <mc:Fallback>
                <p:oleObj name="Equation" r:id="rId12" imgW="774360" imgH="444240" progId="Equation.3">
                  <p:embed/>
                  <p:pic>
                    <p:nvPicPr>
                      <p:cNvPr id="26631"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999288" y="2349500"/>
                        <a:ext cx="1165225" cy="66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8"/>
          <p:cNvGraphicFramePr>
            <a:graphicFrameLocks noChangeAspect="1"/>
          </p:cNvGraphicFramePr>
          <p:nvPr/>
        </p:nvGraphicFramePr>
        <p:xfrm>
          <a:off x="4911725" y="2349500"/>
          <a:ext cx="744538" cy="630238"/>
        </p:xfrm>
        <a:graphic>
          <a:graphicData uri="http://schemas.openxmlformats.org/presentationml/2006/ole">
            <mc:AlternateContent xmlns:mc="http://schemas.openxmlformats.org/markup-compatibility/2006">
              <mc:Choice xmlns:v="urn:schemas-microsoft-com:vml" Requires="v">
                <p:oleObj name="公式" r:id="rId14" imgW="495000" imgH="419040" progId="Equation.3">
                  <p:embed/>
                </p:oleObj>
              </mc:Choice>
              <mc:Fallback>
                <p:oleObj name="公式" r:id="rId14" imgW="495000" imgH="419040" progId="Equation.3">
                  <p:embed/>
                  <p:pic>
                    <p:nvPicPr>
                      <p:cNvPr id="26632"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11725" y="2349500"/>
                        <a:ext cx="744538" cy="630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9"/>
          <p:cNvGraphicFramePr>
            <a:graphicFrameLocks noChangeAspect="1"/>
          </p:cNvGraphicFramePr>
          <p:nvPr/>
        </p:nvGraphicFramePr>
        <p:xfrm>
          <a:off x="7215188" y="3213100"/>
          <a:ext cx="841375" cy="668338"/>
        </p:xfrm>
        <a:graphic>
          <a:graphicData uri="http://schemas.openxmlformats.org/presentationml/2006/ole">
            <mc:AlternateContent xmlns:mc="http://schemas.openxmlformats.org/markup-compatibility/2006">
              <mc:Choice xmlns:v="urn:schemas-microsoft-com:vml" Requires="v">
                <p:oleObj name="Equation" r:id="rId16" imgW="558720" imgH="444240" progId="Equation.3">
                  <p:embed/>
                </p:oleObj>
              </mc:Choice>
              <mc:Fallback>
                <p:oleObj name="Equation" r:id="rId16" imgW="558720" imgH="444240" progId="Equation.3">
                  <p:embed/>
                  <p:pic>
                    <p:nvPicPr>
                      <p:cNvPr id="26633"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215188" y="3213100"/>
                        <a:ext cx="841375" cy="66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 name="Text Box 10"/>
          <p:cNvSpPr txBox="1">
            <a:spLocks noChangeArrowheads="1"/>
          </p:cNvSpPr>
          <p:nvPr/>
        </p:nvSpPr>
        <p:spPr bwMode="auto">
          <a:xfrm>
            <a:off x="950913" y="1700213"/>
            <a:ext cx="7127875" cy="396875"/>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i="1">
                <a:latin typeface="Times New Roman" panose="02020603050405020304" pitchFamily="18" charset="0"/>
                <a:ea typeface="隶书" panose="02010509060101010101" pitchFamily="49" charset="-122"/>
              </a:rPr>
              <a:t>时均化与偏微分相互独立，表现在数学上，可交换运算次序。</a:t>
            </a:r>
          </a:p>
        </p:txBody>
      </p:sp>
      <p:graphicFrame>
        <p:nvGraphicFramePr>
          <p:cNvPr id="19" name="Object 11"/>
          <p:cNvGraphicFramePr>
            <a:graphicFrameLocks noChangeAspect="1"/>
          </p:cNvGraphicFramePr>
          <p:nvPr/>
        </p:nvGraphicFramePr>
        <p:xfrm>
          <a:off x="3817938" y="3933825"/>
          <a:ext cx="3757612" cy="533400"/>
        </p:xfrm>
        <a:graphic>
          <a:graphicData uri="http://schemas.openxmlformats.org/presentationml/2006/ole">
            <mc:AlternateContent xmlns:mc="http://schemas.openxmlformats.org/markup-compatibility/2006">
              <mc:Choice xmlns:v="urn:schemas-microsoft-com:vml" Requires="v">
                <p:oleObj name="Equation" r:id="rId18" imgW="1879560" imgH="266400" progId="Equation.3">
                  <p:embed/>
                </p:oleObj>
              </mc:Choice>
              <mc:Fallback>
                <p:oleObj name="Equation" r:id="rId18" imgW="1879560" imgH="266400" progId="Equation.3">
                  <p:embed/>
                  <p:pic>
                    <p:nvPicPr>
                      <p:cNvPr id="26635"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817938" y="3933825"/>
                        <a:ext cx="3757612" cy="5334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 name="Object 12"/>
          <p:cNvGraphicFramePr>
            <a:graphicFrameLocks noChangeAspect="1"/>
          </p:cNvGraphicFramePr>
          <p:nvPr/>
        </p:nvGraphicFramePr>
        <p:xfrm>
          <a:off x="1527175" y="3933825"/>
          <a:ext cx="2843213" cy="533400"/>
        </p:xfrm>
        <a:graphic>
          <a:graphicData uri="http://schemas.openxmlformats.org/presentationml/2006/ole">
            <mc:AlternateContent xmlns:mc="http://schemas.openxmlformats.org/markup-compatibility/2006">
              <mc:Choice xmlns:v="urn:schemas-microsoft-com:vml" Requires="v">
                <p:oleObj name="Equation" r:id="rId20" imgW="1422360" imgH="266400" progId="Equation.3">
                  <p:embed/>
                </p:oleObj>
              </mc:Choice>
              <mc:Fallback>
                <p:oleObj name="Equation" r:id="rId20" imgW="1422360" imgH="266400" progId="Equation.3">
                  <p:embed/>
                  <p:pic>
                    <p:nvPicPr>
                      <p:cNvPr id="26636" name="Object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527175" y="3933825"/>
                        <a:ext cx="2843213" cy="5334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 name="Text Box 13"/>
          <p:cNvSpPr txBox="1">
            <a:spLocks noChangeArrowheads="1"/>
          </p:cNvSpPr>
          <p:nvPr/>
        </p:nvSpPr>
        <p:spPr bwMode="auto">
          <a:xfrm>
            <a:off x="684213" y="2286000"/>
            <a:ext cx="488950" cy="2295525"/>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kumimoji="1" lang="zh-CN" altLang="en-US" sz="2000">
                <a:latin typeface="Times New Roman" panose="02020603050405020304" pitchFamily="18" charset="0"/>
                <a:ea typeface="华文新魏" panose="02010800040101010101" pitchFamily="2" charset="-122"/>
              </a:rPr>
              <a:t>物         理       量</a:t>
            </a:r>
          </a:p>
        </p:txBody>
      </p:sp>
      <p:sp>
        <p:nvSpPr>
          <p:cNvPr id="23" name="Text Box 14"/>
          <p:cNvSpPr txBox="1">
            <a:spLocks noChangeArrowheads="1"/>
          </p:cNvSpPr>
          <p:nvPr/>
        </p:nvSpPr>
        <p:spPr bwMode="auto">
          <a:xfrm>
            <a:off x="879475" y="5084763"/>
            <a:ext cx="8208963" cy="1006475"/>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None/>
            </a:pPr>
            <a:r>
              <a:rPr kumimoji="1" lang="zh-CN" altLang="en-US" sz="2000" i="1">
                <a:latin typeface="Times New Roman" panose="02020603050405020304" pitchFamily="18" charset="0"/>
                <a:ea typeface="隶书" panose="02010509060101010101" pitchFamily="49" charset="-122"/>
              </a:rPr>
              <a:t>凡有带脉动瞬时量的乘积项存在时，就多出一项：单个带脉动的瞬时量时均化时，相当于把瞬时量换成时均量；对于带脉动瞬时量的乘积项，除把瞬时量换成时均量外，还多出一项－－脉动量乘积的时均量。</a:t>
            </a:r>
          </a:p>
        </p:txBody>
      </p:sp>
      <p:graphicFrame>
        <p:nvGraphicFramePr>
          <p:cNvPr id="24" name="Object 15"/>
          <p:cNvGraphicFramePr>
            <a:graphicFrameLocks noChangeAspect="1"/>
          </p:cNvGraphicFramePr>
          <p:nvPr/>
        </p:nvGraphicFramePr>
        <p:xfrm>
          <a:off x="3543300" y="2276475"/>
          <a:ext cx="909638" cy="630238"/>
        </p:xfrm>
        <a:graphic>
          <a:graphicData uri="http://schemas.openxmlformats.org/presentationml/2006/ole">
            <mc:AlternateContent xmlns:mc="http://schemas.openxmlformats.org/markup-compatibility/2006">
              <mc:Choice xmlns:v="urn:schemas-microsoft-com:vml" Requires="v">
                <p:oleObj name="公式" r:id="rId22" imgW="660240" imgH="457200" progId="Equation.3">
                  <p:embed/>
                </p:oleObj>
              </mc:Choice>
              <mc:Fallback>
                <p:oleObj name="公式" r:id="rId22" imgW="660240" imgH="457200" progId="Equation.3">
                  <p:embed/>
                  <p:pic>
                    <p:nvPicPr>
                      <p:cNvPr id="26639" name="Object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543300" y="2276475"/>
                        <a:ext cx="909638" cy="630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 name="Rectangle 16"/>
          <p:cNvSpPr>
            <a:spLocks noChangeArrowheads="1"/>
          </p:cNvSpPr>
          <p:nvPr/>
        </p:nvSpPr>
        <p:spPr bwMode="auto">
          <a:xfrm>
            <a:off x="900113" y="1125538"/>
            <a:ext cx="5184775" cy="579437"/>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CN" altLang="en-US" sz="3200" dirty="0">
                <a:solidFill>
                  <a:srgbClr val="FF0000"/>
                </a:solidFill>
                <a:latin typeface="黑体" panose="02010609060101010101" pitchFamily="49" charset="-122"/>
                <a:ea typeface="黑体" panose="02010609060101010101" pitchFamily="49" charset="-122"/>
              </a:rPr>
              <a:t>二</a:t>
            </a:r>
            <a:r>
              <a:rPr lang="en-US" altLang="zh-CN" sz="3200"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rPr>
              <a:t>湍流流动的雷诺方程</a:t>
            </a:r>
          </a:p>
        </p:txBody>
      </p:sp>
    </p:spTree>
    <p:extLst>
      <p:ext uri="{BB962C8B-B14F-4D97-AF65-F5344CB8AC3E}">
        <p14:creationId xmlns:p14="http://schemas.microsoft.com/office/powerpoint/2010/main" val="69565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p:cTn id="25" dur="500" fill="hold"/>
                                        <p:tgtEl>
                                          <p:spTgt spid="19"/>
                                        </p:tgtEl>
                                        <p:attrNameLst>
                                          <p:attrName>ppt_w</p:attrName>
                                        </p:attrNameLst>
                                      </p:cBhvr>
                                      <p:tavLst>
                                        <p:tav tm="0">
                                          <p:val>
                                            <p:strVal val="#ppt_w*0.05"/>
                                          </p:val>
                                        </p:tav>
                                        <p:tav tm="100000">
                                          <p:val>
                                            <p:strVal val="#ppt_w"/>
                                          </p:val>
                                        </p:tav>
                                      </p:tavLst>
                                    </p:anim>
                                    <p:anim calcmode="lin" valueType="num">
                                      <p:cBhvr>
                                        <p:cTn id="26" dur="500" fill="hold"/>
                                        <p:tgtEl>
                                          <p:spTgt spid="19"/>
                                        </p:tgtEl>
                                        <p:attrNameLst>
                                          <p:attrName>ppt_h</p:attrName>
                                        </p:attrNameLst>
                                      </p:cBhvr>
                                      <p:tavLst>
                                        <p:tav tm="0">
                                          <p:val>
                                            <p:strVal val="#ppt_h"/>
                                          </p:val>
                                        </p:tav>
                                        <p:tav tm="100000">
                                          <p:val>
                                            <p:strVal val="#ppt_h"/>
                                          </p:val>
                                        </p:tav>
                                      </p:tavLst>
                                    </p:anim>
                                    <p:anim calcmode="lin" valueType="num">
                                      <p:cBhvr>
                                        <p:cTn id="27" dur="500" fill="hold"/>
                                        <p:tgtEl>
                                          <p:spTgt spid="19"/>
                                        </p:tgtEl>
                                        <p:attrNameLst>
                                          <p:attrName>ppt_x</p:attrName>
                                        </p:attrNameLst>
                                      </p:cBhvr>
                                      <p:tavLst>
                                        <p:tav tm="0">
                                          <p:val>
                                            <p:strVal val="#ppt_x-.2"/>
                                          </p:val>
                                        </p:tav>
                                        <p:tav tm="100000">
                                          <p:val>
                                            <p:strVal val="#ppt_x"/>
                                          </p:val>
                                        </p:tav>
                                      </p:tavLst>
                                    </p:anim>
                                    <p:anim calcmode="lin" valueType="num">
                                      <p:cBhvr>
                                        <p:cTn id="28" dur="500" fill="hold"/>
                                        <p:tgtEl>
                                          <p:spTgt spid="19"/>
                                        </p:tgtEl>
                                        <p:attrNameLst>
                                          <p:attrName>ppt_y</p:attrName>
                                        </p:attrNameLst>
                                      </p:cBhvr>
                                      <p:tavLst>
                                        <p:tav tm="0">
                                          <p:val>
                                            <p:strVal val="#ppt_y"/>
                                          </p:val>
                                        </p:tav>
                                        <p:tav tm="100000">
                                          <p:val>
                                            <p:strVal val="#ppt_y"/>
                                          </p:val>
                                        </p:tav>
                                      </p:tavLst>
                                    </p:anim>
                                    <p:animEffect transition="in" filter="fade">
                                      <p:cBhvr>
                                        <p:cTn id="29" dur="5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anim calcmode="lin" valueType="num">
                                      <p:cBhvr>
                                        <p:cTn id="34" dur="500" fill="hold"/>
                                        <p:tgtEl>
                                          <p:spTgt spid="10"/>
                                        </p:tgtEl>
                                        <p:attrNameLst>
                                          <p:attrName>ppt_w</p:attrName>
                                        </p:attrNameLst>
                                      </p:cBhvr>
                                      <p:tavLst>
                                        <p:tav tm="0">
                                          <p:val>
                                            <p:strVal val="#ppt_w*0.05"/>
                                          </p:val>
                                        </p:tav>
                                        <p:tav tm="100000">
                                          <p:val>
                                            <p:strVal val="#ppt_w"/>
                                          </p:val>
                                        </p:tav>
                                      </p:tavLst>
                                    </p:anim>
                                    <p:anim calcmode="lin" valueType="num">
                                      <p:cBhvr>
                                        <p:cTn id="35" dur="500" fill="hold"/>
                                        <p:tgtEl>
                                          <p:spTgt spid="10"/>
                                        </p:tgtEl>
                                        <p:attrNameLst>
                                          <p:attrName>ppt_h</p:attrName>
                                        </p:attrNameLst>
                                      </p:cBhvr>
                                      <p:tavLst>
                                        <p:tav tm="0">
                                          <p:val>
                                            <p:strVal val="#ppt_h"/>
                                          </p:val>
                                        </p:tav>
                                        <p:tav tm="100000">
                                          <p:val>
                                            <p:strVal val="#ppt_h"/>
                                          </p:val>
                                        </p:tav>
                                      </p:tavLst>
                                    </p:anim>
                                    <p:anim calcmode="lin" valueType="num">
                                      <p:cBhvr>
                                        <p:cTn id="36" dur="500" fill="hold"/>
                                        <p:tgtEl>
                                          <p:spTgt spid="10"/>
                                        </p:tgtEl>
                                        <p:attrNameLst>
                                          <p:attrName>ppt_x</p:attrName>
                                        </p:attrNameLst>
                                      </p:cBhvr>
                                      <p:tavLst>
                                        <p:tav tm="0">
                                          <p:val>
                                            <p:strVal val="#ppt_x-.2"/>
                                          </p:val>
                                        </p:tav>
                                        <p:tav tm="100000">
                                          <p:val>
                                            <p:strVal val="#ppt_x"/>
                                          </p:val>
                                        </p:tav>
                                      </p:tavLst>
                                    </p:anim>
                                    <p:anim calcmode="lin" valueType="num">
                                      <p:cBhvr>
                                        <p:cTn id="37" dur="500" fill="hold"/>
                                        <p:tgtEl>
                                          <p:spTgt spid="10"/>
                                        </p:tgtEl>
                                        <p:attrNameLst>
                                          <p:attrName>ppt_y</p:attrName>
                                        </p:attrNameLst>
                                      </p:cBhvr>
                                      <p:tavLst>
                                        <p:tav tm="0">
                                          <p:val>
                                            <p:strVal val="#ppt_y"/>
                                          </p:val>
                                        </p:tav>
                                        <p:tav tm="100000">
                                          <p:val>
                                            <p:strVal val="#ppt_y"/>
                                          </p:val>
                                        </p:tav>
                                      </p:tavLst>
                                    </p:anim>
                                    <p:animEffect transition="in" filter="fade">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23"/>
                                        </p:tgtEl>
                                        <p:attrNameLst>
                                          <p:attrName>style.visibility</p:attrName>
                                        </p:attrNameLst>
                                      </p:cBhvr>
                                      <p:to>
                                        <p:strVal val="visible"/>
                                      </p:to>
                                    </p:set>
                                    <p:anim calcmode="discrete" valueType="clr">
                                      <p:cBhvr override="childStyle">
                                        <p:cTn id="43" dur="80"/>
                                        <p:tgtEl>
                                          <p:spTgt spid="23"/>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23"/>
                                        </p:tgtEl>
                                        <p:attrNameLst>
                                          <p:attrName>fillcolor</p:attrName>
                                        </p:attrNameLst>
                                      </p:cBhvr>
                                      <p:tavLst>
                                        <p:tav tm="0">
                                          <p:val>
                                            <p:clrVal>
                                              <a:schemeClr val="accent2"/>
                                            </p:clrVal>
                                          </p:val>
                                        </p:tav>
                                        <p:tav tm="50000">
                                          <p:val>
                                            <p:clrVal>
                                              <a:schemeClr val="hlink"/>
                                            </p:clrVal>
                                          </p:val>
                                        </p:tav>
                                      </p:tavLst>
                                    </p:anim>
                                    <p:set>
                                      <p:cBhvr>
                                        <p:cTn id="45" dur="80"/>
                                        <p:tgtEl>
                                          <p:spTgt spid="2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613</TotalTime>
  <Words>1961</Words>
  <Application>Microsoft Office PowerPoint</Application>
  <PresentationFormat>全屏显示(4:3)</PresentationFormat>
  <Paragraphs>192</Paragraphs>
  <Slides>21</Slides>
  <Notes>0</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2</vt:i4>
      </vt:variant>
      <vt:variant>
        <vt:lpstr>幻灯片标题</vt:lpstr>
      </vt:variant>
      <vt:variant>
        <vt:i4>21</vt:i4>
      </vt:variant>
    </vt:vector>
  </HeadingPairs>
  <TitlesOfParts>
    <vt:vector size="32" baseType="lpstr">
      <vt:lpstr>黑体</vt:lpstr>
      <vt:lpstr>黑体</vt:lpstr>
      <vt:lpstr>华文行楷</vt:lpstr>
      <vt:lpstr>Arial</vt:lpstr>
      <vt:lpstr>Calibri</vt:lpstr>
      <vt:lpstr>Calibri Light</vt:lpstr>
      <vt:lpstr>Times New Roman</vt:lpstr>
      <vt:lpstr>Wingdings</vt:lpstr>
      <vt:lpstr>Office 主题​​</vt:lpstr>
      <vt:lpstr>Equation</vt:lpstr>
      <vt:lpstr>公式</vt:lpstr>
      <vt:lpstr>PowerPoint 演示文稿</vt:lpstr>
      <vt:lpstr>PowerPoint 演示文稿</vt:lpstr>
      <vt:lpstr>PowerPoint 演示文稿</vt:lpstr>
      <vt:lpstr>湍流结构</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湍流模型</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姜昌伟</dc:creator>
  <cp:lastModifiedBy>zh_jiang1108@163.com</cp:lastModifiedBy>
  <cp:revision>219</cp:revision>
  <dcterms:created xsi:type="dcterms:W3CDTF">2015-11-08T10:49:19Z</dcterms:created>
  <dcterms:modified xsi:type="dcterms:W3CDTF">2022-09-14T08:24:04Z</dcterms:modified>
</cp:coreProperties>
</file>