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audio1.bin" ContentType="audio/unknown"/>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302" r:id="rId3"/>
    <p:sldId id="375" r:id="rId4"/>
    <p:sldId id="376" r:id="rId5"/>
    <p:sldId id="381" r:id="rId6"/>
    <p:sldId id="380" r:id="rId7"/>
    <p:sldId id="359" r:id="rId8"/>
    <p:sldId id="382" r:id="rId9"/>
    <p:sldId id="383" r:id="rId10"/>
    <p:sldId id="384" r:id="rId11"/>
    <p:sldId id="385" r:id="rId12"/>
    <p:sldId id="389" r:id="rId13"/>
    <p:sldId id="390" r:id="rId14"/>
    <p:sldId id="391" r:id="rId15"/>
    <p:sldId id="392" r:id="rId16"/>
    <p:sldId id="393" r:id="rId17"/>
    <p:sldId id="386" r:id="rId18"/>
    <p:sldId id="387" r:id="rId1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a:srgbClr val="CCFFCC"/>
    <a:srgbClr val="6DC15F"/>
    <a:srgbClr val="A9F729"/>
    <a:srgbClr val="34ECD2"/>
    <a:srgbClr val="24FCD8"/>
    <a:srgbClr val="2AF69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854"/>
    <p:restoredTop sz="92593"/>
  </p:normalViewPr>
  <p:slideViewPr>
    <p:cSldViewPr snapToGrid="0">
      <p:cViewPr varScale="1">
        <p:scale>
          <a:sx n="57" d="100"/>
          <a:sy n="57" d="100"/>
        </p:scale>
        <p:origin x="531"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endParaRPr lang="en-US" dirty="0"/>
          </a:p>
        </p:txBody>
      </p:sp>
      <p:sp>
        <p:nvSpPr>
          <p:cNvPr id="4" name="Date Placeholder 3"/>
          <p:cNvSpPr>
            <a:spLocks noGrp="1"/>
          </p:cNvSpPr>
          <p:nvPr>
            <p:ph type="dt" sz="half" idx="10"/>
          </p:nvPr>
        </p:nvSpPr>
        <p:spPr/>
        <p:txBody>
          <a:bodyPr/>
          <a:lstStyle/>
          <a:p>
            <a:fld id="{7D2F7707-99EA-4412-B48F-FE7BC7401AAE}" type="datetimeFigureOut">
              <a:rPr lang="zh-CN" altLang="en-US" smtClean="0"/>
              <a:t>2022/9/14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2654176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2F7707-99EA-4412-B48F-FE7BC7401AAE}" type="datetimeFigureOut">
              <a:rPr lang="zh-CN" altLang="en-US" smtClean="0"/>
              <a:t>2022/9/14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36625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2F7707-99EA-4412-B48F-FE7BC7401AAE}" type="datetimeFigureOut">
              <a:rPr lang="zh-CN" altLang="en-US" smtClean="0"/>
              <a:t>2022/9/14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758007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2F7707-99EA-4412-B48F-FE7BC7401AAE}" type="datetimeFigureOut">
              <a:rPr lang="zh-CN" altLang="en-US" smtClean="0"/>
              <a:t>2022/9/14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586006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7D2F7707-99EA-4412-B48F-FE7BC7401AAE}" type="datetimeFigureOut">
              <a:rPr lang="zh-CN" altLang="en-US" smtClean="0"/>
              <a:t>2022/9/14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2139919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2F7707-99EA-4412-B48F-FE7BC7401AAE}" type="datetimeFigureOut">
              <a:rPr lang="zh-CN" altLang="en-US" smtClean="0"/>
              <a:t>2022/9/14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692584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2F7707-99EA-4412-B48F-FE7BC7401AAE}" type="datetimeFigureOut">
              <a:rPr lang="zh-CN" altLang="en-US" smtClean="0"/>
              <a:t>2022/9/14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2480517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2F7707-99EA-4412-B48F-FE7BC7401AAE}" type="datetimeFigureOut">
              <a:rPr lang="zh-CN" altLang="en-US" smtClean="0"/>
              <a:t>2022/9/14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3559373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2F7707-99EA-4412-B48F-FE7BC7401AAE}" type="datetimeFigureOut">
              <a:rPr lang="zh-CN" altLang="en-US" smtClean="0"/>
              <a:t>2022/9/14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1795606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Date Placeholder 4"/>
          <p:cNvSpPr>
            <a:spLocks noGrp="1"/>
          </p:cNvSpPr>
          <p:nvPr>
            <p:ph type="dt" sz="half" idx="10"/>
          </p:nvPr>
        </p:nvSpPr>
        <p:spPr/>
        <p:txBody>
          <a:bodyPr/>
          <a:lstStyle/>
          <a:p>
            <a:fld id="{7D2F7707-99EA-4412-B48F-FE7BC7401AAE}" type="datetimeFigureOut">
              <a:rPr lang="zh-CN" altLang="en-US" smtClean="0"/>
              <a:t>2022/9/14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1441259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Date Placeholder 4"/>
          <p:cNvSpPr>
            <a:spLocks noGrp="1"/>
          </p:cNvSpPr>
          <p:nvPr>
            <p:ph type="dt" sz="half" idx="10"/>
          </p:nvPr>
        </p:nvSpPr>
        <p:spPr/>
        <p:txBody>
          <a:bodyPr/>
          <a:lstStyle/>
          <a:p>
            <a:fld id="{7D2F7707-99EA-4412-B48F-FE7BC7401AAE}" type="datetimeFigureOut">
              <a:rPr lang="zh-CN" altLang="en-US" smtClean="0"/>
              <a:t>2022/9/14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3231541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2F7707-99EA-4412-B48F-FE7BC7401AAE}" type="datetimeFigureOut">
              <a:rPr lang="zh-CN" altLang="en-US" smtClean="0"/>
              <a:t>2022/9/14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B7E5D9-5379-45CD-B356-6781920E232B}" type="slidenum">
              <a:rPr lang="zh-CN" altLang="en-US" smtClean="0"/>
              <a:t>‹#›</a:t>
            </a:fld>
            <a:endParaRPr lang="zh-CN" altLang="en-US"/>
          </a:p>
        </p:txBody>
      </p:sp>
    </p:spTree>
    <p:extLst>
      <p:ext uri="{BB962C8B-B14F-4D97-AF65-F5344CB8AC3E}">
        <p14:creationId xmlns:p14="http://schemas.microsoft.com/office/powerpoint/2010/main" val="16287312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18.bin"/><Relationship Id="rId7" Type="http://schemas.openxmlformats.org/officeDocument/2006/relationships/oleObject" Target="../embeddings/oleObject20.bin"/><Relationship Id="rId12" Type="http://schemas.openxmlformats.org/officeDocument/2006/relationships/image" Target="../media/image28.wmf"/><Relationship Id="rId2" Type="http://schemas.openxmlformats.org/officeDocument/2006/relationships/audio" Target="../media/audio1.bin"/><Relationship Id="rId1" Type="http://schemas.openxmlformats.org/officeDocument/2006/relationships/slideLayout" Target="../slideLayouts/slideLayout1.xml"/><Relationship Id="rId6" Type="http://schemas.openxmlformats.org/officeDocument/2006/relationships/image" Target="../media/image25.wmf"/><Relationship Id="rId11" Type="http://schemas.openxmlformats.org/officeDocument/2006/relationships/oleObject" Target="../embeddings/oleObject22.bin"/><Relationship Id="rId5" Type="http://schemas.openxmlformats.org/officeDocument/2006/relationships/oleObject" Target="../embeddings/oleObject19.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1.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image" Target="../media/image33.wmf"/><Relationship Id="rId3" Type="http://schemas.openxmlformats.org/officeDocument/2006/relationships/image" Target="../media/image29.wmf"/><Relationship Id="rId7" Type="http://schemas.openxmlformats.org/officeDocument/2006/relationships/image" Target="../media/image31.wmf"/><Relationship Id="rId12" Type="http://schemas.openxmlformats.org/officeDocument/2006/relationships/oleObject" Target="../embeddings/oleObject28.bin"/><Relationship Id="rId2" Type="http://schemas.openxmlformats.org/officeDocument/2006/relationships/oleObject" Target="../embeddings/oleObject23.bin"/><Relationship Id="rId1" Type="http://schemas.openxmlformats.org/officeDocument/2006/relationships/slideLayout" Target="../slideLayouts/slideLayout1.xml"/><Relationship Id="rId6" Type="http://schemas.openxmlformats.org/officeDocument/2006/relationships/oleObject" Target="../embeddings/oleObject25.bin"/><Relationship Id="rId11" Type="http://schemas.openxmlformats.org/officeDocument/2006/relationships/image" Target="../media/image32.wmf"/><Relationship Id="rId5" Type="http://schemas.openxmlformats.org/officeDocument/2006/relationships/image" Target="../media/image30.wmf"/><Relationship Id="rId10" Type="http://schemas.openxmlformats.org/officeDocument/2006/relationships/oleObject" Target="../embeddings/oleObject27.bin"/><Relationship Id="rId4" Type="http://schemas.openxmlformats.org/officeDocument/2006/relationships/oleObject" Target="../embeddings/oleObject24.bin"/><Relationship Id="rId9" Type="http://schemas.openxmlformats.org/officeDocument/2006/relationships/image" Target="../media/image14.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2.bin"/><Relationship Id="rId13" Type="http://schemas.openxmlformats.org/officeDocument/2006/relationships/image" Target="../media/image37.wmf"/><Relationship Id="rId3" Type="http://schemas.openxmlformats.org/officeDocument/2006/relationships/image" Target="../media/image34.wmf"/><Relationship Id="rId7" Type="http://schemas.openxmlformats.org/officeDocument/2006/relationships/image" Target="../media/image35.wmf"/><Relationship Id="rId12" Type="http://schemas.openxmlformats.org/officeDocument/2006/relationships/oleObject" Target="../embeddings/oleObject34.bin"/><Relationship Id="rId2" Type="http://schemas.openxmlformats.org/officeDocument/2006/relationships/oleObject" Target="../embeddings/oleObject29.bin"/><Relationship Id="rId1" Type="http://schemas.openxmlformats.org/officeDocument/2006/relationships/slideLayout" Target="../slideLayouts/slideLayout1.xml"/><Relationship Id="rId6" Type="http://schemas.openxmlformats.org/officeDocument/2006/relationships/oleObject" Target="../embeddings/oleObject31.bin"/><Relationship Id="rId11" Type="http://schemas.openxmlformats.org/officeDocument/2006/relationships/image" Target="../media/image36.wmf"/><Relationship Id="rId5" Type="http://schemas.openxmlformats.org/officeDocument/2006/relationships/image" Target="../media/image25.wmf"/><Relationship Id="rId10" Type="http://schemas.openxmlformats.org/officeDocument/2006/relationships/oleObject" Target="../embeddings/oleObject33.bin"/><Relationship Id="rId4" Type="http://schemas.openxmlformats.org/officeDocument/2006/relationships/oleObject" Target="../embeddings/oleObject30.bin"/><Relationship Id="rId9" Type="http://schemas.openxmlformats.org/officeDocument/2006/relationships/image" Target="../media/image27.wmf"/></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38.bin"/><Relationship Id="rId13" Type="http://schemas.openxmlformats.org/officeDocument/2006/relationships/oleObject" Target="../embeddings/oleObject41.bin"/><Relationship Id="rId18" Type="http://schemas.openxmlformats.org/officeDocument/2006/relationships/image" Target="../media/image45.wmf"/><Relationship Id="rId3" Type="http://schemas.openxmlformats.org/officeDocument/2006/relationships/image" Target="../media/image38.wmf"/><Relationship Id="rId7" Type="http://schemas.openxmlformats.org/officeDocument/2006/relationships/image" Target="../media/image40.wmf"/><Relationship Id="rId12" Type="http://schemas.openxmlformats.org/officeDocument/2006/relationships/oleObject" Target="../embeddings/oleObject40.bin"/><Relationship Id="rId17" Type="http://schemas.openxmlformats.org/officeDocument/2006/relationships/oleObject" Target="../embeddings/oleObject43.bin"/><Relationship Id="rId2" Type="http://schemas.openxmlformats.org/officeDocument/2006/relationships/oleObject" Target="../embeddings/oleObject35.bin"/><Relationship Id="rId16" Type="http://schemas.openxmlformats.org/officeDocument/2006/relationships/image" Target="../media/image44.wmf"/><Relationship Id="rId20" Type="http://schemas.openxmlformats.org/officeDocument/2006/relationships/image" Target="../media/image46.wmf"/><Relationship Id="rId1" Type="http://schemas.openxmlformats.org/officeDocument/2006/relationships/slideLayout" Target="../slideLayouts/slideLayout1.xml"/><Relationship Id="rId6" Type="http://schemas.openxmlformats.org/officeDocument/2006/relationships/oleObject" Target="../embeddings/oleObject37.bin"/><Relationship Id="rId11" Type="http://schemas.openxmlformats.org/officeDocument/2006/relationships/image" Target="../media/image42.wmf"/><Relationship Id="rId5" Type="http://schemas.openxmlformats.org/officeDocument/2006/relationships/image" Target="../media/image39.wmf"/><Relationship Id="rId15" Type="http://schemas.openxmlformats.org/officeDocument/2006/relationships/oleObject" Target="../embeddings/oleObject42.bin"/><Relationship Id="rId10" Type="http://schemas.openxmlformats.org/officeDocument/2006/relationships/oleObject" Target="../embeddings/oleObject39.bin"/><Relationship Id="rId19" Type="http://schemas.openxmlformats.org/officeDocument/2006/relationships/oleObject" Target="../embeddings/oleObject44.bin"/><Relationship Id="rId4" Type="http://schemas.openxmlformats.org/officeDocument/2006/relationships/oleObject" Target="../embeddings/oleObject36.bin"/><Relationship Id="rId9" Type="http://schemas.openxmlformats.org/officeDocument/2006/relationships/image" Target="../media/image41.wmf"/><Relationship Id="rId14" Type="http://schemas.openxmlformats.org/officeDocument/2006/relationships/image" Target="../media/image43.wmf"/></Relationships>
</file>

<file path=ppt/slides/_rels/slide14.xml.rels><?xml version="1.0" encoding="UTF-8" standalone="yes"?>
<Relationships xmlns="http://schemas.openxmlformats.org/package/2006/relationships"><Relationship Id="rId3" Type="http://schemas.openxmlformats.org/officeDocument/2006/relationships/image" Target="../media/image47.wmf"/><Relationship Id="rId7" Type="http://schemas.openxmlformats.org/officeDocument/2006/relationships/image" Target="../media/image49.wmf"/><Relationship Id="rId2" Type="http://schemas.openxmlformats.org/officeDocument/2006/relationships/oleObject" Target="../embeddings/oleObject45.bin"/><Relationship Id="rId1" Type="http://schemas.openxmlformats.org/officeDocument/2006/relationships/slideLayout" Target="../slideLayouts/slideLayout1.xml"/><Relationship Id="rId6" Type="http://schemas.openxmlformats.org/officeDocument/2006/relationships/oleObject" Target="../embeddings/oleObject47.bin"/><Relationship Id="rId5" Type="http://schemas.openxmlformats.org/officeDocument/2006/relationships/image" Target="../media/image48.wmf"/><Relationship Id="rId4" Type="http://schemas.openxmlformats.org/officeDocument/2006/relationships/oleObject" Target="../embeddings/oleObject46.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51.bin"/><Relationship Id="rId3" Type="http://schemas.openxmlformats.org/officeDocument/2006/relationships/image" Target="../media/image50.wmf"/><Relationship Id="rId7" Type="http://schemas.openxmlformats.org/officeDocument/2006/relationships/image" Target="../media/image52.wmf"/><Relationship Id="rId2" Type="http://schemas.openxmlformats.org/officeDocument/2006/relationships/oleObject" Target="../embeddings/oleObject48.bin"/><Relationship Id="rId1" Type="http://schemas.openxmlformats.org/officeDocument/2006/relationships/slideLayout" Target="../slideLayouts/slideLayout1.xml"/><Relationship Id="rId6" Type="http://schemas.openxmlformats.org/officeDocument/2006/relationships/oleObject" Target="../embeddings/oleObject50.bin"/><Relationship Id="rId5" Type="http://schemas.openxmlformats.org/officeDocument/2006/relationships/image" Target="../media/image51.wmf"/><Relationship Id="rId10" Type="http://schemas.openxmlformats.org/officeDocument/2006/relationships/image" Target="../media/image6.jpeg"/><Relationship Id="rId4" Type="http://schemas.openxmlformats.org/officeDocument/2006/relationships/oleObject" Target="../embeddings/oleObject49.bin"/><Relationship Id="rId9" Type="http://schemas.openxmlformats.org/officeDocument/2006/relationships/image" Target="../media/image53.wmf"/></Relationships>
</file>

<file path=ppt/slides/_rels/slide16.x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oleObject" Target="../embeddings/oleObject52.bin"/><Relationship Id="rId1" Type="http://schemas.openxmlformats.org/officeDocument/2006/relationships/slideLayout" Target="../slideLayouts/slideLayout1.xml"/><Relationship Id="rId6" Type="http://schemas.openxmlformats.org/officeDocument/2006/relationships/image" Target="../media/image55.wmf"/><Relationship Id="rId5" Type="http://schemas.openxmlformats.org/officeDocument/2006/relationships/oleObject" Target="../embeddings/oleObject54.bin"/><Relationship Id="rId4" Type="http://schemas.openxmlformats.org/officeDocument/2006/relationships/oleObject" Target="../embeddings/oleObject53.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8.bin"/><Relationship Id="rId3" Type="http://schemas.openxmlformats.org/officeDocument/2006/relationships/image" Target="../media/image56.wmf"/><Relationship Id="rId7" Type="http://schemas.openxmlformats.org/officeDocument/2006/relationships/image" Target="../media/image55.wmf"/><Relationship Id="rId2" Type="http://schemas.openxmlformats.org/officeDocument/2006/relationships/oleObject" Target="../embeddings/oleObject55.bin"/><Relationship Id="rId1" Type="http://schemas.openxmlformats.org/officeDocument/2006/relationships/slideLayout" Target="../slideLayouts/slideLayout1.xml"/><Relationship Id="rId6" Type="http://schemas.openxmlformats.org/officeDocument/2006/relationships/oleObject" Target="../embeddings/oleObject57.bin"/><Relationship Id="rId5" Type="http://schemas.openxmlformats.org/officeDocument/2006/relationships/image" Target="../media/image53.wmf"/><Relationship Id="rId4" Type="http://schemas.openxmlformats.org/officeDocument/2006/relationships/oleObject" Target="../embeddings/oleObject56.bin"/><Relationship Id="rId9" Type="http://schemas.openxmlformats.org/officeDocument/2006/relationships/image" Target="../media/image57.wmf"/></Relationships>
</file>

<file path=ppt/slides/_rels/slide18.xml.rels><?xml version="1.0" encoding="UTF-8" standalone="yes"?>
<Relationships xmlns="http://schemas.openxmlformats.org/package/2006/relationships"><Relationship Id="rId3" Type="http://schemas.openxmlformats.org/officeDocument/2006/relationships/image" Target="../media/image58.wmf"/><Relationship Id="rId7" Type="http://schemas.openxmlformats.org/officeDocument/2006/relationships/image" Target="../media/image60.wmf"/><Relationship Id="rId2" Type="http://schemas.openxmlformats.org/officeDocument/2006/relationships/oleObject" Target="../embeddings/oleObject59.bin"/><Relationship Id="rId1" Type="http://schemas.openxmlformats.org/officeDocument/2006/relationships/slideLayout" Target="../slideLayouts/slideLayout1.xml"/><Relationship Id="rId6" Type="http://schemas.openxmlformats.org/officeDocument/2006/relationships/oleObject" Target="../embeddings/oleObject61.bin"/><Relationship Id="rId5" Type="http://schemas.openxmlformats.org/officeDocument/2006/relationships/image" Target="../media/image59.wmf"/><Relationship Id="rId4" Type="http://schemas.openxmlformats.org/officeDocument/2006/relationships/oleObject" Target="../embeddings/oleObject60.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image" Target="../media/image1.wmf"/><Relationship Id="rId7"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oleObject" Target="../embeddings/oleObject2.bin"/><Relationship Id="rId9" Type="http://schemas.openxmlformats.org/officeDocument/2006/relationships/image" Target="../media/image4.wmf"/></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image" Target="../media/image6.jpeg"/><Relationship Id="rId1" Type="http://schemas.openxmlformats.org/officeDocument/2006/relationships/slideLayout" Target="../slideLayouts/slideLayout1.xml"/><Relationship Id="rId6" Type="http://schemas.openxmlformats.org/officeDocument/2006/relationships/image" Target="../media/image8.wmf"/><Relationship Id="rId5" Type="http://schemas.openxmlformats.org/officeDocument/2006/relationships/oleObject" Target="../embeddings/oleObject6.bin"/><Relationship Id="rId4" Type="http://schemas.openxmlformats.org/officeDocument/2006/relationships/image" Target="../media/image7.wmf"/></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image" Target="../media/image11.jpeg"/><Relationship Id="rId1" Type="http://schemas.openxmlformats.org/officeDocument/2006/relationships/slideLayout" Target="../slideLayouts/slideLayout1.xml"/><Relationship Id="rId6" Type="http://schemas.openxmlformats.org/officeDocument/2006/relationships/image" Target="../media/image13.wmf"/><Relationship Id="rId5" Type="http://schemas.openxmlformats.org/officeDocument/2006/relationships/oleObject" Target="../embeddings/oleObject9.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1.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5.bin"/><Relationship Id="rId13" Type="http://schemas.openxmlformats.org/officeDocument/2006/relationships/image" Target="../media/image21.wmf"/><Relationship Id="rId3" Type="http://schemas.openxmlformats.org/officeDocument/2006/relationships/image" Target="../media/image16.wmf"/><Relationship Id="rId7" Type="http://schemas.openxmlformats.org/officeDocument/2006/relationships/image" Target="../media/image18.wmf"/><Relationship Id="rId12" Type="http://schemas.openxmlformats.org/officeDocument/2006/relationships/oleObject" Target="../embeddings/oleObject17.bin"/><Relationship Id="rId2" Type="http://schemas.openxmlformats.org/officeDocument/2006/relationships/oleObject" Target="../embeddings/oleObject12.bin"/><Relationship Id="rId1" Type="http://schemas.openxmlformats.org/officeDocument/2006/relationships/slideLayout" Target="../slideLayouts/slideLayout1.xml"/><Relationship Id="rId6" Type="http://schemas.openxmlformats.org/officeDocument/2006/relationships/oleObject" Target="../embeddings/oleObject14.bin"/><Relationship Id="rId11" Type="http://schemas.openxmlformats.org/officeDocument/2006/relationships/image" Target="../media/image20.wmf"/><Relationship Id="rId5" Type="http://schemas.openxmlformats.org/officeDocument/2006/relationships/image" Target="../media/image17.wmf"/><Relationship Id="rId10" Type="http://schemas.openxmlformats.org/officeDocument/2006/relationships/oleObject" Target="../embeddings/oleObject16.bin"/><Relationship Id="rId4" Type="http://schemas.openxmlformats.org/officeDocument/2006/relationships/oleObject" Target="../embeddings/oleObject13.bin"/><Relationship Id="rId9" Type="http://schemas.openxmlformats.org/officeDocument/2006/relationships/image" Target="../media/image19.wmf"/></Relationships>
</file>

<file path=ppt/slides/_rels/slide9.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r>
              <a:rPr lang="zh-CN" altLang="en-US" sz="3200" dirty="0">
                <a:solidFill>
                  <a:srgbClr val="0033CC"/>
                </a:solidFill>
                <a:latin typeface="华文行楷" panose="02010800040101010101" pitchFamily="2" charset="-122"/>
                <a:ea typeface="华文行楷" panose="02010800040101010101" pitchFamily="2" charset="-122"/>
                <a:cs typeface="华文行楷"/>
              </a:rPr>
              <a:t>高	等	传	热	学</a:t>
            </a:r>
            <a:endParaRPr lang="zh-CN" altLang="en-US" sz="3200" dirty="0">
              <a:latin typeface="华文行楷" panose="02010800040101010101" pitchFamily="2" charset="-122"/>
              <a:ea typeface="华文行楷" panose="02010800040101010101" pitchFamily="2" charset="-122"/>
              <a:cs typeface="华文行楷"/>
            </a:endParaRPr>
          </a:p>
        </p:txBody>
      </p:sp>
      <p:sp>
        <p:nvSpPr>
          <p:cNvPr id="9" name="object 8"/>
          <p:cNvSpPr txBox="1"/>
          <p:nvPr/>
        </p:nvSpPr>
        <p:spPr>
          <a:xfrm>
            <a:off x="740780" y="2979001"/>
            <a:ext cx="8229600" cy="418465"/>
          </a:xfrm>
          <a:prstGeom prst="rect">
            <a:avLst/>
          </a:prstGeom>
        </p:spPr>
        <p:txBody>
          <a:bodyPr vert="horz" wrap="square" lIns="0" tIns="0" rIns="0" bIns="0" rtlCol="0">
            <a:noAutofit/>
          </a:bodyPr>
          <a:lstStyle/>
          <a:p>
            <a:pPr marL="12700">
              <a:lnSpc>
                <a:spcPts val="3295"/>
              </a:lnSpc>
            </a:pPr>
            <a:r>
              <a:rPr lang="zh-CN" altLang="en-US" sz="4000" b="1" spc="-10">
                <a:solidFill>
                  <a:srgbClr val="FF0000"/>
                </a:solidFill>
                <a:latin typeface="黑体" panose="02010609060101010101" pitchFamily="49" charset="-122"/>
                <a:ea typeface="黑体" panose="02010609060101010101" pitchFamily="49" charset="-122"/>
                <a:cs typeface="黑体"/>
              </a:rPr>
              <a:t>第十章 </a:t>
            </a:r>
            <a:r>
              <a:rPr lang="zh-CN" altLang="en-US" sz="4000" b="1" spc="-10" dirty="0">
                <a:solidFill>
                  <a:srgbClr val="FF0000"/>
                </a:solidFill>
                <a:latin typeface="黑体" panose="02010609060101010101" pitchFamily="49" charset="-122"/>
                <a:ea typeface="黑体" panose="02010609060101010101" pitchFamily="49" charset="-122"/>
                <a:cs typeface="黑体"/>
              </a:rPr>
              <a:t>槽道内层流流动与对流换热</a:t>
            </a:r>
            <a:endParaRPr sz="4000" b="1" dirty="0">
              <a:solidFill>
                <a:srgbClr val="FF0000"/>
              </a:solidFill>
              <a:latin typeface="黑体" panose="02010609060101010101" pitchFamily="49" charset="-122"/>
              <a:ea typeface="黑体" panose="02010609060101010101" pitchFamily="49" charset="-122"/>
              <a:cs typeface="黑体"/>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Tree>
    <p:extLst>
      <p:ext uri="{BB962C8B-B14F-4D97-AF65-F5344CB8AC3E}">
        <p14:creationId xmlns:p14="http://schemas.microsoft.com/office/powerpoint/2010/main" val="41652525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9" name="object 8"/>
          <p:cNvSpPr txBox="1"/>
          <p:nvPr/>
        </p:nvSpPr>
        <p:spPr>
          <a:xfrm>
            <a:off x="2326511" y="0"/>
            <a:ext cx="4340507" cy="637130"/>
          </a:xfrm>
          <a:prstGeom prst="rect">
            <a:avLst/>
          </a:prstGeom>
        </p:spPr>
        <p:txBody>
          <a:bodyPr vert="horz" wrap="square" lIns="0" tIns="0" rIns="0" bIns="0" rtlCol="0">
            <a:noAutofit/>
          </a:bodyPr>
          <a:lstStyle/>
          <a:p>
            <a:pPr marL="12700">
              <a:lnSpc>
                <a:spcPct val="150000"/>
              </a:lnSpc>
            </a:pPr>
            <a:r>
              <a:rPr lang="zh-CN" altLang="en-US" sz="2400" b="1" spc="-10">
                <a:solidFill>
                  <a:srgbClr val="FF0000"/>
                </a:solidFill>
                <a:latin typeface="黑体" panose="02010609060101010101" pitchFamily="49" charset="-122"/>
                <a:ea typeface="黑体" panose="02010609060101010101" pitchFamily="49" charset="-122"/>
                <a:cs typeface="黑体"/>
              </a:rPr>
              <a:t>二、管内充分发展区的层流换热</a:t>
            </a:r>
          </a:p>
          <a:p>
            <a:pPr marL="12700">
              <a:lnSpc>
                <a:spcPct val="150000"/>
              </a:lnSpc>
            </a:pPr>
            <a:endParaRPr lang="zh-CN" altLang="en-US" sz="2400" b="1" spc="-10"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sz="2400" b="1" dirty="0">
              <a:solidFill>
                <a:srgbClr val="FF0000"/>
              </a:solidFill>
              <a:latin typeface="黑体" panose="02010609060101010101" pitchFamily="49" charset="-122"/>
              <a:ea typeface="黑体" panose="02010609060101010101" pitchFamily="49" charset="-122"/>
              <a:cs typeface="黑体"/>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10" name="Text Box 2"/>
          <p:cNvSpPr txBox="1">
            <a:spLocks noChangeArrowheads="1"/>
          </p:cNvSpPr>
          <p:nvPr/>
        </p:nvSpPr>
        <p:spPr bwMode="auto">
          <a:xfrm>
            <a:off x="533400" y="533400"/>
            <a:ext cx="7848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kumimoji="1" lang="zh-CN" altLang="en-US" sz="2800" b="1" dirty="0">
                <a:effectLst>
                  <a:outerShdw blurRad="38100" dist="38100" dir="2700000" algn="tl">
                    <a:srgbClr val="C0C0C0"/>
                  </a:outerShdw>
                </a:effectLst>
                <a:latin typeface="SimHei" charset="-122"/>
                <a:ea typeface="SimHei" charset="-122"/>
                <a:cs typeface="SimHei" charset="-122"/>
              </a:rPr>
              <a:t>常见的两种换热条件</a:t>
            </a:r>
          </a:p>
        </p:txBody>
      </p:sp>
      <p:sp>
        <p:nvSpPr>
          <p:cNvPr id="11" name="Text Box 3"/>
          <p:cNvSpPr txBox="1">
            <a:spLocks noChangeArrowheads="1"/>
          </p:cNvSpPr>
          <p:nvPr/>
        </p:nvSpPr>
        <p:spPr bwMode="auto">
          <a:xfrm>
            <a:off x="533400" y="1143000"/>
            <a:ext cx="81534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kumimoji="1" lang="en-US" altLang="zh-CN" sz="2800" b="1" dirty="0">
                <a:latin typeface="SimHei" charset="-122"/>
                <a:ea typeface="SimHei" charset="-122"/>
                <a:cs typeface="SimHei" charset="-122"/>
              </a:rPr>
              <a:t>(1)</a:t>
            </a:r>
            <a:r>
              <a:rPr kumimoji="1" lang="zh-CN" altLang="en-US" sz="2800" b="1" dirty="0">
                <a:latin typeface="SimHei" charset="-122"/>
                <a:ea typeface="SimHei" charset="-122"/>
                <a:cs typeface="SimHei" charset="-122"/>
              </a:rPr>
              <a:t>均匀热流</a:t>
            </a:r>
          </a:p>
        </p:txBody>
      </p:sp>
      <p:sp>
        <p:nvSpPr>
          <p:cNvPr id="12" name="Rectangle 4"/>
          <p:cNvSpPr>
            <a:spLocks noChangeArrowheads="1"/>
          </p:cNvSpPr>
          <p:nvPr/>
        </p:nvSpPr>
        <p:spPr bwMode="auto">
          <a:xfrm>
            <a:off x="685800" y="5334000"/>
            <a:ext cx="3581400" cy="8858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eaLnBrk="1" hangingPunct="1">
              <a:defRPr/>
            </a:pPr>
            <a:r>
              <a:rPr kumimoji="1" lang="zh-CN" altLang="en-US" sz="2600" b="1">
                <a:latin typeface="SimHei" charset="-122"/>
                <a:ea typeface="SimHei" charset="-122"/>
                <a:cs typeface="SimHei" charset="-122"/>
              </a:rPr>
              <a:t>壁面和流体温度随管长的变化</a:t>
            </a:r>
          </a:p>
        </p:txBody>
      </p:sp>
      <p:sp>
        <p:nvSpPr>
          <p:cNvPr id="13" name="Text Box 6"/>
          <p:cNvSpPr txBox="1">
            <a:spLocks noChangeArrowheads="1"/>
          </p:cNvSpPr>
          <p:nvPr/>
        </p:nvSpPr>
        <p:spPr bwMode="auto">
          <a:xfrm>
            <a:off x="4495800" y="4572000"/>
            <a:ext cx="4114800" cy="1023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lnSpc>
                <a:spcPct val="125000"/>
              </a:lnSpc>
              <a:spcBef>
                <a:spcPct val="50000"/>
              </a:spcBef>
              <a:defRPr/>
            </a:pPr>
            <a:r>
              <a:rPr kumimoji="1" lang="zh-CN" altLang="en-US" sz="2600" b="1">
                <a:latin typeface="SimHei" charset="-122"/>
                <a:ea typeface="SimHei" charset="-122"/>
                <a:cs typeface="SimHei" charset="-122"/>
              </a:rPr>
              <a:t>给出在换热充分发展阶段                     的具体表达式。</a:t>
            </a:r>
          </a:p>
        </p:txBody>
      </p:sp>
      <p:graphicFrame>
        <p:nvGraphicFramePr>
          <p:cNvPr id="14" name="Object 7"/>
          <p:cNvGraphicFramePr>
            <a:graphicFrameLocks noChangeAspect="1"/>
          </p:cNvGraphicFramePr>
          <p:nvPr>
            <p:extLst>
              <p:ext uri="{D42A27DB-BD31-4B8C-83A1-F6EECF244321}">
                <p14:modId xmlns:p14="http://schemas.microsoft.com/office/powerpoint/2010/main" val="1333957139"/>
              </p:ext>
            </p:extLst>
          </p:nvPr>
        </p:nvGraphicFramePr>
        <p:xfrm>
          <a:off x="5834063" y="5715000"/>
          <a:ext cx="1633537" cy="566738"/>
        </p:xfrm>
        <a:graphic>
          <a:graphicData uri="http://schemas.openxmlformats.org/presentationml/2006/ole">
            <mc:AlternateContent xmlns:mc="http://schemas.openxmlformats.org/markup-compatibility/2006">
              <mc:Choice xmlns:v="urn:schemas-microsoft-com:vml" Requires="v">
                <p:oleObj name="Equation" r:id="rId3" imgW="622030" imgH="215806" progId="Equation.3">
                  <p:embed/>
                </p:oleObj>
              </mc:Choice>
              <mc:Fallback>
                <p:oleObj name="Equation" r:id="rId3" imgW="622030" imgH="215806"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34063" y="5715000"/>
                        <a:ext cx="1633537" cy="5667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pSp>
        <p:nvGrpSpPr>
          <p:cNvPr id="15" name="Group 8"/>
          <p:cNvGrpSpPr>
            <a:grpSpLocks/>
          </p:cNvGrpSpPr>
          <p:nvPr/>
        </p:nvGrpSpPr>
        <p:grpSpPr bwMode="auto">
          <a:xfrm>
            <a:off x="6096000" y="3795713"/>
            <a:ext cx="1143000" cy="623887"/>
            <a:chOff x="3840" y="3399"/>
            <a:chExt cx="624" cy="393"/>
          </a:xfrm>
        </p:grpSpPr>
        <p:sp>
          <p:nvSpPr>
            <p:cNvPr id="16" name="Line 9"/>
            <p:cNvSpPr>
              <a:spLocks noChangeShapeType="1"/>
            </p:cNvSpPr>
            <p:nvPr/>
          </p:nvSpPr>
          <p:spPr bwMode="auto">
            <a:xfrm>
              <a:off x="3840" y="3399"/>
              <a:ext cx="0" cy="3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17" name="Line 10"/>
            <p:cNvSpPr>
              <a:spLocks noChangeShapeType="1"/>
            </p:cNvSpPr>
            <p:nvPr/>
          </p:nvSpPr>
          <p:spPr bwMode="auto">
            <a:xfrm>
              <a:off x="4464" y="3408"/>
              <a:ext cx="0" cy="3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18" name="Line 11"/>
            <p:cNvSpPr>
              <a:spLocks noChangeShapeType="1"/>
            </p:cNvSpPr>
            <p:nvPr/>
          </p:nvSpPr>
          <p:spPr bwMode="auto">
            <a:xfrm>
              <a:off x="3840" y="3696"/>
              <a:ext cx="624" cy="0"/>
            </a:xfrm>
            <a:prstGeom prst="line">
              <a:avLst/>
            </a:prstGeom>
            <a:noFill/>
            <a:ln w="9525">
              <a:solidFill>
                <a:schemeClr val="tx1"/>
              </a:solidFill>
              <a:round/>
              <a:headEnd type="stealth" w="med" len="lg"/>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grpSp>
      <p:grpSp>
        <p:nvGrpSpPr>
          <p:cNvPr id="19" name="Group 13"/>
          <p:cNvGrpSpPr>
            <a:grpSpLocks/>
          </p:cNvGrpSpPr>
          <p:nvPr/>
        </p:nvGrpSpPr>
        <p:grpSpPr bwMode="auto">
          <a:xfrm>
            <a:off x="5257800" y="2514600"/>
            <a:ext cx="2667000" cy="1447800"/>
            <a:chOff x="3312" y="2640"/>
            <a:chExt cx="1680" cy="912"/>
          </a:xfrm>
        </p:grpSpPr>
        <p:sp>
          <p:nvSpPr>
            <p:cNvPr id="21" name="Line 14"/>
            <p:cNvSpPr>
              <a:spLocks noChangeShapeType="1"/>
            </p:cNvSpPr>
            <p:nvPr/>
          </p:nvSpPr>
          <p:spPr bwMode="auto">
            <a:xfrm>
              <a:off x="3312" y="3120"/>
              <a:ext cx="432" cy="0"/>
            </a:xfrm>
            <a:prstGeom prst="line">
              <a:avLst/>
            </a:prstGeom>
            <a:noFill/>
            <a:ln w="28575">
              <a:solidFill>
                <a:srgbClr val="00FF00"/>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22" name="Line 15"/>
            <p:cNvSpPr>
              <a:spLocks noChangeShapeType="1"/>
            </p:cNvSpPr>
            <p:nvPr/>
          </p:nvSpPr>
          <p:spPr bwMode="auto">
            <a:xfrm>
              <a:off x="4560" y="3120"/>
              <a:ext cx="432" cy="0"/>
            </a:xfrm>
            <a:prstGeom prst="line">
              <a:avLst/>
            </a:prstGeom>
            <a:noFill/>
            <a:ln w="28575">
              <a:solidFill>
                <a:srgbClr val="00FF00"/>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grpSp>
          <p:nvGrpSpPr>
            <p:cNvPr id="23" name="Group 16"/>
            <p:cNvGrpSpPr>
              <a:grpSpLocks/>
            </p:cNvGrpSpPr>
            <p:nvPr/>
          </p:nvGrpSpPr>
          <p:grpSpPr bwMode="auto">
            <a:xfrm>
              <a:off x="3833" y="2640"/>
              <a:ext cx="716" cy="912"/>
              <a:chOff x="3833" y="2640"/>
              <a:chExt cx="716" cy="912"/>
            </a:xfrm>
          </p:grpSpPr>
          <p:grpSp>
            <p:nvGrpSpPr>
              <p:cNvPr id="24" name="Group 17"/>
              <p:cNvGrpSpPr>
                <a:grpSpLocks/>
              </p:cNvGrpSpPr>
              <p:nvPr/>
            </p:nvGrpSpPr>
            <p:grpSpPr bwMode="auto">
              <a:xfrm>
                <a:off x="3833" y="2889"/>
                <a:ext cx="716" cy="423"/>
                <a:chOff x="3833" y="2889"/>
                <a:chExt cx="716" cy="423"/>
              </a:xfrm>
            </p:grpSpPr>
            <p:sp>
              <p:nvSpPr>
                <p:cNvPr id="35" name="Rectangle 18"/>
                <p:cNvSpPr>
                  <a:spLocks noChangeArrowheads="1"/>
                </p:cNvSpPr>
                <p:nvPr/>
              </p:nvSpPr>
              <p:spPr bwMode="auto">
                <a:xfrm>
                  <a:off x="3851" y="2896"/>
                  <a:ext cx="678" cy="416"/>
                </a:xfrm>
                <a:prstGeom prst="rect">
                  <a:avLst/>
                </a:prstGeom>
                <a:gradFill rotWithShape="0">
                  <a:gsLst>
                    <a:gs pos="0">
                      <a:srgbClr val="007600"/>
                    </a:gs>
                    <a:gs pos="50000">
                      <a:srgbClr val="00FF00"/>
                    </a:gs>
                    <a:gs pos="100000">
                      <a:srgbClr val="0076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endParaRPr lang="zh-CN" altLang="en-US">
                    <a:latin typeface="SimHei" charset="-122"/>
                    <a:ea typeface="SimHei" charset="-122"/>
                    <a:cs typeface="SimHei" charset="-122"/>
                  </a:endParaRPr>
                </a:p>
              </p:txBody>
            </p:sp>
            <p:sp>
              <p:nvSpPr>
                <p:cNvPr id="36" name="Line 19"/>
                <p:cNvSpPr>
                  <a:spLocks noChangeShapeType="1"/>
                </p:cNvSpPr>
                <p:nvPr/>
              </p:nvSpPr>
              <p:spPr bwMode="auto">
                <a:xfrm>
                  <a:off x="3833" y="2889"/>
                  <a:ext cx="710" cy="0"/>
                </a:xfrm>
                <a:prstGeom prst="line">
                  <a:avLst/>
                </a:prstGeom>
                <a:noFill/>
                <a:ln w="38100">
                  <a:solidFill>
                    <a:srgbClr val="666699"/>
                  </a:solidFill>
                  <a:round/>
                  <a:headEnd/>
                  <a:tailEnd/>
                </a:ln>
                <a:extLst>
                  <a:ext uri="{909E8E84-426E-40DD-AFC4-6F175D3DCCD1}">
                    <a14:hiddenFill xmlns:a14="http://schemas.microsoft.com/office/drawing/2010/main">
                      <a:noFill/>
                    </a14:hiddenFill>
                  </a:ext>
                </a:extLst>
              </p:spPr>
              <p:txBody>
                <a:bodyPr/>
                <a:lstStyle/>
                <a:p>
                  <a:endParaRPr lang="zh-CN" altLang="en-US">
                    <a:latin typeface="SimHei" charset="-122"/>
                    <a:ea typeface="SimHei" charset="-122"/>
                    <a:cs typeface="SimHei" charset="-122"/>
                  </a:endParaRPr>
                </a:p>
              </p:txBody>
            </p:sp>
            <p:sp>
              <p:nvSpPr>
                <p:cNvPr id="37" name="Line 20"/>
                <p:cNvSpPr>
                  <a:spLocks noChangeShapeType="1"/>
                </p:cNvSpPr>
                <p:nvPr/>
              </p:nvSpPr>
              <p:spPr bwMode="auto">
                <a:xfrm>
                  <a:off x="3838" y="3312"/>
                  <a:ext cx="711" cy="0"/>
                </a:xfrm>
                <a:prstGeom prst="line">
                  <a:avLst/>
                </a:prstGeom>
                <a:noFill/>
                <a:ln w="38100">
                  <a:solidFill>
                    <a:srgbClr val="666699"/>
                  </a:solidFill>
                  <a:round/>
                  <a:headEnd/>
                  <a:tailEnd/>
                </a:ln>
                <a:extLst>
                  <a:ext uri="{909E8E84-426E-40DD-AFC4-6F175D3DCCD1}">
                    <a14:hiddenFill xmlns:a14="http://schemas.microsoft.com/office/drawing/2010/main">
                      <a:noFill/>
                    </a14:hiddenFill>
                  </a:ext>
                </a:extLst>
              </p:spPr>
              <p:txBody>
                <a:bodyPr/>
                <a:lstStyle/>
                <a:p>
                  <a:endParaRPr lang="zh-CN" altLang="en-US">
                    <a:latin typeface="SimHei" charset="-122"/>
                    <a:ea typeface="SimHei" charset="-122"/>
                    <a:cs typeface="SimHei" charset="-122"/>
                  </a:endParaRPr>
                </a:p>
              </p:txBody>
            </p:sp>
          </p:grpSp>
          <p:grpSp>
            <p:nvGrpSpPr>
              <p:cNvPr id="25" name="Group 21"/>
              <p:cNvGrpSpPr>
                <a:grpSpLocks/>
              </p:cNvGrpSpPr>
              <p:nvPr/>
            </p:nvGrpSpPr>
            <p:grpSpPr bwMode="auto">
              <a:xfrm>
                <a:off x="3936" y="2640"/>
                <a:ext cx="432" cy="240"/>
                <a:chOff x="3936" y="2640"/>
                <a:chExt cx="432" cy="240"/>
              </a:xfrm>
            </p:grpSpPr>
            <p:sp>
              <p:nvSpPr>
                <p:cNvPr id="31" name="Line 22"/>
                <p:cNvSpPr>
                  <a:spLocks noChangeShapeType="1"/>
                </p:cNvSpPr>
                <p:nvPr/>
              </p:nvSpPr>
              <p:spPr bwMode="auto">
                <a:xfrm>
                  <a:off x="3936" y="2640"/>
                  <a:ext cx="0" cy="24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32" name="Line 23"/>
                <p:cNvSpPr>
                  <a:spLocks noChangeShapeType="1"/>
                </p:cNvSpPr>
                <p:nvPr/>
              </p:nvSpPr>
              <p:spPr bwMode="auto">
                <a:xfrm>
                  <a:off x="4080" y="2640"/>
                  <a:ext cx="0" cy="24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33" name="Line 24"/>
                <p:cNvSpPr>
                  <a:spLocks noChangeShapeType="1"/>
                </p:cNvSpPr>
                <p:nvPr/>
              </p:nvSpPr>
              <p:spPr bwMode="auto">
                <a:xfrm>
                  <a:off x="4224" y="2640"/>
                  <a:ext cx="0" cy="24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34" name="Line 25"/>
                <p:cNvSpPr>
                  <a:spLocks noChangeShapeType="1"/>
                </p:cNvSpPr>
                <p:nvPr/>
              </p:nvSpPr>
              <p:spPr bwMode="auto">
                <a:xfrm>
                  <a:off x="4368" y="2640"/>
                  <a:ext cx="0" cy="24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grpSp>
          <p:grpSp>
            <p:nvGrpSpPr>
              <p:cNvPr id="26" name="Group 26"/>
              <p:cNvGrpSpPr>
                <a:grpSpLocks/>
              </p:cNvGrpSpPr>
              <p:nvPr/>
            </p:nvGrpSpPr>
            <p:grpSpPr bwMode="auto">
              <a:xfrm flipV="1">
                <a:off x="3984" y="3312"/>
                <a:ext cx="432" cy="240"/>
                <a:chOff x="3936" y="2640"/>
                <a:chExt cx="432" cy="240"/>
              </a:xfrm>
            </p:grpSpPr>
            <p:sp>
              <p:nvSpPr>
                <p:cNvPr id="27" name="Line 27"/>
                <p:cNvSpPr>
                  <a:spLocks noChangeShapeType="1"/>
                </p:cNvSpPr>
                <p:nvPr/>
              </p:nvSpPr>
              <p:spPr bwMode="auto">
                <a:xfrm>
                  <a:off x="3936" y="2640"/>
                  <a:ext cx="0" cy="24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28" name="Line 28"/>
                <p:cNvSpPr>
                  <a:spLocks noChangeShapeType="1"/>
                </p:cNvSpPr>
                <p:nvPr/>
              </p:nvSpPr>
              <p:spPr bwMode="auto">
                <a:xfrm>
                  <a:off x="4080" y="2640"/>
                  <a:ext cx="0" cy="24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29" name="Line 29"/>
                <p:cNvSpPr>
                  <a:spLocks noChangeShapeType="1"/>
                </p:cNvSpPr>
                <p:nvPr/>
              </p:nvSpPr>
              <p:spPr bwMode="auto">
                <a:xfrm>
                  <a:off x="4224" y="2640"/>
                  <a:ext cx="0" cy="24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30" name="Line 30"/>
                <p:cNvSpPr>
                  <a:spLocks noChangeShapeType="1"/>
                </p:cNvSpPr>
                <p:nvPr/>
              </p:nvSpPr>
              <p:spPr bwMode="auto">
                <a:xfrm>
                  <a:off x="4368" y="2640"/>
                  <a:ext cx="0" cy="24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grpSp>
        </p:grpSp>
      </p:grpSp>
      <p:graphicFrame>
        <p:nvGraphicFramePr>
          <p:cNvPr id="38" name="Object 32"/>
          <p:cNvGraphicFramePr>
            <a:graphicFrameLocks noChangeAspect="1"/>
          </p:cNvGraphicFramePr>
          <p:nvPr>
            <p:extLst>
              <p:ext uri="{D42A27DB-BD31-4B8C-83A1-F6EECF244321}">
                <p14:modId xmlns:p14="http://schemas.microsoft.com/office/powerpoint/2010/main" val="88360493"/>
              </p:ext>
            </p:extLst>
          </p:nvPr>
        </p:nvGraphicFramePr>
        <p:xfrm>
          <a:off x="6400800" y="3871913"/>
          <a:ext cx="476250" cy="444500"/>
        </p:xfrm>
        <a:graphic>
          <a:graphicData uri="http://schemas.openxmlformats.org/presentationml/2006/ole">
            <mc:AlternateContent xmlns:mc="http://schemas.openxmlformats.org/markup-compatibility/2006">
              <mc:Choice xmlns:v="urn:schemas-microsoft-com:vml" Requires="v">
                <p:oleObj name="Equation" r:id="rId5" imgW="190335" imgH="177646" progId="Equation.3">
                  <p:embed/>
                </p:oleObj>
              </mc:Choice>
              <mc:Fallback>
                <p:oleObj name="Equation" r:id="rId5" imgW="190335" imgH="177646"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00800" y="3871913"/>
                        <a:ext cx="476250"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39" name="Object 33"/>
          <p:cNvGraphicFramePr>
            <a:graphicFrameLocks noChangeAspect="1"/>
          </p:cNvGraphicFramePr>
          <p:nvPr>
            <p:extLst>
              <p:ext uri="{D42A27DB-BD31-4B8C-83A1-F6EECF244321}">
                <p14:modId xmlns:p14="http://schemas.microsoft.com/office/powerpoint/2010/main" val="1163605774"/>
              </p:ext>
            </p:extLst>
          </p:nvPr>
        </p:nvGraphicFramePr>
        <p:xfrm>
          <a:off x="5213350" y="2695575"/>
          <a:ext cx="412750" cy="539750"/>
        </p:xfrm>
        <a:graphic>
          <a:graphicData uri="http://schemas.openxmlformats.org/presentationml/2006/ole">
            <mc:AlternateContent xmlns:mc="http://schemas.openxmlformats.org/markup-compatibility/2006">
              <mc:Choice xmlns:v="urn:schemas-microsoft-com:vml" Requires="v">
                <p:oleObj name="Equation" r:id="rId7" imgW="164885" imgH="215619" progId="Equation.3">
                  <p:embed/>
                </p:oleObj>
              </mc:Choice>
              <mc:Fallback>
                <p:oleObj name="Equation" r:id="rId7" imgW="164885" imgH="215619"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13350" y="2695575"/>
                        <a:ext cx="412750" cy="539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40" name="Object 34"/>
          <p:cNvGraphicFramePr>
            <a:graphicFrameLocks noChangeAspect="1"/>
          </p:cNvGraphicFramePr>
          <p:nvPr>
            <p:extLst>
              <p:ext uri="{D42A27DB-BD31-4B8C-83A1-F6EECF244321}">
                <p14:modId xmlns:p14="http://schemas.microsoft.com/office/powerpoint/2010/main" val="1736154036"/>
              </p:ext>
            </p:extLst>
          </p:nvPr>
        </p:nvGraphicFramePr>
        <p:xfrm>
          <a:off x="7042150" y="2397125"/>
          <a:ext cx="317500" cy="412750"/>
        </p:xfrm>
        <a:graphic>
          <a:graphicData uri="http://schemas.openxmlformats.org/presentationml/2006/ole">
            <mc:AlternateContent xmlns:mc="http://schemas.openxmlformats.org/markup-compatibility/2006">
              <mc:Choice xmlns:v="urn:schemas-microsoft-com:vml" Requires="v">
                <p:oleObj name="Equation" r:id="rId9" imgW="126780" imgH="164814" progId="Equation.3">
                  <p:embed/>
                </p:oleObj>
              </mc:Choice>
              <mc:Fallback>
                <p:oleObj name="Equation" r:id="rId9" imgW="126780" imgH="164814"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42150" y="2397125"/>
                        <a:ext cx="317500" cy="412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41" name="Object 35"/>
          <p:cNvGraphicFramePr>
            <a:graphicFrameLocks noChangeAspect="1"/>
          </p:cNvGraphicFramePr>
          <p:nvPr>
            <p:extLst>
              <p:ext uri="{D42A27DB-BD31-4B8C-83A1-F6EECF244321}">
                <p14:modId xmlns:p14="http://schemas.microsoft.com/office/powerpoint/2010/main" val="1680571263"/>
              </p:ext>
            </p:extLst>
          </p:nvPr>
        </p:nvGraphicFramePr>
        <p:xfrm>
          <a:off x="7377113" y="2695575"/>
          <a:ext cx="1143000" cy="485775"/>
        </p:xfrm>
        <a:graphic>
          <a:graphicData uri="http://schemas.openxmlformats.org/presentationml/2006/ole">
            <mc:AlternateContent xmlns:mc="http://schemas.openxmlformats.org/markup-compatibility/2006">
              <mc:Choice xmlns:v="urn:schemas-microsoft-com:vml" Requires="v">
                <p:oleObj name="Equation" r:id="rId11" imgW="507780" imgH="215806" progId="Equation.3">
                  <p:embed/>
                </p:oleObj>
              </mc:Choice>
              <mc:Fallback>
                <p:oleObj name="Equation" r:id="rId11" imgW="507780" imgH="215806"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377113" y="2695575"/>
                        <a:ext cx="1143000" cy="485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pSp>
        <p:nvGrpSpPr>
          <p:cNvPr id="42" name="Group 36"/>
          <p:cNvGrpSpPr>
            <a:grpSpLocks/>
          </p:cNvGrpSpPr>
          <p:nvPr/>
        </p:nvGrpSpPr>
        <p:grpSpPr bwMode="auto">
          <a:xfrm>
            <a:off x="914400" y="2438400"/>
            <a:ext cx="3063875" cy="2809875"/>
            <a:chOff x="475" y="1473"/>
            <a:chExt cx="1930" cy="1770"/>
          </a:xfrm>
        </p:grpSpPr>
        <p:grpSp>
          <p:nvGrpSpPr>
            <p:cNvPr id="43" name="Group 37"/>
            <p:cNvGrpSpPr>
              <a:grpSpLocks/>
            </p:cNvGrpSpPr>
            <p:nvPr/>
          </p:nvGrpSpPr>
          <p:grpSpPr bwMode="auto">
            <a:xfrm>
              <a:off x="475" y="1473"/>
              <a:ext cx="1930" cy="1770"/>
              <a:chOff x="475" y="1473"/>
              <a:chExt cx="1930" cy="1770"/>
            </a:xfrm>
          </p:grpSpPr>
          <p:sp>
            <p:nvSpPr>
              <p:cNvPr id="56" name="Line 38"/>
              <p:cNvSpPr>
                <a:spLocks noChangeShapeType="1"/>
              </p:cNvSpPr>
              <p:nvPr/>
            </p:nvSpPr>
            <p:spPr bwMode="auto">
              <a:xfrm flipV="1">
                <a:off x="689" y="1558"/>
                <a:ext cx="0" cy="1502"/>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57" name="Line 39"/>
              <p:cNvSpPr>
                <a:spLocks noChangeShapeType="1"/>
              </p:cNvSpPr>
              <p:nvPr/>
            </p:nvSpPr>
            <p:spPr bwMode="auto">
              <a:xfrm>
                <a:off x="689" y="3060"/>
                <a:ext cx="1673" cy="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grpSp>
            <p:nvGrpSpPr>
              <p:cNvPr id="58" name="Group 40"/>
              <p:cNvGrpSpPr>
                <a:grpSpLocks/>
              </p:cNvGrpSpPr>
              <p:nvPr/>
            </p:nvGrpSpPr>
            <p:grpSpPr bwMode="auto">
              <a:xfrm>
                <a:off x="475" y="1473"/>
                <a:ext cx="1930" cy="1770"/>
                <a:chOff x="475" y="1473"/>
                <a:chExt cx="1930" cy="1770"/>
              </a:xfrm>
            </p:grpSpPr>
            <p:sp>
              <p:nvSpPr>
                <p:cNvPr id="59" name="Text Box 41"/>
                <p:cNvSpPr txBox="1">
                  <a:spLocks noChangeArrowheads="1"/>
                </p:cNvSpPr>
                <p:nvPr/>
              </p:nvSpPr>
              <p:spPr bwMode="auto">
                <a:xfrm>
                  <a:off x="475" y="1473"/>
                  <a:ext cx="171" cy="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8000" tIns="0" rIns="0" bIns="0">
                  <a:spAutoFit/>
                </a:bodyPr>
                <a:lstStyle/>
                <a:p>
                  <a:pPr eaLnBrk="1" hangingPunct="1">
                    <a:spcBef>
                      <a:spcPct val="50000"/>
                    </a:spcBef>
                    <a:defRPr/>
                  </a:pPr>
                  <a:r>
                    <a:rPr kumimoji="1" lang="en-US" altLang="zh-CN" sz="2800" b="1" i="1">
                      <a:latin typeface="SimHei" charset="-122"/>
                      <a:ea typeface="SimHei" charset="-122"/>
                      <a:cs typeface="SimHei" charset="-122"/>
                    </a:rPr>
                    <a:t>t</a:t>
                  </a:r>
                </a:p>
              </p:txBody>
            </p:sp>
            <p:sp>
              <p:nvSpPr>
                <p:cNvPr id="60" name="Text Box 42"/>
                <p:cNvSpPr txBox="1">
                  <a:spLocks noChangeArrowheads="1"/>
                </p:cNvSpPr>
                <p:nvPr/>
              </p:nvSpPr>
              <p:spPr bwMode="auto">
                <a:xfrm>
                  <a:off x="2234" y="2759"/>
                  <a:ext cx="171" cy="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8000" tIns="0" rIns="0" bIns="0">
                  <a:spAutoFit/>
                </a:bodyPr>
                <a:lstStyle/>
                <a:p>
                  <a:pPr eaLnBrk="1" hangingPunct="1">
                    <a:spcBef>
                      <a:spcPct val="50000"/>
                    </a:spcBef>
                    <a:defRPr/>
                  </a:pPr>
                  <a:r>
                    <a:rPr kumimoji="1" lang="en-US" altLang="zh-CN" sz="2800" b="1" i="1">
                      <a:latin typeface="SimHei" charset="-122"/>
                      <a:ea typeface="SimHei" charset="-122"/>
                      <a:cs typeface="SimHei" charset="-122"/>
                    </a:rPr>
                    <a:t>x</a:t>
                  </a:r>
                </a:p>
              </p:txBody>
            </p:sp>
            <p:sp>
              <p:nvSpPr>
                <p:cNvPr id="61" name="Text Box 43"/>
                <p:cNvSpPr txBox="1">
                  <a:spLocks noChangeArrowheads="1"/>
                </p:cNvSpPr>
                <p:nvPr/>
              </p:nvSpPr>
              <p:spPr bwMode="auto">
                <a:xfrm>
                  <a:off x="518" y="2974"/>
                  <a:ext cx="171" cy="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8000" tIns="0" rIns="0" bIns="0">
                  <a:spAutoFit/>
                </a:bodyPr>
                <a:lstStyle/>
                <a:p>
                  <a:pPr eaLnBrk="1" hangingPunct="1">
                    <a:spcBef>
                      <a:spcPct val="50000"/>
                    </a:spcBef>
                    <a:defRPr/>
                  </a:pPr>
                  <a:r>
                    <a:rPr kumimoji="1" lang="en-US" altLang="zh-CN" sz="2800" b="1" i="1">
                      <a:latin typeface="SimHei" charset="-122"/>
                      <a:ea typeface="SimHei" charset="-122"/>
                      <a:cs typeface="SimHei" charset="-122"/>
                    </a:rPr>
                    <a:t>0</a:t>
                  </a:r>
                </a:p>
              </p:txBody>
            </p:sp>
          </p:grpSp>
        </p:grpSp>
        <p:grpSp>
          <p:nvGrpSpPr>
            <p:cNvPr id="44" name="Group 44"/>
            <p:cNvGrpSpPr>
              <a:grpSpLocks/>
            </p:cNvGrpSpPr>
            <p:nvPr/>
          </p:nvGrpSpPr>
          <p:grpSpPr bwMode="auto">
            <a:xfrm>
              <a:off x="1547" y="1859"/>
              <a:ext cx="373" cy="386"/>
              <a:chOff x="1547" y="1859"/>
              <a:chExt cx="373" cy="386"/>
            </a:xfrm>
          </p:grpSpPr>
          <p:sp>
            <p:nvSpPr>
              <p:cNvPr id="54" name="Text Box 45"/>
              <p:cNvSpPr txBox="1">
                <a:spLocks noChangeArrowheads="1"/>
              </p:cNvSpPr>
              <p:nvPr/>
            </p:nvSpPr>
            <p:spPr bwMode="auto">
              <a:xfrm>
                <a:off x="1547" y="1859"/>
                <a:ext cx="373" cy="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8000" tIns="0" rIns="0" bIns="0">
                <a:spAutoFit/>
              </a:bodyPr>
              <a:lstStyle/>
              <a:p>
                <a:pPr eaLnBrk="1" hangingPunct="1">
                  <a:spcBef>
                    <a:spcPct val="50000"/>
                  </a:spcBef>
                  <a:defRPr/>
                </a:pPr>
                <a:r>
                  <a:rPr kumimoji="1" lang="en-US" altLang="zh-CN" sz="2800" b="1" i="1">
                    <a:latin typeface="SimHei" charset="-122"/>
                    <a:ea typeface="SimHei" charset="-122"/>
                    <a:cs typeface="SimHei" charset="-122"/>
                  </a:rPr>
                  <a:t>t</a:t>
                </a:r>
                <a:r>
                  <a:rPr kumimoji="1" lang="en-US" altLang="zh-CN" sz="2800" b="1" baseline="-25000">
                    <a:latin typeface="SimHei" charset="-122"/>
                    <a:ea typeface="SimHei" charset="-122"/>
                    <a:cs typeface="SimHei" charset="-122"/>
                  </a:rPr>
                  <a:t>w</a:t>
                </a:r>
                <a:endParaRPr kumimoji="1" lang="en-US" altLang="zh-CN" sz="2800" b="1" i="1">
                  <a:latin typeface="SimHei" charset="-122"/>
                  <a:ea typeface="SimHei" charset="-122"/>
                  <a:cs typeface="SimHei" charset="-122"/>
                </a:endParaRPr>
              </a:p>
            </p:txBody>
          </p:sp>
          <p:sp>
            <p:nvSpPr>
              <p:cNvPr id="55" name="Line 46"/>
              <p:cNvSpPr>
                <a:spLocks noChangeShapeType="1"/>
              </p:cNvSpPr>
              <p:nvPr/>
            </p:nvSpPr>
            <p:spPr bwMode="auto">
              <a:xfrm>
                <a:off x="1590" y="2073"/>
                <a:ext cx="172" cy="172"/>
              </a:xfrm>
              <a:prstGeom prst="line">
                <a:avLst/>
              </a:prstGeom>
              <a:noFill/>
              <a:ln w="127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grpSp>
        <p:grpSp>
          <p:nvGrpSpPr>
            <p:cNvPr id="45" name="Group 47"/>
            <p:cNvGrpSpPr>
              <a:grpSpLocks/>
            </p:cNvGrpSpPr>
            <p:nvPr/>
          </p:nvGrpSpPr>
          <p:grpSpPr bwMode="auto">
            <a:xfrm>
              <a:off x="1676" y="2631"/>
              <a:ext cx="484" cy="312"/>
              <a:chOff x="1676" y="2631"/>
              <a:chExt cx="484" cy="312"/>
            </a:xfrm>
          </p:grpSpPr>
          <p:sp>
            <p:nvSpPr>
              <p:cNvPr id="52" name="Text Box 48"/>
              <p:cNvSpPr txBox="1">
                <a:spLocks noChangeArrowheads="1"/>
              </p:cNvSpPr>
              <p:nvPr/>
            </p:nvSpPr>
            <p:spPr bwMode="auto">
              <a:xfrm>
                <a:off x="1895" y="2674"/>
                <a:ext cx="265" cy="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8000" tIns="0" rIns="0" bIns="0">
                <a:spAutoFit/>
              </a:bodyPr>
              <a:lstStyle/>
              <a:p>
                <a:pPr eaLnBrk="1" hangingPunct="1">
                  <a:spcBef>
                    <a:spcPct val="50000"/>
                  </a:spcBef>
                  <a:defRPr/>
                </a:pPr>
                <a:r>
                  <a:rPr kumimoji="1" lang="en-US" altLang="zh-CN" sz="2800" b="1" i="1">
                    <a:latin typeface="SimHei" charset="-122"/>
                    <a:ea typeface="SimHei" charset="-122"/>
                    <a:cs typeface="SimHei" charset="-122"/>
                  </a:rPr>
                  <a:t>t</a:t>
                </a:r>
                <a:r>
                  <a:rPr kumimoji="1" lang="en-US" altLang="zh-CN" sz="2800" baseline="-25000">
                    <a:latin typeface="SimHei" charset="-122"/>
                    <a:ea typeface="SimHei" charset="-122"/>
                    <a:cs typeface="SimHei" charset="-122"/>
                  </a:rPr>
                  <a:t>m</a:t>
                </a:r>
                <a:endParaRPr kumimoji="1" lang="en-US" altLang="zh-CN" sz="2800" b="1" i="1">
                  <a:solidFill>
                    <a:srgbClr val="00FF00"/>
                  </a:solidFill>
                  <a:latin typeface="SimHei" charset="-122"/>
                  <a:ea typeface="SimHei" charset="-122"/>
                  <a:cs typeface="SimHei" charset="-122"/>
                </a:endParaRPr>
              </a:p>
            </p:txBody>
          </p:sp>
          <p:sp>
            <p:nvSpPr>
              <p:cNvPr id="53" name="Line 49"/>
              <p:cNvSpPr>
                <a:spLocks noChangeShapeType="1"/>
              </p:cNvSpPr>
              <p:nvPr/>
            </p:nvSpPr>
            <p:spPr bwMode="auto">
              <a:xfrm>
                <a:off x="1676" y="2631"/>
                <a:ext cx="218" cy="172"/>
              </a:xfrm>
              <a:prstGeom prst="line">
                <a:avLst/>
              </a:prstGeom>
              <a:noFill/>
              <a:ln w="9525">
                <a:solidFill>
                  <a:srgbClr val="00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grpSp>
        <p:grpSp>
          <p:nvGrpSpPr>
            <p:cNvPr id="46" name="Group 50"/>
            <p:cNvGrpSpPr>
              <a:grpSpLocks/>
            </p:cNvGrpSpPr>
            <p:nvPr/>
          </p:nvGrpSpPr>
          <p:grpSpPr bwMode="auto">
            <a:xfrm>
              <a:off x="672" y="2112"/>
              <a:ext cx="1502" cy="971"/>
              <a:chOff x="672" y="2112"/>
              <a:chExt cx="1502" cy="971"/>
            </a:xfrm>
          </p:grpSpPr>
          <p:sp>
            <p:nvSpPr>
              <p:cNvPr id="47" name="Line 51"/>
              <p:cNvSpPr>
                <a:spLocks noChangeShapeType="1"/>
              </p:cNvSpPr>
              <p:nvPr/>
            </p:nvSpPr>
            <p:spPr bwMode="auto">
              <a:xfrm flipV="1">
                <a:off x="672" y="2466"/>
                <a:ext cx="1502" cy="402"/>
              </a:xfrm>
              <a:prstGeom prst="line">
                <a:avLst/>
              </a:prstGeom>
              <a:noFill/>
              <a:ln w="28575">
                <a:solidFill>
                  <a:srgbClr val="00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48" name="Line 52"/>
              <p:cNvSpPr>
                <a:spLocks noChangeShapeType="1"/>
              </p:cNvSpPr>
              <p:nvPr/>
            </p:nvSpPr>
            <p:spPr bwMode="auto">
              <a:xfrm>
                <a:off x="1273" y="2182"/>
                <a:ext cx="0" cy="901"/>
              </a:xfrm>
              <a:prstGeom prst="line">
                <a:avLst/>
              </a:prstGeom>
              <a:noFill/>
              <a:ln w="9525">
                <a:solidFill>
                  <a:srgbClr val="FF33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grpSp>
            <p:nvGrpSpPr>
              <p:cNvPr id="49" name="Group 53"/>
              <p:cNvGrpSpPr>
                <a:grpSpLocks/>
              </p:cNvGrpSpPr>
              <p:nvPr/>
            </p:nvGrpSpPr>
            <p:grpSpPr bwMode="auto">
              <a:xfrm>
                <a:off x="686" y="2112"/>
                <a:ext cx="1488" cy="672"/>
                <a:chOff x="686" y="2112"/>
                <a:chExt cx="1488" cy="672"/>
              </a:xfrm>
            </p:grpSpPr>
            <p:sp>
              <p:nvSpPr>
                <p:cNvPr id="50" name="Line 54"/>
                <p:cNvSpPr>
                  <a:spLocks noChangeShapeType="1"/>
                </p:cNvSpPr>
                <p:nvPr/>
              </p:nvSpPr>
              <p:spPr bwMode="auto">
                <a:xfrm flipV="1">
                  <a:off x="1273" y="2112"/>
                  <a:ext cx="901" cy="241"/>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51" name="Freeform 55"/>
                <p:cNvSpPr>
                  <a:spLocks/>
                </p:cNvSpPr>
                <p:nvPr/>
              </p:nvSpPr>
              <p:spPr bwMode="auto">
                <a:xfrm>
                  <a:off x="686" y="2352"/>
                  <a:ext cx="610" cy="432"/>
                </a:xfrm>
                <a:custGeom>
                  <a:avLst/>
                  <a:gdLst>
                    <a:gd name="T0" fmla="*/ 0 w 562"/>
                    <a:gd name="T1" fmla="*/ 391 h 391"/>
                    <a:gd name="T2" fmla="*/ 109 w 562"/>
                    <a:gd name="T3" fmla="*/ 235 h 391"/>
                    <a:gd name="T4" fmla="*/ 226 w 562"/>
                    <a:gd name="T5" fmla="*/ 144 h 391"/>
                    <a:gd name="T6" fmla="*/ 338 w 562"/>
                    <a:gd name="T7" fmla="*/ 89 h 391"/>
                    <a:gd name="T8" fmla="*/ 466 w 562"/>
                    <a:gd name="T9" fmla="*/ 25 h 391"/>
                    <a:gd name="T10" fmla="*/ 562 w 562"/>
                    <a:gd name="T11" fmla="*/ 0 h 391"/>
                  </a:gdLst>
                  <a:ahLst/>
                  <a:cxnLst>
                    <a:cxn ang="0">
                      <a:pos x="T0" y="T1"/>
                    </a:cxn>
                    <a:cxn ang="0">
                      <a:pos x="T2" y="T3"/>
                    </a:cxn>
                    <a:cxn ang="0">
                      <a:pos x="T4" y="T5"/>
                    </a:cxn>
                    <a:cxn ang="0">
                      <a:pos x="T6" y="T7"/>
                    </a:cxn>
                    <a:cxn ang="0">
                      <a:pos x="T8" y="T9"/>
                    </a:cxn>
                    <a:cxn ang="0">
                      <a:pos x="T10" y="T11"/>
                    </a:cxn>
                  </a:cxnLst>
                  <a:rect l="0" t="0" r="r" b="b"/>
                  <a:pathLst>
                    <a:path w="562" h="391">
                      <a:moveTo>
                        <a:pt x="0" y="391"/>
                      </a:moveTo>
                      <a:cubicBezTo>
                        <a:pt x="18" y="366"/>
                        <a:pt x="71" y="276"/>
                        <a:pt x="109" y="235"/>
                      </a:cubicBezTo>
                      <a:cubicBezTo>
                        <a:pt x="147" y="194"/>
                        <a:pt x="188" y="168"/>
                        <a:pt x="226" y="144"/>
                      </a:cubicBezTo>
                      <a:cubicBezTo>
                        <a:pt x="264" y="120"/>
                        <a:pt x="298" y="109"/>
                        <a:pt x="338" y="89"/>
                      </a:cubicBezTo>
                      <a:cubicBezTo>
                        <a:pt x="378" y="69"/>
                        <a:pt x="429" y="40"/>
                        <a:pt x="466" y="25"/>
                      </a:cubicBezTo>
                      <a:cubicBezTo>
                        <a:pt x="503" y="10"/>
                        <a:pt x="542" y="5"/>
                        <a:pt x="562" y="0"/>
                      </a:cubicBezTo>
                    </a:path>
                  </a:pathLst>
                </a:custGeom>
                <a:noFill/>
                <a:ln w="28575" cap="flat" cmpd="sng">
                  <a:solidFill>
                    <a:schemeClr val="accent1"/>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nchor="ctr"/>
                <a:lstStyle/>
                <a:p>
                  <a:pPr eaLnBrk="1" hangingPunct="1">
                    <a:defRPr/>
                  </a:pPr>
                  <a:endParaRPr lang="zh-CN" altLang="en-US">
                    <a:latin typeface="SimHei" charset="-122"/>
                    <a:ea typeface="SimHei" charset="-122"/>
                    <a:cs typeface="SimHei" charset="-122"/>
                  </a:endParaRPr>
                </a:p>
              </p:txBody>
            </p:sp>
          </p:grpSp>
        </p:grpSp>
      </p:grpSp>
    </p:spTree>
    <p:extLst>
      <p:ext uri="{BB962C8B-B14F-4D97-AF65-F5344CB8AC3E}">
        <p14:creationId xmlns:p14="http://schemas.microsoft.com/office/powerpoint/2010/main" val="170744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0-#ppt_w/2"/>
                                          </p:val>
                                        </p:tav>
                                        <p:tav tm="100000">
                                          <p:val>
                                            <p:strVal val="#ppt_x"/>
                                          </p:val>
                                        </p:tav>
                                      </p:tavLst>
                                    </p:anim>
                                    <p:anim calcmode="lin" valueType="num">
                                      <p:cBhvr additive="base">
                                        <p:cTn id="14" dur="500" fill="hold"/>
                                        <p:tgtEl>
                                          <p:spTgt spid="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latin typeface="SimHei" charset="-122"/>
              <a:ea typeface="SimHei" charset="-122"/>
              <a:cs typeface="SimHei" charset="-122"/>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latin typeface="SimHei" charset="-122"/>
              <a:ea typeface="SimHei" charset="-122"/>
              <a:cs typeface="SimHei" charset="-122"/>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latin typeface="SimHei" charset="-122"/>
              <a:ea typeface="SimHei" charset="-122"/>
              <a:cs typeface="SimHei" charset="-122"/>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latin typeface="SimHei" charset="-122"/>
              <a:ea typeface="SimHei" charset="-122"/>
              <a:cs typeface="SimHei" charset="-122"/>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latin typeface="SimHei" charset="-122"/>
              <a:ea typeface="SimHei" charset="-122"/>
              <a:cs typeface="SimHei" charset="-122"/>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SimHei" charset="-122"/>
              <a:ea typeface="SimHei" charset="-122"/>
              <a:cs typeface="SimHei" charset="-122"/>
            </a:endParaRPr>
          </a:p>
        </p:txBody>
      </p:sp>
      <p:sp>
        <p:nvSpPr>
          <p:cNvPr id="9" name="object 8"/>
          <p:cNvSpPr txBox="1"/>
          <p:nvPr/>
        </p:nvSpPr>
        <p:spPr>
          <a:xfrm>
            <a:off x="2326511" y="0"/>
            <a:ext cx="4340507" cy="637130"/>
          </a:xfrm>
          <a:prstGeom prst="rect">
            <a:avLst/>
          </a:prstGeom>
        </p:spPr>
        <p:txBody>
          <a:bodyPr vert="horz" wrap="square" lIns="0" tIns="0" rIns="0" bIns="0" rtlCol="0">
            <a:noAutofit/>
          </a:bodyPr>
          <a:lstStyle/>
          <a:p>
            <a:pPr marL="12700">
              <a:lnSpc>
                <a:spcPct val="150000"/>
              </a:lnSpc>
            </a:pPr>
            <a:r>
              <a:rPr lang="zh-CN" altLang="en-US" sz="2400" b="1" spc="-10">
                <a:solidFill>
                  <a:srgbClr val="FF0000"/>
                </a:solidFill>
                <a:latin typeface="SimHei" charset="-122"/>
                <a:ea typeface="SimHei" charset="-122"/>
                <a:cs typeface="SimHei" charset="-122"/>
              </a:rPr>
              <a:t>二、管内充分发展区的层流换热</a:t>
            </a:r>
          </a:p>
          <a:p>
            <a:pPr marL="12700">
              <a:lnSpc>
                <a:spcPct val="150000"/>
              </a:lnSpc>
            </a:pPr>
            <a:endParaRPr lang="zh-CN" altLang="en-US" sz="2400" b="1" spc="-10" dirty="0">
              <a:solidFill>
                <a:srgbClr val="FF0000"/>
              </a:solidFill>
              <a:latin typeface="SimHei" charset="-122"/>
              <a:ea typeface="SimHei" charset="-122"/>
              <a:cs typeface="SimHei" charset="-122"/>
            </a:endParaRPr>
          </a:p>
          <a:p>
            <a:pPr marL="12700">
              <a:lnSpc>
                <a:spcPct val="150000"/>
              </a:lnSpc>
            </a:pPr>
            <a:endParaRPr lang="zh-CN" altLang="en-US" sz="2400" b="1" dirty="0">
              <a:solidFill>
                <a:srgbClr val="FF0000"/>
              </a:solidFill>
              <a:latin typeface="SimHei" charset="-122"/>
              <a:ea typeface="SimHei" charset="-122"/>
              <a:cs typeface="SimHei" charset="-122"/>
            </a:endParaRPr>
          </a:p>
          <a:p>
            <a:pPr marL="12700">
              <a:lnSpc>
                <a:spcPct val="150000"/>
              </a:lnSpc>
            </a:pPr>
            <a:endParaRPr lang="zh-CN" altLang="en-US" sz="2400" b="1" dirty="0">
              <a:solidFill>
                <a:srgbClr val="FF0000"/>
              </a:solidFill>
              <a:latin typeface="SimHei" charset="-122"/>
              <a:ea typeface="SimHei" charset="-122"/>
              <a:cs typeface="SimHei" charset="-122"/>
            </a:endParaRPr>
          </a:p>
          <a:p>
            <a:pPr marL="12700">
              <a:lnSpc>
                <a:spcPct val="150000"/>
              </a:lnSpc>
            </a:pPr>
            <a:endParaRPr sz="2400" b="1" dirty="0">
              <a:solidFill>
                <a:srgbClr val="FF0000"/>
              </a:solidFill>
              <a:latin typeface="SimHei" charset="-122"/>
              <a:ea typeface="SimHei" charset="-122"/>
              <a:cs typeface="SimHei" charset="-122"/>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latin typeface="SimHei" charset="-122"/>
              <a:ea typeface="SimHei" charset="-122"/>
              <a:cs typeface="SimHei" charset="-122"/>
            </a:endParaRPr>
          </a:p>
        </p:txBody>
      </p:sp>
      <p:graphicFrame>
        <p:nvGraphicFramePr>
          <p:cNvPr id="11" name="Object 2"/>
          <p:cNvGraphicFramePr>
            <a:graphicFrameLocks noChangeAspect="1"/>
          </p:cNvGraphicFramePr>
          <p:nvPr>
            <p:extLst>
              <p:ext uri="{D42A27DB-BD31-4B8C-83A1-F6EECF244321}">
                <p14:modId xmlns:p14="http://schemas.microsoft.com/office/powerpoint/2010/main" val="1985602755"/>
              </p:ext>
            </p:extLst>
          </p:nvPr>
        </p:nvGraphicFramePr>
        <p:xfrm>
          <a:off x="2776538" y="533400"/>
          <a:ext cx="3438525" cy="933450"/>
        </p:xfrm>
        <a:graphic>
          <a:graphicData uri="http://schemas.openxmlformats.org/presentationml/2006/ole">
            <mc:AlternateContent xmlns:mc="http://schemas.openxmlformats.org/markup-compatibility/2006">
              <mc:Choice xmlns:v="urn:schemas-microsoft-com:vml" Requires="v">
                <p:oleObj name="Equation" r:id="rId2" imgW="1790700" imgH="482600" progId="Equation.3">
                  <p:embed/>
                </p:oleObj>
              </mc:Choice>
              <mc:Fallback>
                <p:oleObj name="Equation" r:id="rId2" imgW="1790700" imgH="482600"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6538" y="533400"/>
                        <a:ext cx="3438525"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Object 4"/>
          <p:cNvGraphicFramePr>
            <a:graphicFrameLocks noChangeAspect="1"/>
          </p:cNvGraphicFramePr>
          <p:nvPr>
            <p:extLst>
              <p:ext uri="{D42A27DB-BD31-4B8C-83A1-F6EECF244321}">
                <p14:modId xmlns:p14="http://schemas.microsoft.com/office/powerpoint/2010/main" val="129628905"/>
              </p:ext>
            </p:extLst>
          </p:nvPr>
        </p:nvGraphicFramePr>
        <p:xfrm>
          <a:off x="2136775" y="1766888"/>
          <a:ext cx="5326063" cy="977900"/>
        </p:xfrm>
        <a:graphic>
          <a:graphicData uri="http://schemas.openxmlformats.org/presentationml/2006/ole">
            <mc:AlternateContent xmlns:mc="http://schemas.openxmlformats.org/markup-compatibility/2006">
              <mc:Choice xmlns:v="urn:schemas-microsoft-com:vml" Requires="v">
                <p:oleObj name="Equation" r:id="rId4" imgW="2374900" imgH="431800" progId="Equation.3">
                  <p:embed/>
                </p:oleObj>
              </mc:Choice>
              <mc:Fallback>
                <p:oleObj name="Equation" r:id="rId4" imgW="2374900" imgH="4318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6775" y="1766888"/>
                        <a:ext cx="5326063" cy="97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4" name="Rectangle 8"/>
          <p:cNvSpPr>
            <a:spLocks noChangeArrowheads="1"/>
          </p:cNvSpPr>
          <p:nvPr/>
        </p:nvSpPr>
        <p:spPr bwMode="auto">
          <a:xfrm>
            <a:off x="533400" y="3124200"/>
            <a:ext cx="8077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defRPr/>
            </a:pPr>
            <a:r>
              <a:rPr kumimoji="1" lang="zh-CN" altLang="en-US" sz="2800" b="1">
                <a:latin typeface="SimHei" charset="-122"/>
                <a:ea typeface="SimHei" charset="-122"/>
                <a:cs typeface="SimHei" charset="-122"/>
              </a:rPr>
              <a:t>对于常热流条件，热充分发展阶段中，</a:t>
            </a:r>
          </a:p>
        </p:txBody>
      </p:sp>
      <p:graphicFrame>
        <p:nvGraphicFramePr>
          <p:cNvPr id="15" name="Object 7"/>
          <p:cNvGraphicFramePr>
            <a:graphicFrameLocks noChangeAspect="1"/>
          </p:cNvGraphicFramePr>
          <p:nvPr>
            <p:extLst>
              <p:ext uri="{D42A27DB-BD31-4B8C-83A1-F6EECF244321}">
                <p14:modId xmlns:p14="http://schemas.microsoft.com/office/powerpoint/2010/main" val="1124588277"/>
              </p:ext>
            </p:extLst>
          </p:nvPr>
        </p:nvGraphicFramePr>
        <p:xfrm>
          <a:off x="1143000" y="3886200"/>
          <a:ext cx="1371600" cy="477838"/>
        </p:xfrm>
        <a:graphic>
          <a:graphicData uri="http://schemas.openxmlformats.org/presentationml/2006/ole">
            <mc:AlternateContent xmlns:mc="http://schemas.openxmlformats.org/markup-compatibility/2006">
              <mc:Choice xmlns:v="urn:schemas-microsoft-com:vml" Requires="v">
                <p:oleObj r:id="rId6" imgW="660400" imgH="228600" progId="Equation.3">
                  <p:embed/>
                </p:oleObj>
              </mc:Choice>
              <mc:Fallback>
                <p:oleObj r:id="rId6" imgW="660400" imgH="2286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0" y="3886200"/>
                        <a:ext cx="1371600"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 name="Object 6"/>
          <p:cNvGraphicFramePr>
            <a:graphicFrameLocks noChangeAspect="1"/>
          </p:cNvGraphicFramePr>
          <p:nvPr>
            <p:extLst>
              <p:ext uri="{D42A27DB-BD31-4B8C-83A1-F6EECF244321}">
                <p14:modId xmlns:p14="http://schemas.microsoft.com/office/powerpoint/2010/main" val="951594292"/>
              </p:ext>
            </p:extLst>
          </p:nvPr>
        </p:nvGraphicFramePr>
        <p:xfrm>
          <a:off x="2743200" y="3886200"/>
          <a:ext cx="1371600" cy="484188"/>
        </p:xfrm>
        <a:graphic>
          <a:graphicData uri="http://schemas.openxmlformats.org/presentationml/2006/ole">
            <mc:AlternateContent xmlns:mc="http://schemas.openxmlformats.org/markup-compatibility/2006">
              <mc:Choice xmlns:v="urn:schemas-microsoft-com:vml" Requires="v">
                <p:oleObj r:id="rId8" imgW="647700" imgH="228600" progId="Equation.3">
                  <p:embed/>
                </p:oleObj>
              </mc:Choice>
              <mc:Fallback>
                <p:oleObj r:id="rId8" imgW="647700" imgH="22860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43200" y="3886200"/>
                        <a:ext cx="1371600" cy="48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Object 9"/>
          <p:cNvGraphicFramePr>
            <a:graphicFrameLocks noChangeAspect="1"/>
          </p:cNvGraphicFramePr>
          <p:nvPr>
            <p:extLst>
              <p:ext uri="{D42A27DB-BD31-4B8C-83A1-F6EECF244321}">
                <p14:modId xmlns:p14="http://schemas.microsoft.com/office/powerpoint/2010/main" val="1134546435"/>
              </p:ext>
            </p:extLst>
          </p:nvPr>
        </p:nvGraphicFramePr>
        <p:xfrm>
          <a:off x="4852988" y="3886200"/>
          <a:ext cx="2003425" cy="477838"/>
        </p:xfrm>
        <a:graphic>
          <a:graphicData uri="http://schemas.openxmlformats.org/presentationml/2006/ole">
            <mc:AlternateContent xmlns:mc="http://schemas.openxmlformats.org/markup-compatibility/2006">
              <mc:Choice xmlns:v="urn:schemas-microsoft-com:vml" Requires="v">
                <p:oleObj name="Equation" r:id="rId10" imgW="965200" imgH="228600" progId="Equation.3">
                  <p:embed/>
                </p:oleObj>
              </mc:Choice>
              <mc:Fallback>
                <p:oleObj name="Equation" r:id="rId10" imgW="965200" imgH="228600" progId="Equation.3">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52988" y="3886200"/>
                        <a:ext cx="2003425"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 name="Rectangle 10"/>
          <p:cNvSpPr>
            <a:spLocks noChangeArrowheads="1"/>
          </p:cNvSpPr>
          <p:nvPr/>
        </p:nvSpPr>
        <p:spPr bwMode="auto">
          <a:xfrm>
            <a:off x="533400" y="4343400"/>
            <a:ext cx="8077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defRPr/>
            </a:pPr>
            <a:r>
              <a:rPr kumimoji="1" lang="zh-CN" altLang="en-US" sz="2800" b="1">
                <a:latin typeface="SimHei" charset="-122"/>
                <a:ea typeface="SimHei" charset="-122"/>
                <a:cs typeface="SimHei" charset="-122"/>
              </a:rPr>
              <a:t>所以</a:t>
            </a:r>
          </a:p>
        </p:txBody>
      </p:sp>
      <p:sp>
        <p:nvSpPr>
          <p:cNvPr id="19" name="Rectangle 12"/>
          <p:cNvSpPr>
            <a:spLocks noChangeArrowheads="1"/>
          </p:cNvSpPr>
          <p:nvPr/>
        </p:nvSpPr>
        <p:spPr bwMode="auto">
          <a:xfrm>
            <a:off x="4014788" y="3224213"/>
            <a:ext cx="9144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defRPr/>
            </a:pPr>
            <a:endParaRPr lang="zh-CN" altLang="en-US">
              <a:latin typeface="SimHei" charset="-122"/>
              <a:ea typeface="SimHei" charset="-122"/>
              <a:cs typeface="SimHei" charset="-122"/>
            </a:endParaRPr>
          </a:p>
        </p:txBody>
      </p:sp>
      <p:graphicFrame>
        <p:nvGraphicFramePr>
          <p:cNvPr id="21" name="Object 11"/>
          <p:cNvGraphicFramePr>
            <a:graphicFrameLocks noChangeAspect="1"/>
          </p:cNvGraphicFramePr>
          <p:nvPr>
            <p:extLst>
              <p:ext uri="{D42A27DB-BD31-4B8C-83A1-F6EECF244321}">
                <p14:modId xmlns:p14="http://schemas.microsoft.com/office/powerpoint/2010/main" val="814631332"/>
              </p:ext>
            </p:extLst>
          </p:nvPr>
        </p:nvGraphicFramePr>
        <p:xfrm>
          <a:off x="2133600" y="4967288"/>
          <a:ext cx="2133600" cy="868362"/>
        </p:xfrm>
        <a:graphic>
          <a:graphicData uri="http://schemas.openxmlformats.org/presentationml/2006/ole">
            <mc:AlternateContent xmlns:mc="http://schemas.openxmlformats.org/markup-compatibility/2006">
              <mc:Choice xmlns:v="urn:schemas-microsoft-com:vml" Requires="v">
                <p:oleObj name="Equation" r:id="rId12" imgW="977476" imgH="393529" progId="Equation.3">
                  <p:embed/>
                </p:oleObj>
              </mc:Choice>
              <mc:Fallback>
                <p:oleObj name="Equation" r:id="rId12" imgW="977476" imgH="393529" progId="Equation.3">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33600" y="4967288"/>
                        <a:ext cx="2133600"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779422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9" name="object 8"/>
          <p:cNvSpPr txBox="1"/>
          <p:nvPr/>
        </p:nvSpPr>
        <p:spPr>
          <a:xfrm>
            <a:off x="2326511" y="0"/>
            <a:ext cx="4340507" cy="637130"/>
          </a:xfrm>
          <a:prstGeom prst="rect">
            <a:avLst/>
          </a:prstGeom>
        </p:spPr>
        <p:txBody>
          <a:bodyPr vert="horz" wrap="square" lIns="0" tIns="0" rIns="0" bIns="0" rtlCol="0">
            <a:noAutofit/>
          </a:bodyPr>
          <a:lstStyle/>
          <a:p>
            <a:pPr marL="12700">
              <a:lnSpc>
                <a:spcPct val="150000"/>
              </a:lnSpc>
            </a:pPr>
            <a:r>
              <a:rPr lang="zh-CN" altLang="en-US" sz="2400" b="1" spc="-10">
                <a:solidFill>
                  <a:srgbClr val="FF0000"/>
                </a:solidFill>
                <a:latin typeface="黑体" panose="02010609060101010101" pitchFamily="49" charset="-122"/>
                <a:ea typeface="黑体" panose="02010609060101010101" pitchFamily="49" charset="-122"/>
                <a:cs typeface="黑体"/>
              </a:rPr>
              <a:t>二、管内充分发展区的层流换热</a:t>
            </a:r>
          </a:p>
          <a:p>
            <a:pPr marL="12700">
              <a:lnSpc>
                <a:spcPct val="150000"/>
              </a:lnSpc>
            </a:pPr>
            <a:endParaRPr lang="zh-CN" altLang="en-US" sz="2400" b="1" spc="-10"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sz="2400" b="1" dirty="0">
              <a:solidFill>
                <a:srgbClr val="FF0000"/>
              </a:solidFill>
              <a:latin typeface="黑体" panose="02010609060101010101" pitchFamily="49" charset="-122"/>
              <a:ea typeface="黑体" panose="02010609060101010101" pitchFamily="49" charset="-122"/>
              <a:cs typeface="黑体"/>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10" name="Rectangle 2"/>
          <p:cNvSpPr>
            <a:spLocks noChangeArrowheads="1"/>
          </p:cNvSpPr>
          <p:nvPr/>
        </p:nvSpPr>
        <p:spPr bwMode="auto">
          <a:xfrm>
            <a:off x="533400" y="890588"/>
            <a:ext cx="8001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defRPr/>
            </a:pPr>
            <a:r>
              <a:rPr kumimoji="1" lang="zh-CN" altLang="en-US" sz="2800" b="1">
                <a:latin typeface="SimHei" charset="-122"/>
                <a:ea typeface="SimHei" charset="-122"/>
                <a:cs typeface="SimHei" charset="-122"/>
              </a:rPr>
              <a:t>对于不可压缩流体，若忽略流动方向的导热，根据能量守恒，可得 </a:t>
            </a:r>
          </a:p>
        </p:txBody>
      </p:sp>
      <p:graphicFrame>
        <p:nvGraphicFramePr>
          <p:cNvPr id="12" name="Object 3"/>
          <p:cNvGraphicFramePr>
            <a:graphicFrameLocks noChangeAspect="1"/>
          </p:cNvGraphicFramePr>
          <p:nvPr>
            <p:extLst>
              <p:ext uri="{D42A27DB-BD31-4B8C-83A1-F6EECF244321}">
                <p14:modId xmlns:p14="http://schemas.microsoft.com/office/powerpoint/2010/main" val="2077087950"/>
              </p:ext>
            </p:extLst>
          </p:nvPr>
        </p:nvGraphicFramePr>
        <p:xfrm>
          <a:off x="1158875" y="2028825"/>
          <a:ext cx="6600825" cy="947738"/>
        </p:xfrm>
        <a:graphic>
          <a:graphicData uri="http://schemas.openxmlformats.org/presentationml/2006/ole">
            <mc:AlternateContent xmlns:mc="http://schemas.openxmlformats.org/markup-compatibility/2006">
              <mc:Choice xmlns:v="urn:schemas-microsoft-com:vml" Requires="v">
                <p:oleObj name="Equation" r:id="rId2" imgW="3098800" imgH="444500" progId="Equation.3">
                  <p:embed/>
                </p:oleObj>
              </mc:Choice>
              <mc:Fallback>
                <p:oleObj name="Equation" r:id="rId2" imgW="3098800" imgH="444500"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8875" y="2028825"/>
                        <a:ext cx="6600825" cy="947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13" name="Group 6"/>
          <p:cNvGrpSpPr>
            <a:grpSpLocks/>
          </p:cNvGrpSpPr>
          <p:nvPr/>
        </p:nvGrpSpPr>
        <p:grpSpPr bwMode="auto">
          <a:xfrm>
            <a:off x="5272087" y="3352800"/>
            <a:ext cx="2667000" cy="1447800"/>
            <a:chOff x="3312" y="2640"/>
            <a:chExt cx="1680" cy="912"/>
          </a:xfrm>
        </p:grpSpPr>
        <p:sp>
          <p:nvSpPr>
            <p:cNvPr id="14" name="Line 7"/>
            <p:cNvSpPr>
              <a:spLocks noChangeShapeType="1"/>
            </p:cNvSpPr>
            <p:nvPr/>
          </p:nvSpPr>
          <p:spPr bwMode="auto">
            <a:xfrm>
              <a:off x="3312" y="3120"/>
              <a:ext cx="432" cy="0"/>
            </a:xfrm>
            <a:prstGeom prst="line">
              <a:avLst/>
            </a:prstGeom>
            <a:noFill/>
            <a:ln w="28575">
              <a:solidFill>
                <a:srgbClr val="00FF00"/>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15" name="Line 8"/>
            <p:cNvSpPr>
              <a:spLocks noChangeShapeType="1"/>
            </p:cNvSpPr>
            <p:nvPr/>
          </p:nvSpPr>
          <p:spPr bwMode="auto">
            <a:xfrm>
              <a:off x="4560" y="3120"/>
              <a:ext cx="432" cy="0"/>
            </a:xfrm>
            <a:prstGeom prst="line">
              <a:avLst/>
            </a:prstGeom>
            <a:noFill/>
            <a:ln w="28575">
              <a:solidFill>
                <a:srgbClr val="00FF00"/>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grpSp>
          <p:nvGrpSpPr>
            <p:cNvPr id="16" name="Group 9"/>
            <p:cNvGrpSpPr>
              <a:grpSpLocks/>
            </p:cNvGrpSpPr>
            <p:nvPr/>
          </p:nvGrpSpPr>
          <p:grpSpPr bwMode="auto">
            <a:xfrm>
              <a:off x="3833" y="2640"/>
              <a:ext cx="716" cy="912"/>
              <a:chOff x="3833" y="2640"/>
              <a:chExt cx="716" cy="912"/>
            </a:xfrm>
          </p:grpSpPr>
          <p:grpSp>
            <p:nvGrpSpPr>
              <p:cNvPr id="17" name="Group 10"/>
              <p:cNvGrpSpPr>
                <a:grpSpLocks/>
              </p:cNvGrpSpPr>
              <p:nvPr/>
            </p:nvGrpSpPr>
            <p:grpSpPr bwMode="auto">
              <a:xfrm>
                <a:off x="3833" y="2889"/>
                <a:ext cx="716" cy="423"/>
                <a:chOff x="3833" y="2889"/>
                <a:chExt cx="716" cy="423"/>
              </a:xfrm>
            </p:grpSpPr>
            <p:sp>
              <p:nvSpPr>
                <p:cNvPr id="29" name="Rectangle 11"/>
                <p:cNvSpPr>
                  <a:spLocks noChangeArrowheads="1"/>
                </p:cNvSpPr>
                <p:nvPr/>
              </p:nvSpPr>
              <p:spPr bwMode="auto">
                <a:xfrm>
                  <a:off x="3851" y="2896"/>
                  <a:ext cx="678" cy="416"/>
                </a:xfrm>
                <a:prstGeom prst="rect">
                  <a:avLst/>
                </a:prstGeom>
                <a:gradFill rotWithShape="0">
                  <a:gsLst>
                    <a:gs pos="0">
                      <a:srgbClr val="007600"/>
                    </a:gs>
                    <a:gs pos="50000">
                      <a:srgbClr val="00FF00"/>
                    </a:gs>
                    <a:gs pos="100000">
                      <a:srgbClr val="0076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endParaRPr lang="zh-CN" altLang="en-US">
                    <a:latin typeface="SimHei" charset="-122"/>
                    <a:ea typeface="SimHei" charset="-122"/>
                    <a:cs typeface="SimHei" charset="-122"/>
                  </a:endParaRPr>
                </a:p>
              </p:txBody>
            </p:sp>
            <p:sp>
              <p:nvSpPr>
                <p:cNvPr id="30" name="Line 12"/>
                <p:cNvSpPr>
                  <a:spLocks noChangeShapeType="1"/>
                </p:cNvSpPr>
                <p:nvPr/>
              </p:nvSpPr>
              <p:spPr bwMode="auto">
                <a:xfrm>
                  <a:off x="3833" y="2889"/>
                  <a:ext cx="710" cy="0"/>
                </a:xfrm>
                <a:prstGeom prst="line">
                  <a:avLst/>
                </a:prstGeom>
                <a:noFill/>
                <a:ln w="38100">
                  <a:solidFill>
                    <a:srgbClr val="666699"/>
                  </a:solidFill>
                  <a:round/>
                  <a:headEnd/>
                  <a:tailEnd/>
                </a:ln>
                <a:extLst>
                  <a:ext uri="{909E8E84-426E-40DD-AFC4-6F175D3DCCD1}">
                    <a14:hiddenFill xmlns:a14="http://schemas.microsoft.com/office/drawing/2010/main">
                      <a:noFill/>
                    </a14:hiddenFill>
                  </a:ext>
                </a:extLst>
              </p:spPr>
              <p:txBody>
                <a:bodyPr/>
                <a:lstStyle/>
                <a:p>
                  <a:endParaRPr lang="zh-CN" altLang="en-US">
                    <a:latin typeface="SimHei" charset="-122"/>
                    <a:ea typeface="SimHei" charset="-122"/>
                    <a:cs typeface="SimHei" charset="-122"/>
                  </a:endParaRPr>
                </a:p>
              </p:txBody>
            </p:sp>
            <p:sp>
              <p:nvSpPr>
                <p:cNvPr id="31" name="Line 13"/>
                <p:cNvSpPr>
                  <a:spLocks noChangeShapeType="1"/>
                </p:cNvSpPr>
                <p:nvPr/>
              </p:nvSpPr>
              <p:spPr bwMode="auto">
                <a:xfrm>
                  <a:off x="3838" y="3312"/>
                  <a:ext cx="711" cy="0"/>
                </a:xfrm>
                <a:prstGeom prst="line">
                  <a:avLst/>
                </a:prstGeom>
                <a:noFill/>
                <a:ln w="38100">
                  <a:solidFill>
                    <a:srgbClr val="666699"/>
                  </a:solidFill>
                  <a:round/>
                  <a:headEnd/>
                  <a:tailEnd/>
                </a:ln>
                <a:extLst>
                  <a:ext uri="{909E8E84-426E-40DD-AFC4-6F175D3DCCD1}">
                    <a14:hiddenFill xmlns:a14="http://schemas.microsoft.com/office/drawing/2010/main">
                      <a:noFill/>
                    </a14:hiddenFill>
                  </a:ext>
                </a:extLst>
              </p:spPr>
              <p:txBody>
                <a:bodyPr/>
                <a:lstStyle/>
                <a:p>
                  <a:endParaRPr lang="zh-CN" altLang="en-US">
                    <a:latin typeface="SimHei" charset="-122"/>
                    <a:ea typeface="SimHei" charset="-122"/>
                    <a:cs typeface="SimHei" charset="-122"/>
                  </a:endParaRPr>
                </a:p>
              </p:txBody>
            </p:sp>
          </p:grpSp>
          <p:grpSp>
            <p:nvGrpSpPr>
              <p:cNvPr id="18" name="Group 14"/>
              <p:cNvGrpSpPr>
                <a:grpSpLocks/>
              </p:cNvGrpSpPr>
              <p:nvPr/>
            </p:nvGrpSpPr>
            <p:grpSpPr bwMode="auto">
              <a:xfrm>
                <a:off x="3936" y="2640"/>
                <a:ext cx="432" cy="240"/>
                <a:chOff x="3936" y="2640"/>
                <a:chExt cx="432" cy="240"/>
              </a:xfrm>
            </p:grpSpPr>
            <p:sp>
              <p:nvSpPr>
                <p:cNvPr id="25" name="Line 15"/>
                <p:cNvSpPr>
                  <a:spLocks noChangeShapeType="1"/>
                </p:cNvSpPr>
                <p:nvPr/>
              </p:nvSpPr>
              <p:spPr bwMode="auto">
                <a:xfrm>
                  <a:off x="3936" y="2640"/>
                  <a:ext cx="0" cy="24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26" name="Line 16"/>
                <p:cNvSpPr>
                  <a:spLocks noChangeShapeType="1"/>
                </p:cNvSpPr>
                <p:nvPr/>
              </p:nvSpPr>
              <p:spPr bwMode="auto">
                <a:xfrm>
                  <a:off x="4080" y="2640"/>
                  <a:ext cx="0" cy="24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27" name="Line 17"/>
                <p:cNvSpPr>
                  <a:spLocks noChangeShapeType="1"/>
                </p:cNvSpPr>
                <p:nvPr/>
              </p:nvSpPr>
              <p:spPr bwMode="auto">
                <a:xfrm>
                  <a:off x="4224" y="2640"/>
                  <a:ext cx="0" cy="24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28" name="Line 18"/>
                <p:cNvSpPr>
                  <a:spLocks noChangeShapeType="1"/>
                </p:cNvSpPr>
                <p:nvPr/>
              </p:nvSpPr>
              <p:spPr bwMode="auto">
                <a:xfrm>
                  <a:off x="4368" y="2640"/>
                  <a:ext cx="0" cy="24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grpSp>
          <p:grpSp>
            <p:nvGrpSpPr>
              <p:cNvPr id="19" name="Group 19"/>
              <p:cNvGrpSpPr>
                <a:grpSpLocks/>
              </p:cNvGrpSpPr>
              <p:nvPr/>
            </p:nvGrpSpPr>
            <p:grpSpPr bwMode="auto">
              <a:xfrm flipV="1">
                <a:off x="3984" y="3312"/>
                <a:ext cx="432" cy="240"/>
                <a:chOff x="3936" y="2640"/>
                <a:chExt cx="432" cy="240"/>
              </a:xfrm>
            </p:grpSpPr>
            <p:sp>
              <p:nvSpPr>
                <p:cNvPr id="21" name="Line 20"/>
                <p:cNvSpPr>
                  <a:spLocks noChangeShapeType="1"/>
                </p:cNvSpPr>
                <p:nvPr/>
              </p:nvSpPr>
              <p:spPr bwMode="auto">
                <a:xfrm>
                  <a:off x="3936" y="2640"/>
                  <a:ext cx="0" cy="24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22" name="Line 21"/>
                <p:cNvSpPr>
                  <a:spLocks noChangeShapeType="1"/>
                </p:cNvSpPr>
                <p:nvPr/>
              </p:nvSpPr>
              <p:spPr bwMode="auto">
                <a:xfrm>
                  <a:off x="4080" y="2640"/>
                  <a:ext cx="0" cy="24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23" name="Line 22"/>
                <p:cNvSpPr>
                  <a:spLocks noChangeShapeType="1"/>
                </p:cNvSpPr>
                <p:nvPr/>
              </p:nvSpPr>
              <p:spPr bwMode="auto">
                <a:xfrm>
                  <a:off x="4224" y="2640"/>
                  <a:ext cx="0" cy="24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24" name="Line 23"/>
                <p:cNvSpPr>
                  <a:spLocks noChangeShapeType="1"/>
                </p:cNvSpPr>
                <p:nvPr/>
              </p:nvSpPr>
              <p:spPr bwMode="auto">
                <a:xfrm>
                  <a:off x="4368" y="2640"/>
                  <a:ext cx="0" cy="24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grpSp>
        </p:grpSp>
      </p:grpSp>
      <p:graphicFrame>
        <p:nvGraphicFramePr>
          <p:cNvPr id="32" name="Object 25"/>
          <p:cNvGraphicFramePr>
            <a:graphicFrameLocks noChangeAspect="1"/>
          </p:cNvGraphicFramePr>
          <p:nvPr>
            <p:extLst>
              <p:ext uri="{D42A27DB-BD31-4B8C-83A1-F6EECF244321}">
                <p14:modId xmlns:p14="http://schemas.microsoft.com/office/powerpoint/2010/main" val="123010018"/>
              </p:ext>
            </p:extLst>
          </p:nvPr>
        </p:nvGraphicFramePr>
        <p:xfrm>
          <a:off x="6415087" y="4710113"/>
          <a:ext cx="476250" cy="444500"/>
        </p:xfrm>
        <a:graphic>
          <a:graphicData uri="http://schemas.openxmlformats.org/presentationml/2006/ole">
            <mc:AlternateContent xmlns:mc="http://schemas.openxmlformats.org/markup-compatibility/2006">
              <mc:Choice xmlns:v="urn:schemas-microsoft-com:vml" Requires="v">
                <p:oleObj name="Equation" r:id="rId4" imgW="190335" imgH="177646" progId="Equation.3">
                  <p:embed/>
                </p:oleObj>
              </mc:Choice>
              <mc:Fallback>
                <p:oleObj name="Equation" r:id="rId4" imgW="190335" imgH="17764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15087" y="4710113"/>
                        <a:ext cx="476250"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33" name="Object 26"/>
          <p:cNvGraphicFramePr>
            <a:graphicFrameLocks noChangeAspect="1"/>
          </p:cNvGraphicFramePr>
          <p:nvPr>
            <p:extLst>
              <p:ext uri="{D42A27DB-BD31-4B8C-83A1-F6EECF244321}">
                <p14:modId xmlns:p14="http://schemas.microsoft.com/office/powerpoint/2010/main" val="1550104112"/>
              </p:ext>
            </p:extLst>
          </p:nvPr>
        </p:nvGraphicFramePr>
        <p:xfrm>
          <a:off x="5227637" y="3533775"/>
          <a:ext cx="412750" cy="539750"/>
        </p:xfrm>
        <a:graphic>
          <a:graphicData uri="http://schemas.openxmlformats.org/presentationml/2006/ole">
            <mc:AlternateContent xmlns:mc="http://schemas.openxmlformats.org/markup-compatibility/2006">
              <mc:Choice xmlns:v="urn:schemas-microsoft-com:vml" Requires="v">
                <p:oleObj name="Equation" r:id="rId6" imgW="164885" imgH="215619" progId="Equation.3">
                  <p:embed/>
                </p:oleObj>
              </mc:Choice>
              <mc:Fallback>
                <p:oleObj name="Equation" r:id="rId6" imgW="164885" imgH="215619"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27637" y="3533775"/>
                        <a:ext cx="412750" cy="539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34" name="Object 27"/>
          <p:cNvGraphicFramePr>
            <a:graphicFrameLocks noChangeAspect="1"/>
          </p:cNvGraphicFramePr>
          <p:nvPr>
            <p:extLst>
              <p:ext uri="{D42A27DB-BD31-4B8C-83A1-F6EECF244321}">
                <p14:modId xmlns:p14="http://schemas.microsoft.com/office/powerpoint/2010/main" val="1475688627"/>
              </p:ext>
            </p:extLst>
          </p:nvPr>
        </p:nvGraphicFramePr>
        <p:xfrm>
          <a:off x="7056437" y="3235325"/>
          <a:ext cx="317500" cy="412750"/>
        </p:xfrm>
        <a:graphic>
          <a:graphicData uri="http://schemas.openxmlformats.org/presentationml/2006/ole">
            <mc:AlternateContent xmlns:mc="http://schemas.openxmlformats.org/markup-compatibility/2006">
              <mc:Choice xmlns:v="urn:schemas-microsoft-com:vml" Requires="v">
                <p:oleObj name="Equation" r:id="rId8" imgW="126780" imgH="164814" progId="Equation.3">
                  <p:embed/>
                </p:oleObj>
              </mc:Choice>
              <mc:Fallback>
                <p:oleObj name="Equation" r:id="rId8" imgW="126780" imgH="164814"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056437" y="3235325"/>
                        <a:ext cx="317500" cy="412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35" name="Object 28"/>
          <p:cNvGraphicFramePr>
            <a:graphicFrameLocks noChangeAspect="1"/>
          </p:cNvGraphicFramePr>
          <p:nvPr>
            <p:extLst>
              <p:ext uri="{D42A27DB-BD31-4B8C-83A1-F6EECF244321}">
                <p14:modId xmlns:p14="http://schemas.microsoft.com/office/powerpoint/2010/main" val="610114786"/>
              </p:ext>
            </p:extLst>
          </p:nvPr>
        </p:nvGraphicFramePr>
        <p:xfrm>
          <a:off x="7391400" y="3533775"/>
          <a:ext cx="1143000" cy="485775"/>
        </p:xfrm>
        <a:graphic>
          <a:graphicData uri="http://schemas.openxmlformats.org/presentationml/2006/ole">
            <mc:AlternateContent xmlns:mc="http://schemas.openxmlformats.org/markup-compatibility/2006">
              <mc:Choice xmlns:v="urn:schemas-microsoft-com:vml" Requires="v">
                <p:oleObj name="Equation" r:id="rId10" imgW="507780" imgH="215806" progId="Equation.3">
                  <p:embed/>
                </p:oleObj>
              </mc:Choice>
              <mc:Fallback>
                <p:oleObj name="Equation" r:id="rId10" imgW="507780" imgH="215806" progId="Equation.3">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391400" y="3533775"/>
                        <a:ext cx="1143000" cy="485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37" name="Object 29"/>
          <p:cNvGraphicFramePr>
            <a:graphicFrameLocks noChangeAspect="1"/>
          </p:cNvGraphicFramePr>
          <p:nvPr>
            <p:extLst>
              <p:ext uri="{D42A27DB-BD31-4B8C-83A1-F6EECF244321}">
                <p14:modId xmlns:p14="http://schemas.microsoft.com/office/powerpoint/2010/main" val="2112277524"/>
              </p:ext>
            </p:extLst>
          </p:nvPr>
        </p:nvGraphicFramePr>
        <p:xfrm>
          <a:off x="1225550" y="3552825"/>
          <a:ext cx="3036887" cy="849313"/>
        </p:xfrm>
        <a:graphic>
          <a:graphicData uri="http://schemas.openxmlformats.org/presentationml/2006/ole">
            <mc:AlternateContent xmlns:mc="http://schemas.openxmlformats.org/markup-compatibility/2006">
              <mc:Choice xmlns:v="urn:schemas-microsoft-com:vml" Requires="v">
                <p:oleObj name="Equation" r:id="rId12" imgW="1586811" imgH="444307" progId="Equation.3">
                  <p:embed/>
                </p:oleObj>
              </mc:Choice>
              <mc:Fallback>
                <p:oleObj name="Equation" r:id="rId12" imgW="1586811" imgH="444307" progId="Equation.3">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25550" y="3552825"/>
                        <a:ext cx="3036887" cy="84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90974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9" name="object 8"/>
          <p:cNvSpPr txBox="1"/>
          <p:nvPr/>
        </p:nvSpPr>
        <p:spPr>
          <a:xfrm>
            <a:off x="2326511" y="0"/>
            <a:ext cx="4340507" cy="637130"/>
          </a:xfrm>
          <a:prstGeom prst="rect">
            <a:avLst/>
          </a:prstGeom>
        </p:spPr>
        <p:txBody>
          <a:bodyPr vert="horz" wrap="square" lIns="0" tIns="0" rIns="0" bIns="0" rtlCol="0">
            <a:noAutofit/>
          </a:bodyPr>
          <a:lstStyle/>
          <a:p>
            <a:pPr marL="12700">
              <a:lnSpc>
                <a:spcPct val="150000"/>
              </a:lnSpc>
            </a:pPr>
            <a:r>
              <a:rPr lang="zh-CN" altLang="en-US" sz="2400" b="1" spc="-10" dirty="0">
                <a:solidFill>
                  <a:srgbClr val="FF0000"/>
                </a:solidFill>
                <a:latin typeface="黑体" panose="02010609060101010101" pitchFamily="49" charset="-122"/>
                <a:ea typeface="黑体" panose="02010609060101010101" pitchFamily="49" charset="-122"/>
                <a:cs typeface="黑体"/>
              </a:rPr>
              <a:t>二、管内充分发展区的层流换热</a:t>
            </a:r>
          </a:p>
          <a:p>
            <a:pPr marL="12700">
              <a:lnSpc>
                <a:spcPct val="150000"/>
              </a:lnSpc>
            </a:pPr>
            <a:endParaRPr lang="zh-CN" altLang="en-US" sz="2400" b="1" spc="-10"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sz="2400" b="1" dirty="0">
              <a:solidFill>
                <a:srgbClr val="FF0000"/>
              </a:solidFill>
              <a:latin typeface="黑体" panose="02010609060101010101" pitchFamily="49" charset="-122"/>
              <a:ea typeface="黑体" panose="02010609060101010101" pitchFamily="49" charset="-122"/>
              <a:cs typeface="黑体"/>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10" name="Text Box 2"/>
          <p:cNvSpPr txBox="1">
            <a:spLocks noChangeArrowheads="1"/>
          </p:cNvSpPr>
          <p:nvPr/>
        </p:nvSpPr>
        <p:spPr bwMode="auto">
          <a:xfrm>
            <a:off x="457200" y="533400"/>
            <a:ext cx="7848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kumimoji="1" lang="en-US" altLang="zh-CN" sz="2800" b="1">
                <a:effectLst>
                  <a:outerShdw blurRad="38100" dist="38100" dir="2700000" algn="tl">
                    <a:srgbClr val="C0C0C0"/>
                  </a:outerShdw>
                </a:effectLst>
                <a:latin typeface="SimHei" charset="-122"/>
                <a:ea typeface="SimHei" charset="-122"/>
                <a:cs typeface="SimHei" charset="-122"/>
              </a:rPr>
              <a:t>(2)  </a:t>
            </a:r>
            <a:r>
              <a:rPr kumimoji="1" lang="zh-CN" altLang="en-US" sz="2800" b="1">
                <a:effectLst>
                  <a:outerShdw blurRad="38100" dist="38100" dir="2700000" algn="tl">
                    <a:srgbClr val="C0C0C0"/>
                  </a:outerShdw>
                </a:effectLst>
                <a:latin typeface="SimHei" charset="-122"/>
                <a:ea typeface="SimHei" charset="-122"/>
                <a:cs typeface="SimHei" charset="-122"/>
              </a:rPr>
              <a:t>均匀壁温</a:t>
            </a:r>
          </a:p>
        </p:txBody>
      </p:sp>
      <p:sp>
        <p:nvSpPr>
          <p:cNvPr id="11" name="Text Box 3"/>
          <p:cNvSpPr txBox="1">
            <a:spLocks noChangeArrowheads="1"/>
          </p:cNvSpPr>
          <p:nvPr/>
        </p:nvSpPr>
        <p:spPr bwMode="auto">
          <a:xfrm>
            <a:off x="4311650" y="4772025"/>
            <a:ext cx="4267200" cy="1582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lnSpc>
                <a:spcPct val="125000"/>
              </a:lnSpc>
              <a:spcBef>
                <a:spcPct val="50000"/>
              </a:spcBef>
              <a:defRPr/>
            </a:pPr>
            <a:r>
              <a:rPr kumimoji="1" lang="zh-CN" altLang="en-US" sz="2600" b="1">
                <a:latin typeface="SimHei" charset="-122"/>
                <a:ea typeface="SimHei" charset="-122"/>
                <a:cs typeface="SimHei" charset="-122"/>
              </a:rPr>
              <a:t>该问题也可采用非稳态导热的集总参数法计算公式计算流体的出口温度。</a:t>
            </a:r>
          </a:p>
        </p:txBody>
      </p:sp>
      <p:grpSp>
        <p:nvGrpSpPr>
          <p:cNvPr id="12" name="Group 4"/>
          <p:cNvGrpSpPr>
            <a:grpSpLocks/>
          </p:cNvGrpSpPr>
          <p:nvPr/>
        </p:nvGrpSpPr>
        <p:grpSpPr bwMode="auto">
          <a:xfrm>
            <a:off x="5780088" y="3155950"/>
            <a:ext cx="1136650" cy="671513"/>
            <a:chOff x="3833" y="2889"/>
            <a:chExt cx="716" cy="423"/>
          </a:xfrm>
        </p:grpSpPr>
        <p:sp>
          <p:nvSpPr>
            <p:cNvPr id="13" name="Rectangle 5"/>
            <p:cNvSpPr>
              <a:spLocks noChangeArrowheads="1"/>
            </p:cNvSpPr>
            <p:nvPr/>
          </p:nvSpPr>
          <p:spPr bwMode="auto">
            <a:xfrm>
              <a:off x="3851" y="2896"/>
              <a:ext cx="678" cy="416"/>
            </a:xfrm>
            <a:prstGeom prst="rect">
              <a:avLst/>
            </a:prstGeom>
            <a:gradFill rotWithShape="0">
              <a:gsLst>
                <a:gs pos="0">
                  <a:srgbClr val="007600"/>
                </a:gs>
                <a:gs pos="50000">
                  <a:srgbClr val="00FF00"/>
                </a:gs>
                <a:gs pos="100000">
                  <a:srgbClr val="00760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endParaRPr lang="zh-CN" altLang="en-US">
                <a:latin typeface="SimHei" charset="-122"/>
                <a:ea typeface="SimHei" charset="-122"/>
                <a:cs typeface="SimHei" charset="-122"/>
              </a:endParaRPr>
            </a:p>
          </p:txBody>
        </p:sp>
        <p:sp>
          <p:nvSpPr>
            <p:cNvPr id="14" name="Line 6"/>
            <p:cNvSpPr>
              <a:spLocks noChangeShapeType="1"/>
            </p:cNvSpPr>
            <p:nvPr/>
          </p:nvSpPr>
          <p:spPr bwMode="auto">
            <a:xfrm>
              <a:off x="3833" y="2889"/>
              <a:ext cx="710" cy="0"/>
            </a:xfrm>
            <a:prstGeom prst="line">
              <a:avLst/>
            </a:prstGeom>
            <a:noFill/>
            <a:ln w="38100">
              <a:solidFill>
                <a:srgbClr val="666699"/>
              </a:solidFill>
              <a:round/>
              <a:headEnd/>
              <a:tailEnd/>
            </a:ln>
            <a:extLst>
              <a:ext uri="{909E8E84-426E-40DD-AFC4-6F175D3DCCD1}">
                <a14:hiddenFill xmlns:a14="http://schemas.microsoft.com/office/drawing/2010/main">
                  <a:noFill/>
                </a14:hiddenFill>
              </a:ext>
            </a:extLst>
          </p:spPr>
          <p:txBody>
            <a:bodyPr/>
            <a:lstStyle/>
            <a:p>
              <a:endParaRPr lang="zh-CN" altLang="en-US">
                <a:latin typeface="SimHei" charset="-122"/>
                <a:ea typeface="SimHei" charset="-122"/>
                <a:cs typeface="SimHei" charset="-122"/>
              </a:endParaRPr>
            </a:p>
          </p:txBody>
        </p:sp>
        <p:sp>
          <p:nvSpPr>
            <p:cNvPr id="15" name="Line 7"/>
            <p:cNvSpPr>
              <a:spLocks noChangeShapeType="1"/>
            </p:cNvSpPr>
            <p:nvPr/>
          </p:nvSpPr>
          <p:spPr bwMode="auto">
            <a:xfrm>
              <a:off x="3838" y="3312"/>
              <a:ext cx="711" cy="0"/>
            </a:xfrm>
            <a:prstGeom prst="line">
              <a:avLst/>
            </a:prstGeom>
            <a:noFill/>
            <a:ln w="38100">
              <a:solidFill>
                <a:srgbClr val="666699"/>
              </a:solidFill>
              <a:round/>
              <a:headEnd/>
              <a:tailEnd/>
            </a:ln>
            <a:extLst>
              <a:ext uri="{909E8E84-426E-40DD-AFC4-6F175D3DCCD1}">
                <a14:hiddenFill xmlns:a14="http://schemas.microsoft.com/office/drawing/2010/main">
                  <a:noFill/>
                </a14:hiddenFill>
              </a:ext>
            </a:extLst>
          </p:spPr>
          <p:txBody>
            <a:bodyPr/>
            <a:lstStyle/>
            <a:p>
              <a:endParaRPr lang="zh-CN" altLang="en-US">
                <a:latin typeface="SimHei" charset="-122"/>
                <a:ea typeface="SimHei" charset="-122"/>
                <a:cs typeface="SimHei" charset="-122"/>
              </a:endParaRPr>
            </a:p>
          </p:txBody>
        </p:sp>
      </p:grpSp>
      <p:grpSp>
        <p:nvGrpSpPr>
          <p:cNvPr id="16" name="Group 9"/>
          <p:cNvGrpSpPr>
            <a:grpSpLocks/>
          </p:cNvGrpSpPr>
          <p:nvPr/>
        </p:nvGrpSpPr>
        <p:grpSpPr bwMode="auto">
          <a:xfrm>
            <a:off x="5791200" y="4041775"/>
            <a:ext cx="1143000" cy="623888"/>
            <a:chOff x="3840" y="3399"/>
            <a:chExt cx="624" cy="393"/>
          </a:xfrm>
        </p:grpSpPr>
        <p:sp>
          <p:nvSpPr>
            <p:cNvPr id="17" name="Line 10"/>
            <p:cNvSpPr>
              <a:spLocks noChangeShapeType="1"/>
            </p:cNvSpPr>
            <p:nvPr/>
          </p:nvSpPr>
          <p:spPr bwMode="auto">
            <a:xfrm>
              <a:off x="3840" y="3399"/>
              <a:ext cx="0" cy="3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18" name="Line 11"/>
            <p:cNvSpPr>
              <a:spLocks noChangeShapeType="1"/>
            </p:cNvSpPr>
            <p:nvPr/>
          </p:nvSpPr>
          <p:spPr bwMode="auto">
            <a:xfrm>
              <a:off x="4464" y="3408"/>
              <a:ext cx="0" cy="3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19" name="Line 12"/>
            <p:cNvSpPr>
              <a:spLocks noChangeShapeType="1"/>
            </p:cNvSpPr>
            <p:nvPr/>
          </p:nvSpPr>
          <p:spPr bwMode="auto">
            <a:xfrm>
              <a:off x="3840" y="3696"/>
              <a:ext cx="624" cy="0"/>
            </a:xfrm>
            <a:prstGeom prst="line">
              <a:avLst/>
            </a:prstGeom>
            <a:noFill/>
            <a:ln w="9525">
              <a:solidFill>
                <a:schemeClr val="tx1"/>
              </a:solidFill>
              <a:round/>
              <a:headEnd type="stealth" w="med" len="lg"/>
              <a:tailEnd type="stealth"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grpSp>
      <p:sp>
        <p:nvSpPr>
          <p:cNvPr id="21" name="Line 13"/>
          <p:cNvSpPr>
            <a:spLocks noChangeShapeType="1"/>
          </p:cNvSpPr>
          <p:nvPr/>
        </p:nvSpPr>
        <p:spPr bwMode="auto">
          <a:xfrm>
            <a:off x="4953000" y="3522663"/>
            <a:ext cx="685800" cy="0"/>
          </a:xfrm>
          <a:prstGeom prst="line">
            <a:avLst/>
          </a:prstGeom>
          <a:noFill/>
          <a:ln w="28575">
            <a:solidFill>
              <a:srgbClr val="00FF00"/>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22" name="Line 14"/>
          <p:cNvSpPr>
            <a:spLocks noChangeShapeType="1"/>
          </p:cNvSpPr>
          <p:nvPr/>
        </p:nvSpPr>
        <p:spPr bwMode="auto">
          <a:xfrm>
            <a:off x="6934200" y="3522663"/>
            <a:ext cx="685800" cy="0"/>
          </a:xfrm>
          <a:prstGeom prst="line">
            <a:avLst/>
          </a:prstGeom>
          <a:noFill/>
          <a:ln w="28575">
            <a:solidFill>
              <a:srgbClr val="00FF00"/>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graphicFrame>
        <p:nvGraphicFramePr>
          <p:cNvPr id="23" name="Object 16"/>
          <p:cNvGraphicFramePr>
            <a:graphicFrameLocks noChangeAspect="1"/>
          </p:cNvGraphicFramePr>
          <p:nvPr>
            <p:extLst>
              <p:ext uri="{D42A27DB-BD31-4B8C-83A1-F6EECF244321}">
                <p14:modId xmlns:p14="http://schemas.microsoft.com/office/powerpoint/2010/main" val="187576319"/>
              </p:ext>
            </p:extLst>
          </p:nvPr>
        </p:nvGraphicFramePr>
        <p:xfrm>
          <a:off x="6223000" y="4117975"/>
          <a:ext cx="222250" cy="444500"/>
        </p:xfrm>
        <a:graphic>
          <a:graphicData uri="http://schemas.openxmlformats.org/presentationml/2006/ole">
            <mc:AlternateContent xmlns:mc="http://schemas.openxmlformats.org/markup-compatibility/2006">
              <mc:Choice xmlns:v="urn:schemas-microsoft-com:vml" Requires="v">
                <p:oleObj name="Equation" r:id="rId2" imgW="88669" imgH="177338" progId="Equation.3">
                  <p:embed/>
                </p:oleObj>
              </mc:Choice>
              <mc:Fallback>
                <p:oleObj name="Equation" r:id="rId2" imgW="88669" imgH="177338"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3000" y="4117975"/>
                        <a:ext cx="222250"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24" name="Object 17"/>
          <p:cNvGraphicFramePr>
            <a:graphicFrameLocks noChangeAspect="1"/>
          </p:cNvGraphicFramePr>
          <p:nvPr>
            <p:extLst>
              <p:ext uri="{D42A27DB-BD31-4B8C-83A1-F6EECF244321}">
                <p14:modId xmlns:p14="http://schemas.microsoft.com/office/powerpoint/2010/main" val="89199637"/>
              </p:ext>
            </p:extLst>
          </p:nvPr>
        </p:nvGraphicFramePr>
        <p:xfrm>
          <a:off x="6553200" y="2563813"/>
          <a:ext cx="412750" cy="571500"/>
        </p:xfrm>
        <a:graphic>
          <a:graphicData uri="http://schemas.openxmlformats.org/presentationml/2006/ole">
            <mc:AlternateContent xmlns:mc="http://schemas.openxmlformats.org/markup-compatibility/2006">
              <mc:Choice xmlns:v="urn:schemas-microsoft-com:vml" Requires="v">
                <p:oleObj name="Equation" r:id="rId4" imgW="165028" imgH="228501" progId="Equation.3">
                  <p:embed/>
                </p:oleObj>
              </mc:Choice>
              <mc:Fallback>
                <p:oleObj name="Equation" r:id="rId4" imgW="165028" imgH="228501"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53200" y="2563813"/>
                        <a:ext cx="412750" cy="571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25" name="Object 18"/>
          <p:cNvGraphicFramePr>
            <a:graphicFrameLocks noChangeAspect="1"/>
          </p:cNvGraphicFramePr>
          <p:nvPr>
            <p:extLst>
              <p:ext uri="{D42A27DB-BD31-4B8C-83A1-F6EECF244321}">
                <p14:modId xmlns:p14="http://schemas.microsoft.com/office/powerpoint/2010/main" val="234713453"/>
              </p:ext>
            </p:extLst>
          </p:nvPr>
        </p:nvGraphicFramePr>
        <p:xfrm>
          <a:off x="4921250" y="2913063"/>
          <a:ext cx="412750" cy="571500"/>
        </p:xfrm>
        <a:graphic>
          <a:graphicData uri="http://schemas.openxmlformats.org/presentationml/2006/ole">
            <mc:AlternateContent xmlns:mc="http://schemas.openxmlformats.org/markup-compatibility/2006">
              <mc:Choice xmlns:v="urn:schemas-microsoft-com:vml" Requires="v">
                <p:oleObj name="Equation" r:id="rId6" imgW="165028" imgH="228501" progId="Equation.3">
                  <p:embed/>
                </p:oleObj>
              </mc:Choice>
              <mc:Fallback>
                <p:oleObj name="Equation" r:id="rId6" imgW="165028" imgH="228501"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21250" y="2913063"/>
                        <a:ext cx="412750" cy="571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26" name="Object 19"/>
          <p:cNvGraphicFramePr>
            <a:graphicFrameLocks noChangeAspect="1"/>
          </p:cNvGraphicFramePr>
          <p:nvPr>
            <p:extLst>
              <p:ext uri="{D42A27DB-BD31-4B8C-83A1-F6EECF244321}">
                <p14:modId xmlns:p14="http://schemas.microsoft.com/office/powerpoint/2010/main" val="2049028679"/>
              </p:ext>
            </p:extLst>
          </p:nvPr>
        </p:nvGraphicFramePr>
        <p:xfrm>
          <a:off x="7442200" y="2989263"/>
          <a:ext cx="330200" cy="457200"/>
        </p:xfrm>
        <a:graphic>
          <a:graphicData uri="http://schemas.openxmlformats.org/presentationml/2006/ole">
            <mc:AlternateContent xmlns:mc="http://schemas.openxmlformats.org/markup-compatibility/2006">
              <mc:Choice xmlns:v="urn:schemas-microsoft-com:vml" Requires="v">
                <p:oleObj name="Equation" r:id="rId8" imgW="165028" imgH="228501" progId="Equation.3">
                  <p:embed/>
                </p:oleObj>
              </mc:Choice>
              <mc:Fallback>
                <p:oleObj name="Equation" r:id="rId8" imgW="165028" imgH="228501"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442200" y="2989263"/>
                        <a:ext cx="330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27" name="Line 20"/>
          <p:cNvSpPr>
            <a:spLocks noChangeShapeType="1"/>
          </p:cNvSpPr>
          <p:nvPr/>
        </p:nvSpPr>
        <p:spPr bwMode="auto">
          <a:xfrm flipH="1">
            <a:off x="6400800" y="2836863"/>
            <a:ext cx="152400" cy="304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grpSp>
        <p:nvGrpSpPr>
          <p:cNvPr id="28" name="Group 21"/>
          <p:cNvGrpSpPr>
            <a:grpSpLocks/>
          </p:cNvGrpSpPr>
          <p:nvPr/>
        </p:nvGrpSpPr>
        <p:grpSpPr bwMode="auto">
          <a:xfrm>
            <a:off x="685800" y="1447800"/>
            <a:ext cx="3429000" cy="3505200"/>
            <a:chOff x="432" y="912"/>
            <a:chExt cx="2160" cy="2208"/>
          </a:xfrm>
        </p:grpSpPr>
        <p:grpSp>
          <p:nvGrpSpPr>
            <p:cNvPr id="29" name="Group 22"/>
            <p:cNvGrpSpPr>
              <a:grpSpLocks/>
            </p:cNvGrpSpPr>
            <p:nvPr/>
          </p:nvGrpSpPr>
          <p:grpSpPr bwMode="auto">
            <a:xfrm>
              <a:off x="432" y="1008"/>
              <a:ext cx="2160" cy="1949"/>
              <a:chOff x="432" y="1008"/>
              <a:chExt cx="2160" cy="1949"/>
            </a:xfrm>
          </p:grpSpPr>
          <p:sp>
            <p:nvSpPr>
              <p:cNvPr id="44" name="Line 23"/>
              <p:cNvSpPr>
                <a:spLocks noChangeShapeType="1"/>
              </p:cNvSpPr>
              <p:nvPr/>
            </p:nvSpPr>
            <p:spPr bwMode="auto">
              <a:xfrm flipV="1">
                <a:off x="672" y="1104"/>
                <a:ext cx="0" cy="168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45" name="Line 24"/>
              <p:cNvSpPr>
                <a:spLocks noChangeShapeType="1"/>
              </p:cNvSpPr>
              <p:nvPr/>
            </p:nvSpPr>
            <p:spPr bwMode="auto">
              <a:xfrm>
                <a:off x="672" y="2784"/>
                <a:ext cx="1872" cy="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grpSp>
            <p:nvGrpSpPr>
              <p:cNvPr id="46" name="Group 25"/>
              <p:cNvGrpSpPr>
                <a:grpSpLocks/>
              </p:cNvGrpSpPr>
              <p:nvPr/>
            </p:nvGrpSpPr>
            <p:grpSpPr bwMode="auto">
              <a:xfrm>
                <a:off x="432" y="1008"/>
                <a:ext cx="2160" cy="1949"/>
                <a:chOff x="432" y="1008"/>
                <a:chExt cx="2160" cy="1949"/>
              </a:xfrm>
            </p:grpSpPr>
            <p:sp>
              <p:nvSpPr>
                <p:cNvPr id="47" name="Text Box 26"/>
                <p:cNvSpPr txBox="1">
                  <a:spLocks noChangeArrowheads="1"/>
                </p:cNvSpPr>
                <p:nvPr/>
              </p:nvSpPr>
              <p:spPr bwMode="auto">
                <a:xfrm>
                  <a:off x="432" y="1008"/>
                  <a:ext cx="192" cy="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8000" tIns="0" rIns="0" bIns="0">
                  <a:spAutoFit/>
                </a:bodyPr>
                <a:lstStyle/>
                <a:p>
                  <a:pPr eaLnBrk="1" hangingPunct="1">
                    <a:spcBef>
                      <a:spcPct val="50000"/>
                    </a:spcBef>
                    <a:defRPr/>
                  </a:pPr>
                  <a:r>
                    <a:rPr kumimoji="1" lang="en-US" altLang="zh-CN" sz="2800" b="1" i="1">
                      <a:latin typeface="SimHei" charset="-122"/>
                      <a:ea typeface="SimHei" charset="-122"/>
                      <a:cs typeface="SimHei" charset="-122"/>
                    </a:rPr>
                    <a:t>t</a:t>
                  </a:r>
                </a:p>
              </p:txBody>
            </p:sp>
            <p:sp>
              <p:nvSpPr>
                <p:cNvPr id="48" name="Text Box 27"/>
                <p:cNvSpPr txBox="1">
                  <a:spLocks noChangeArrowheads="1"/>
                </p:cNvSpPr>
                <p:nvPr/>
              </p:nvSpPr>
              <p:spPr bwMode="auto">
                <a:xfrm>
                  <a:off x="2400" y="2448"/>
                  <a:ext cx="192" cy="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8000" tIns="0" rIns="0" bIns="0">
                  <a:spAutoFit/>
                </a:bodyPr>
                <a:lstStyle/>
                <a:p>
                  <a:pPr eaLnBrk="1" hangingPunct="1">
                    <a:spcBef>
                      <a:spcPct val="50000"/>
                    </a:spcBef>
                    <a:defRPr/>
                  </a:pPr>
                  <a:r>
                    <a:rPr kumimoji="1" lang="en-US" altLang="zh-CN" sz="2800" b="1" i="1">
                      <a:latin typeface="SimHei" charset="-122"/>
                      <a:ea typeface="SimHei" charset="-122"/>
                      <a:cs typeface="SimHei" charset="-122"/>
                    </a:rPr>
                    <a:t>x</a:t>
                  </a:r>
                </a:p>
              </p:txBody>
            </p:sp>
            <p:sp>
              <p:nvSpPr>
                <p:cNvPr id="49" name="Text Box 28"/>
                <p:cNvSpPr txBox="1">
                  <a:spLocks noChangeArrowheads="1"/>
                </p:cNvSpPr>
                <p:nvPr/>
              </p:nvSpPr>
              <p:spPr bwMode="auto">
                <a:xfrm>
                  <a:off x="480" y="2688"/>
                  <a:ext cx="192" cy="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8000" tIns="0" rIns="0" bIns="0">
                  <a:spAutoFit/>
                </a:bodyPr>
                <a:lstStyle/>
                <a:p>
                  <a:pPr eaLnBrk="1" hangingPunct="1">
                    <a:spcBef>
                      <a:spcPct val="50000"/>
                    </a:spcBef>
                    <a:defRPr/>
                  </a:pPr>
                  <a:r>
                    <a:rPr kumimoji="1" lang="en-US" altLang="zh-CN" sz="2800" b="1" i="1">
                      <a:latin typeface="SimHei" charset="-122"/>
                      <a:ea typeface="SimHei" charset="-122"/>
                      <a:cs typeface="SimHei" charset="-122"/>
                    </a:rPr>
                    <a:t>0</a:t>
                  </a:r>
                </a:p>
              </p:txBody>
            </p:sp>
          </p:grpSp>
        </p:grpSp>
        <p:grpSp>
          <p:nvGrpSpPr>
            <p:cNvPr id="30" name="Group 29"/>
            <p:cNvGrpSpPr>
              <a:grpSpLocks/>
            </p:cNvGrpSpPr>
            <p:nvPr/>
          </p:nvGrpSpPr>
          <p:grpSpPr bwMode="auto">
            <a:xfrm>
              <a:off x="672" y="1344"/>
              <a:ext cx="1488" cy="1056"/>
              <a:chOff x="672" y="1344"/>
              <a:chExt cx="1488" cy="1056"/>
            </a:xfrm>
          </p:grpSpPr>
          <p:sp>
            <p:nvSpPr>
              <p:cNvPr id="42" name="Line 30"/>
              <p:cNvSpPr>
                <a:spLocks noChangeShapeType="1"/>
              </p:cNvSpPr>
              <p:nvPr/>
            </p:nvSpPr>
            <p:spPr bwMode="auto">
              <a:xfrm>
                <a:off x="672" y="1344"/>
                <a:ext cx="1488" cy="0"/>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43" name="弧 31"/>
              <p:cNvSpPr>
                <a:spLocks/>
              </p:cNvSpPr>
              <p:nvPr/>
            </p:nvSpPr>
            <p:spPr bwMode="auto">
              <a:xfrm flipH="1">
                <a:off x="672" y="1584"/>
                <a:ext cx="1440" cy="81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8575">
                <a:solidFill>
                  <a:srgbClr val="00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zh-CN" altLang="en-US">
                  <a:latin typeface="SimHei" charset="-122"/>
                  <a:ea typeface="SimHei" charset="-122"/>
                  <a:cs typeface="SimHei" charset="-122"/>
                </a:endParaRPr>
              </a:p>
            </p:txBody>
          </p:sp>
        </p:grpSp>
        <p:grpSp>
          <p:nvGrpSpPr>
            <p:cNvPr id="31" name="Group 32"/>
            <p:cNvGrpSpPr>
              <a:grpSpLocks/>
            </p:cNvGrpSpPr>
            <p:nvPr/>
          </p:nvGrpSpPr>
          <p:grpSpPr bwMode="auto">
            <a:xfrm>
              <a:off x="1440" y="912"/>
              <a:ext cx="384" cy="432"/>
              <a:chOff x="1440" y="912"/>
              <a:chExt cx="384" cy="432"/>
            </a:xfrm>
          </p:grpSpPr>
          <p:sp>
            <p:nvSpPr>
              <p:cNvPr id="40" name="Text Box 33"/>
              <p:cNvSpPr txBox="1">
                <a:spLocks noChangeArrowheads="1"/>
              </p:cNvSpPr>
              <p:nvPr/>
            </p:nvSpPr>
            <p:spPr bwMode="auto">
              <a:xfrm>
                <a:off x="1440" y="912"/>
                <a:ext cx="384" cy="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8000" tIns="0" rIns="0" bIns="0">
                <a:spAutoFit/>
              </a:bodyPr>
              <a:lstStyle/>
              <a:p>
                <a:pPr eaLnBrk="1" hangingPunct="1">
                  <a:spcBef>
                    <a:spcPct val="50000"/>
                  </a:spcBef>
                  <a:defRPr/>
                </a:pPr>
                <a:r>
                  <a:rPr kumimoji="1" lang="en-US" altLang="zh-CN" sz="2800" b="1" i="1">
                    <a:latin typeface="SimHei" charset="-122"/>
                    <a:ea typeface="SimHei" charset="-122"/>
                    <a:cs typeface="SimHei" charset="-122"/>
                  </a:rPr>
                  <a:t>t</a:t>
                </a:r>
                <a:r>
                  <a:rPr kumimoji="1" lang="en-US" altLang="zh-CN" sz="2800" b="1" baseline="-25000">
                    <a:latin typeface="SimHei" charset="-122"/>
                    <a:ea typeface="SimHei" charset="-122"/>
                    <a:cs typeface="SimHei" charset="-122"/>
                  </a:rPr>
                  <a:t>w</a:t>
                </a:r>
                <a:endParaRPr kumimoji="1" lang="en-US" altLang="zh-CN" sz="2800" b="1" i="1">
                  <a:latin typeface="SimHei" charset="-122"/>
                  <a:ea typeface="SimHei" charset="-122"/>
                  <a:cs typeface="SimHei" charset="-122"/>
                </a:endParaRPr>
              </a:p>
            </p:txBody>
          </p:sp>
          <p:sp>
            <p:nvSpPr>
              <p:cNvPr id="41" name="Line 34"/>
              <p:cNvSpPr>
                <a:spLocks noChangeShapeType="1"/>
              </p:cNvSpPr>
              <p:nvPr/>
            </p:nvSpPr>
            <p:spPr bwMode="auto">
              <a:xfrm>
                <a:off x="1488" y="1152"/>
                <a:ext cx="192" cy="192"/>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grpSp>
        <p:grpSp>
          <p:nvGrpSpPr>
            <p:cNvPr id="32" name="Group 35"/>
            <p:cNvGrpSpPr>
              <a:grpSpLocks/>
            </p:cNvGrpSpPr>
            <p:nvPr/>
          </p:nvGrpSpPr>
          <p:grpSpPr bwMode="auto">
            <a:xfrm>
              <a:off x="1488" y="1680"/>
              <a:ext cx="528" cy="365"/>
              <a:chOff x="1488" y="1680"/>
              <a:chExt cx="528" cy="365"/>
            </a:xfrm>
          </p:grpSpPr>
          <p:sp>
            <p:nvSpPr>
              <p:cNvPr id="38" name="Text Box 36"/>
              <p:cNvSpPr txBox="1">
                <a:spLocks noChangeArrowheads="1"/>
              </p:cNvSpPr>
              <p:nvPr/>
            </p:nvSpPr>
            <p:spPr bwMode="auto">
              <a:xfrm>
                <a:off x="1728" y="1776"/>
                <a:ext cx="288" cy="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8000" tIns="0" rIns="0" bIns="0">
                <a:spAutoFit/>
              </a:bodyPr>
              <a:lstStyle/>
              <a:p>
                <a:pPr eaLnBrk="1" hangingPunct="1">
                  <a:spcBef>
                    <a:spcPct val="50000"/>
                  </a:spcBef>
                  <a:defRPr/>
                </a:pPr>
                <a:r>
                  <a:rPr kumimoji="1" lang="en-US" altLang="zh-CN" sz="2800" b="1" i="1">
                    <a:latin typeface="SimHei" charset="-122"/>
                    <a:ea typeface="SimHei" charset="-122"/>
                    <a:cs typeface="SimHei" charset="-122"/>
                  </a:rPr>
                  <a:t>t</a:t>
                </a:r>
                <a:r>
                  <a:rPr kumimoji="1" lang="en-US" altLang="zh-CN" sz="2800" b="1" baseline="-25000">
                    <a:latin typeface="SimHei" charset="-122"/>
                    <a:ea typeface="SimHei" charset="-122"/>
                    <a:cs typeface="SimHei" charset="-122"/>
                  </a:rPr>
                  <a:t>m</a:t>
                </a:r>
                <a:endParaRPr kumimoji="1" lang="en-US" altLang="zh-CN" sz="2800" b="1" i="1">
                  <a:latin typeface="SimHei" charset="-122"/>
                  <a:ea typeface="SimHei" charset="-122"/>
                  <a:cs typeface="SimHei" charset="-122"/>
                </a:endParaRPr>
              </a:p>
            </p:txBody>
          </p:sp>
          <p:sp>
            <p:nvSpPr>
              <p:cNvPr id="39" name="Line 37"/>
              <p:cNvSpPr>
                <a:spLocks noChangeShapeType="1"/>
              </p:cNvSpPr>
              <p:nvPr/>
            </p:nvSpPr>
            <p:spPr bwMode="auto">
              <a:xfrm>
                <a:off x="1488" y="1680"/>
                <a:ext cx="192" cy="192"/>
              </a:xfrm>
              <a:prstGeom prst="line">
                <a:avLst/>
              </a:prstGeom>
              <a:noFill/>
              <a:ln w="9525">
                <a:solidFill>
                  <a:srgbClr val="00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grpSp>
        <p:grpSp>
          <p:nvGrpSpPr>
            <p:cNvPr id="33" name="Group 38"/>
            <p:cNvGrpSpPr>
              <a:grpSpLocks/>
            </p:cNvGrpSpPr>
            <p:nvPr/>
          </p:nvGrpSpPr>
          <p:grpSpPr bwMode="auto">
            <a:xfrm>
              <a:off x="496" y="1440"/>
              <a:ext cx="1840" cy="1680"/>
              <a:chOff x="400" y="1632"/>
              <a:chExt cx="1840" cy="1680"/>
            </a:xfrm>
          </p:grpSpPr>
          <p:graphicFrame>
            <p:nvGraphicFramePr>
              <p:cNvPr id="34" name="Object 39"/>
              <p:cNvGraphicFramePr>
                <a:graphicFrameLocks noChangeAspect="1"/>
              </p:cNvGraphicFramePr>
              <p:nvPr/>
            </p:nvGraphicFramePr>
            <p:xfrm>
              <a:off x="400" y="2496"/>
              <a:ext cx="176" cy="288"/>
            </p:xfrm>
            <a:graphic>
              <a:graphicData uri="http://schemas.openxmlformats.org/presentationml/2006/ole">
                <mc:AlternateContent xmlns:mc="http://schemas.openxmlformats.org/markup-compatibility/2006">
                  <mc:Choice xmlns:v="urn:schemas-microsoft-com:vml" Requires="v">
                    <p:oleObj name="Equation" r:id="rId10" imgW="139700" imgH="228600" progId="Equation.3">
                      <p:embed/>
                    </p:oleObj>
                  </mc:Choice>
                  <mc:Fallback>
                    <p:oleObj name="Equation" r:id="rId10" imgW="139700" imgH="228600" progId="Equation.3">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0" y="2496"/>
                            <a:ext cx="176"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35" name="Line 40"/>
              <p:cNvSpPr>
                <a:spLocks noChangeShapeType="1"/>
              </p:cNvSpPr>
              <p:nvPr/>
            </p:nvSpPr>
            <p:spPr bwMode="auto">
              <a:xfrm>
                <a:off x="2016" y="1632"/>
                <a:ext cx="0" cy="144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graphicFrame>
            <p:nvGraphicFramePr>
              <p:cNvPr id="36" name="Object 41"/>
              <p:cNvGraphicFramePr>
                <a:graphicFrameLocks noChangeAspect="1"/>
              </p:cNvGraphicFramePr>
              <p:nvPr/>
            </p:nvGraphicFramePr>
            <p:xfrm>
              <a:off x="1968" y="3072"/>
              <a:ext cx="120" cy="240"/>
            </p:xfrm>
            <a:graphic>
              <a:graphicData uri="http://schemas.openxmlformats.org/presentationml/2006/ole">
                <mc:AlternateContent xmlns:mc="http://schemas.openxmlformats.org/markup-compatibility/2006">
                  <mc:Choice xmlns:v="urn:schemas-microsoft-com:vml" Requires="v">
                    <p:oleObj name="Equation" r:id="rId12" imgW="88669" imgH="177338" progId="Equation.3">
                      <p:embed/>
                    </p:oleObj>
                  </mc:Choice>
                  <mc:Fallback>
                    <p:oleObj name="Equation" r:id="rId12" imgW="88669" imgH="177338"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68" y="3072"/>
                            <a:ext cx="120" cy="2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37" name="Object 42"/>
              <p:cNvGraphicFramePr>
                <a:graphicFrameLocks noChangeAspect="1"/>
              </p:cNvGraphicFramePr>
              <p:nvPr/>
            </p:nvGraphicFramePr>
            <p:xfrm>
              <a:off x="2064" y="1776"/>
              <a:ext cx="176" cy="288"/>
            </p:xfrm>
            <a:graphic>
              <a:graphicData uri="http://schemas.openxmlformats.org/presentationml/2006/ole">
                <mc:AlternateContent xmlns:mc="http://schemas.openxmlformats.org/markup-compatibility/2006">
                  <mc:Choice xmlns:v="urn:schemas-microsoft-com:vml" Requires="v">
                    <p:oleObj name="Equation" r:id="rId13" imgW="139700" imgH="228600" progId="Equation.3">
                      <p:embed/>
                    </p:oleObj>
                  </mc:Choice>
                  <mc:Fallback>
                    <p:oleObj name="Equation" r:id="rId13" imgW="139700" imgH="22860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64" y="1776"/>
                            <a:ext cx="176" cy="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pSp>
      </p:grpSp>
      <p:sp>
        <p:nvSpPr>
          <p:cNvPr id="50" name="Rectangle 43"/>
          <p:cNvSpPr>
            <a:spLocks noChangeArrowheads="1"/>
          </p:cNvSpPr>
          <p:nvPr/>
        </p:nvSpPr>
        <p:spPr bwMode="auto">
          <a:xfrm>
            <a:off x="609600" y="5181600"/>
            <a:ext cx="3429000" cy="8858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eaLnBrk="1" hangingPunct="1">
              <a:defRPr/>
            </a:pPr>
            <a:r>
              <a:rPr kumimoji="1" lang="zh-CN" altLang="en-US" sz="2600" b="1">
                <a:latin typeface="SimHei" charset="-122"/>
                <a:ea typeface="SimHei" charset="-122"/>
                <a:cs typeface="SimHei" charset="-122"/>
              </a:rPr>
              <a:t>壁面和流体温度随管长的变化</a:t>
            </a:r>
          </a:p>
        </p:txBody>
      </p:sp>
      <p:graphicFrame>
        <p:nvGraphicFramePr>
          <p:cNvPr id="52" name="Object 45"/>
          <p:cNvGraphicFramePr>
            <a:graphicFrameLocks noChangeAspect="1"/>
          </p:cNvGraphicFramePr>
          <p:nvPr>
            <p:extLst>
              <p:ext uri="{D42A27DB-BD31-4B8C-83A1-F6EECF244321}">
                <p14:modId xmlns:p14="http://schemas.microsoft.com/office/powerpoint/2010/main" val="977244661"/>
              </p:ext>
            </p:extLst>
          </p:nvPr>
        </p:nvGraphicFramePr>
        <p:xfrm>
          <a:off x="3246438" y="544513"/>
          <a:ext cx="898525" cy="723900"/>
        </p:xfrm>
        <a:graphic>
          <a:graphicData uri="http://schemas.openxmlformats.org/presentationml/2006/ole">
            <mc:AlternateContent xmlns:mc="http://schemas.openxmlformats.org/markup-compatibility/2006">
              <mc:Choice xmlns:v="urn:schemas-microsoft-com:vml" Requires="v">
                <p:oleObj name="Equation" r:id="rId15" imgW="495085" imgH="393529" progId="Equation.3">
                  <p:embed/>
                </p:oleObj>
              </mc:Choice>
              <mc:Fallback>
                <p:oleObj name="Equation" r:id="rId15" imgW="495085" imgH="393529" progId="Equation.3">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246438" y="544513"/>
                        <a:ext cx="898525"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4" name="Object 47"/>
          <p:cNvGraphicFramePr>
            <a:graphicFrameLocks noChangeAspect="1"/>
          </p:cNvGraphicFramePr>
          <p:nvPr>
            <p:extLst>
              <p:ext uri="{D42A27DB-BD31-4B8C-83A1-F6EECF244321}">
                <p14:modId xmlns:p14="http://schemas.microsoft.com/office/powerpoint/2010/main" val="596085171"/>
              </p:ext>
            </p:extLst>
          </p:nvPr>
        </p:nvGraphicFramePr>
        <p:xfrm>
          <a:off x="5257800" y="533400"/>
          <a:ext cx="2062163" cy="792163"/>
        </p:xfrm>
        <a:graphic>
          <a:graphicData uri="http://schemas.openxmlformats.org/presentationml/2006/ole">
            <mc:AlternateContent xmlns:mc="http://schemas.openxmlformats.org/markup-compatibility/2006">
              <mc:Choice xmlns:v="urn:schemas-microsoft-com:vml" Requires="v">
                <p:oleObj name="Equation" r:id="rId17" imgW="1129810" imgH="431613" progId="Equation.3">
                  <p:embed/>
                </p:oleObj>
              </mc:Choice>
              <mc:Fallback>
                <p:oleObj name="Equation" r:id="rId17" imgW="1129810" imgH="431613" progId="Equation.3">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257800" y="533400"/>
                        <a:ext cx="2062163"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6" name="Object 49"/>
          <p:cNvGraphicFramePr>
            <a:graphicFrameLocks noChangeAspect="1"/>
          </p:cNvGraphicFramePr>
          <p:nvPr>
            <p:extLst>
              <p:ext uri="{D42A27DB-BD31-4B8C-83A1-F6EECF244321}">
                <p14:modId xmlns:p14="http://schemas.microsoft.com/office/powerpoint/2010/main" val="392255742"/>
              </p:ext>
            </p:extLst>
          </p:nvPr>
        </p:nvGraphicFramePr>
        <p:xfrm>
          <a:off x="5105400" y="1524000"/>
          <a:ext cx="2438400" cy="969963"/>
        </p:xfrm>
        <a:graphic>
          <a:graphicData uri="http://schemas.openxmlformats.org/presentationml/2006/ole">
            <mc:AlternateContent xmlns:mc="http://schemas.openxmlformats.org/markup-compatibility/2006">
              <mc:Choice xmlns:v="urn:schemas-microsoft-com:vml" Requires="v">
                <p:oleObj name="Equation" r:id="rId19" imgW="1117115" imgH="444307" progId="Equation.3">
                  <p:embed/>
                </p:oleObj>
              </mc:Choice>
              <mc:Fallback>
                <p:oleObj name="Equation" r:id="rId19" imgW="1117115" imgH="444307" progId="Equation.3">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105400" y="1524000"/>
                        <a:ext cx="2438400" cy="9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3604914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9" name="object 8"/>
          <p:cNvSpPr txBox="1"/>
          <p:nvPr/>
        </p:nvSpPr>
        <p:spPr>
          <a:xfrm>
            <a:off x="2326511" y="0"/>
            <a:ext cx="4340507" cy="637130"/>
          </a:xfrm>
          <a:prstGeom prst="rect">
            <a:avLst/>
          </a:prstGeom>
        </p:spPr>
        <p:txBody>
          <a:bodyPr vert="horz" wrap="square" lIns="0" tIns="0" rIns="0" bIns="0" rtlCol="0">
            <a:noAutofit/>
          </a:bodyPr>
          <a:lstStyle/>
          <a:p>
            <a:pPr marL="12700">
              <a:lnSpc>
                <a:spcPct val="150000"/>
              </a:lnSpc>
            </a:pPr>
            <a:r>
              <a:rPr lang="zh-CN" altLang="en-US" sz="2400" b="1" spc="-10">
                <a:solidFill>
                  <a:srgbClr val="FF0000"/>
                </a:solidFill>
                <a:latin typeface="黑体" panose="02010609060101010101" pitchFamily="49" charset="-122"/>
                <a:ea typeface="黑体" panose="02010609060101010101" pitchFamily="49" charset="-122"/>
                <a:cs typeface="黑体"/>
              </a:rPr>
              <a:t>二、管内充分发展区的层流换热</a:t>
            </a:r>
          </a:p>
          <a:p>
            <a:pPr marL="12700">
              <a:lnSpc>
                <a:spcPct val="150000"/>
              </a:lnSpc>
            </a:pPr>
            <a:endParaRPr lang="zh-CN" altLang="en-US" sz="2400" b="1" spc="-10"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sz="2400" b="1" dirty="0">
              <a:solidFill>
                <a:srgbClr val="FF0000"/>
              </a:solidFill>
              <a:latin typeface="黑体" panose="02010609060101010101" pitchFamily="49" charset="-122"/>
              <a:ea typeface="黑体" panose="02010609060101010101" pitchFamily="49" charset="-122"/>
              <a:cs typeface="黑体"/>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10" name="Rectangle 2"/>
          <p:cNvSpPr>
            <a:spLocks noChangeArrowheads="1"/>
          </p:cNvSpPr>
          <p:nvPr/>
        </p:nvSpPr>
        <p:spPr bwMode="auto">
          <a:xfrm>
            <a:off x="533400" y="533400"/>
            <a:ext cx="80772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a:defRPr kumimoji="1" sz="2400">
                <a:solidFill>
                  <a:schemeClr val="tx1"/>
                </a:solidFill>
                <a:latin typeface="Times New Roman" charset="0"/>
                <a:ea typeface="宋体" charset="-122"/>
              </a:defRPr>
            </a:lvl1pPr>
            <a:lvl2pPr marL="742950" indent="-285750">
              <a:defRPr kumimoji="1" sz="2400">
                <a:solidFill>
                  <a:schemeClr val="tx1"/>
                </a:solidFill>
                <a:latin typeface="Times New Roman" charset="0"/>
                <a:ea typeface="宋体" charset="-122"/>
              </a:defRPr>
            </a:lvl2pPr>
            <a:lvl3pPr marL="1143000" indent="-228600">
              <a:defRPr kumimoji="1" sz="2400">
                <a:solidFill>
                  <a:schemeClr val="tx1"/>
                </a:solidFill>
                <a:latin typeface="Times New Roman" charset="0"/>
                <a:ea typeface="宋体" charset="-122"/>
              </a:defRPr>
            </a:lvl3pPr>
            <a:lvl4pPr marL="1600200" indent="-228600">
              <a:defRPr kumimoji="1" sz="2400">
                <a:solidFill>
                  <a:schemeClr val="tx1"/>
                </a:solidFill>
                <a:latin typeface="Times New Roman" charset="0"/>
                <a:ea typeface="宋体" charset="-122"/>
              </a:defRPr>
            </a:lvl4pPr>
            <a:lvl5pPr marL="2057400" indent="-228600">
              <a:defRPr kumimoji="1" sz="2400">
                <a:solidFill>
                  <a:schemeClr val="tx1"/>
                </a:solidFill>
                <a:latin typeface="Times New Roman" charset="0"/>
                <a:ea typeface="宋体" charset="-122"/>
              </a:defRPr>
            </a:lvl5pPr>
            <a:lvl6pPr marL="2514600" indent="-228600" fontAlgn="base">
              <a:spcBef>
                <a:spcPct val="0"/>
              </a:spcBef>
              <a:spcAft>
                <a:spcPct val="0"/>
              </a:spcAft>
              <a:defRPr kumimoji="1" sz="2400">
                <a:solidFill>
                  <a:schemeClr val="tx1"/>
                </a:solidFill>
                <a:latin typeface="Times New Roman" charset="0"/>
                <a:ea typeface="宋体" charset="-122"/>
              </a:defRPr>
            </a:lvl6pPr>
            <a:lvl7pPr marL="2971800" indent="-228600" fontAlgn="base">
              <a:spcBef>
                <a:spcPct val="0"/>
              </a:spcBef>
              <a:spcAft>
                <a:spcPct val="0"/>
              </a:spcAft>
              <a:defRPr kumimoji="1" sz="2400">
                <a:solidFill>
                  <a:schemeClr val="tx1"/>
                </a:solidFill>
                <a:latin typeface="Times New Roman" charset="0"/>
                <a:ea typeface="宋体" charset="-122"/>
              </a:defRPr>
            </a:lvl7pPr>
            <a:lvl8pPr marL="3429000" indent="-228600" fontAlgn="base">
              <a:spcBef>
                <a:spcPct val="0"/>
              </a:spcBef>
              <a:spcAft>
                <a:spcPct val="0"/>
              </a:spcAft>
              <a:defRPr kumimoji="1" sz="2400">
                <a:solidFill>
                  <a:schemeClr val="tx1"/>
                </a:solidFill>
                <a:latin typeface="Times New Roman" charset="0"/>
                <a:ea typeface="宋体" charset="-122"/>
              </a:defRPr>
            </a:lvl8pPr>
            <a:lvl9pPr marL="3886200" indent="-228600" fontAlgn="base">
              <a:spcBef>
                <a:spcPct val="0"/>
              </a:spcBef>
              <a:spcAft>
                <a:spcPct val="0"/>
              </a:spcAft>
              <a:defRPr kumimoji="1" sz="2400">
                <a:solidFill>
                  <a:schemeClr val="tx1"/>
                </a:solidFill>
                <a:latin typeface="Times New Roman" charset="0"/>
                <a:ea typeface="宋体" charset="-122"/>
              </a:defRPr>
            </a:lvl9pPr>
          </a:lstStyle>
          <a:p>
            <a:pPr algn="ctr" eaLnBrk="1" hangingPunct="1">
              <a:spcBef>
                <a:spcPct val="20000"/>
              </a:spcBef>
              <a:defRPr/>
            </a:pPr>
            <a:r>
              <a:rPr lang="zh-CN" altLang="en-US" sz="3200" b="1" dirty="0">
                <a:effectLst>
                  <a:outerShdw blurRad="38100" dist="38100" dir="2700000" algn="tl">
                    <a:srgbClr val="C0C0C0"/>
                  </a:outerShdw>
                </a:effectLst>
                <a:latin typeface="楷体_GB2312" charset="0"/>
                <a:ea typeface="楷体_GB2312" charset="0"/>
              </a:rPr>
              <a:t>管内层流充分发展的速度分布</a:t>
            </a:r>
          </a:p>
        </p:txBody>
      </p:sp>
      <p:sp>
        <p:nvSpPr>
          <p:cNvPr id="11" name="Rectangle 3"/>
          <p:cNvSpPr>
            <a:spLocks noChangeArrowheads="1"/>
          </p:cNvSpPr>
          <p:nvPr/>
        </p:nvSpPr>
        <p:spPr bwMode="auto">
          <a:xfrm>
            <a:off x="533400" y="1219200"/>
            <a:ext cx="80772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lnSpc>
                <a:spcPct val="120000"/>
              </a:lnSpc>
              <a:defRPr/>
            </a:pPr>
            <a:r>
              <a:rPr kumimoji="1" lang="en-US" altLang="zh-CN" sz="2800" b="1">
                <a:latin typeface="楷体_GB2312" charset="0"/>
                <a:ea typeface="楷体_GB2312" charset="0"/>
              </a:rPr>
              <a:t>   </a:t>
            </a:r>
            <a:r>
              <a:rPr kumimoji="1" lang="zh-CN" altLang="en-US" sz="2800" b="1">
                <a:latin typeface="楷体_GB2312" charset="0"/>
                <a:ea typeface="楷体_GB2312" charset="0"/>
              </a:rPr>
              <a:t>描述不可压缩流体轴对称二维稳态层流流动的连续性方程和纳维斯</a:t>
            </a:r>
            <a:r>
              <a:rPr kumimoji="1" lang="en-US" altLang="zh-CN" sz="2800" b="1">
                <a:latin typeface="楷体_GB2312" charset="0"/>
                <a:ea typeface="楷体_GB2312" charset="0"/>
              </a:rPr>
              <a:t>-</a:t>
            </a:r>
            <a:r>
              <a:rPr kumimoji="1" lang="zh-CN" altLang="en-US" sz="2800" b="1">
                <a:latin typeface="楷体_GB2312" charset="0"/>
                <a:ea typeface="楷体_GB2312" charset="0"/>
              </a:rPr>
              <a:t>斯托克斯方程为 </a:t>
            </a:r>
          </a:p>
        </p:txBody>
      </p:sp>
      <p:graphicFrame>
        <p:nvGraphicFramePr>
          <p:cNvPr id="12" name="Object 6"/>
          <p:cNvGraphicFramePr>
            <a:graphicFrameLocks noChangeAspect="1"/>
          </p:cNvGraphicFramePr>
          <p:nvPr/>
        </p:nvGraphicFramePr>
        <p:xfrm>
          <a:off x="2971800" y="2514600"/>
          <a:ext cx="2362200" cy="850900"/>
        </p:xfrm>
        <a:graphic>
          <a:graphicData uri="http://schemas.openxmlformats.org/presentationml/2006/ole">
            <mc:AlternateContent xmlns:mc="http://schemas.openxmlformats.org/markup-compatibility/2006">
              <mc:Choice xmlns:v="urn:schemas-microsoft-com:vml" Requires="v">
                <p:oleObj r:id="rId2" imgW="1193800" imgH="431800" progId="Equation.3">
                  <p:embed/>
                </p:oleObj>
              </mc:Choice>
              <mc:Fallback>
                <p:oleObj r:id="rId2" imgW="1193800" imgH="431800"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2514600"/>
                        <a:ext cx="2362200" cy="85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Object 5"/>
          <p:cNvGraphicFramePr>
            <a:graphicFrameLocks noChangeAspect="1"/>
          </p:cNvGraphicFramePr>
          <p:nvPr/>
        </p:nvGraphicFramePr>
        <p:xfrm>
          <a:off x="1447800" y="3581400"/>
          <a:ext cx="6477000" cy="966788"/>
        </p:xfrm>
        <a:graphic>
          <a:graphicData uri="http://schemas.openxmlformats.org/presentationml/2006/ole">
            <mc:AlternateContent xmlns:mc="http://schemas.openxmlformats.org/markup-compatibility/2006">
              <mc:Choice xmlns:v="urn:schemas-microsoft-com:vml" Requires="v">
                <p:oleObj r:id="rId4" imgW="2870200" imgH="431800" progId="Equation.3">
                  <p:embed/>
                </p:oleObj>
              </mc:Choice>
              <mc:Fallback>
                <p:oleObj r:id="rId4" imgW="2870200" imgH="4318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3581400"/>
                        <a:ext cx="6477000" cy="96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Object 4"/>
          <p:cNvGraphicFramePr>
            <a:graphicFrameLocks noChangeAspect="1"/>
          </p:cNvGraphicFramePr>
          <p:nvPr/>
        </p:nvGraphicFramePr>
        <p:xfrm>
          <a:off x="1066800" y="4876800"/>
          <a:ext cx="7391400" cy="955675"/>
        </p:xfrm>
        <a:graphic>
          <a:graphicData uri="http://schemas.openxmlformats.org/presentationml/2006/ole">
            <mc:AlternateContent xmlns:mc="http://schemas.openxmlformats.org/markup-compatibility/2006">
              <mc:Choice xmlns:v="urn:schemas-microsoft-com:vml" Requires="v">
                <p:oleObj r:id="rId6" imgW="3314700" imgH="431800" progId="Equation.3">
                  <p:embed/>
                </p:oleObj>
              </mc:Choice>
              <mc:Fallback>
                <p:oleObj r:id="rId6" imgW="3314700" imgH="4318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66800" y="4876800"/>
                        <a:ext cx="7391400" cy="95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5208391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9" name="object 8"/>
          <p:cNvSpPr txBox="1"/>
          <p:nvPr/>
        </p:nvSpPr>
        <p:spPr>
          <a:xfrm>
            <a:off x="2326511" y="0"/>
            <a:ext cx="4340507" cy="637130"/>
          </a:xfrm>
          <a:prstGeom prst="rect">
            <a:avLst/>
          </a:prstGeom>
        </p:spPr>
        <p:txBody>
          <a:bodyPr vert="horz" wrap="square" lIns="0" tIns="0" rIns="0" bIns="0" rtlCol="0">
            <a:noAutofit/>
          </a:bodyPr>
          <a:lstStyle/>
          <a:p>
            <a:pPr marL="12700">
              <a:lnSpc>
                <a:spcPct val="150000"/>
              </a:lnSpc>
            </a:pPr>
            <a:r>
              <a:rPr lang="zh-CN" altLang="en-US" sz="2400" b="1" spc="-10">
                <a:solidFill>
                  <a:srgbClr val="FF0000"/>
                </a:solidFill>
                <a:latin typeface="黑体" panose="02010609060101010101" pitchFamily="49" charset="-122"/>
                <a:ea typeface="黑体" panose="02010609060101010101" pitchFamily="49" charset="-122"/>
                <a:cs typeface="黑体"/>
              </a:rPr>
              <a:t>二、管内充分发展区的层流换热</a:t>
            </a:r>
          </a:p>
          <a:p>
            <a:pPr marL="12700">
              <a:lnSpc>
                <a:spcPct val="150000"/>
              </a:lnSpc>
            </a:pPr>
            <a:endParaRPr lang="zh-CN" altLang="en-US" sz="2400" b="1" spc="-10"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sz="2400" b="1" dirty="0">
              <a:solidFill>
                <a:srgbClr val="FF0000"/>
              </a:solidFill>
              <a:latin typeface="黑体" panose="02010609060101010101" pitchFamily="49" charset="-122"/>
              <a:ea typeface="黑体" panose="02010609060101010101" pitchFamily="49" charset="-122"/>
              <a:cs typeface="黑体"/>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10" name="Rectangle 2"/>
          <p:cNvSpPr>
            <a:spLocks noChangeArrowheads="1"/>
          </p:cNvSpPr>
          <p:nvPr/>
        </p:nvSpPr>
        <p:spPr bwMode="auto">
          <a:xfrm>
            <a:off x="533400" y="457200"/>
            <a:ext cx="8077200" cy="54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lnSpc>
                <a:spcPct val="120000"/>
              </a:lnSpc>
              <a:defRPr/>
            </a:pPr>
            <a:r>
              <a:rPr kumimoji="1" lang="en-US" altLang="zh-CN" sz="2800" b="1">
                <a:latin typeface="SimHei" charset="-122"/>
                <a:ea typeface="SimHei" charset="-122"/>
                <a:cs typeface="SimHei" charset="-122"/>
              </a:rPr>
              <a:t>   </a:t>
            </a:r>
            <a:r>
              <a:rPr kumimoji="1" lang="zh-CN" altLang="en-US" sz="2800" b="1">
                <a:latin typeface="SimHei" charset="-122"/>
                <a:ea typeface="SimHei" charset="-122"/>
                <a:cs typeface="SimHei" charset="-122"/>
              </a:rPr>
              <a:t>在流动充分发展阶段</a:t>
            </a:r>
            <a:r>
              <a:rPr kumimoji="1" lang="en-US" altLang="zh-CN" sz="2800" b="1" i="1">
                <a:latin typeface="SimHei" charset="-122"/>
                <a:ea typeface="SimHei" charset="-122"/>
                <a:cs typeface="SimHei" charset="-122"/>
              </a:rPr>
              <a:t>v</a:t>
            </a:r>
            <a:r>
              <a:rPr kumimoji="1" lang="en-US" altLang="zh-CN" sz="2800" b="1" i="1" baseline="-30000">
                <a:latin typeface="SimHei" charset="-122"/>
                <a:ea typeface="SimHei" charset="-122"/>
                <a:cs typeface="SimHei" charset="-122"/>
              </a:rPr>
              <a:t>r</a:t>
            </a:r>
            <a:r>
              <a:rPr kumimoji="1" lang="en-US" altLang="zh-CN" sz="2800" b="1">
                <a:latin typeface="SimHei" charset="-122"/>
                <a:ea typeface="SimHei" charset="-122"/>
                <a:cs typeface="SimHei" charset="-122"/>
              </a:rPr>
              <a:t>=0 </a:t>
            </a:r>
          </a:p>
        </p:txBody>
      </p:sp>
      <p:graphicFrame>
        <p:nvGraphicFramePr>
          <p:cNvPr id="12" name="Object 3"/>
          <p:cNvGraphicFramePr>
            <a:graphicFrameLocks noChangeAspect="1"/>
          </p:cNvGraphicFramePr>
          <p:nvPr>
            <p:extLst>
              <p:ext uri="{D42A27DB-BD31-4B8C-83A1-F6EECF244321}">
                <p14:modId xmlns:p14="http://schemas.microsoft.com/office/powerpoint/2010/main" val="693472803"/>
              </p:ext>
            </p:extLst>
          </p:nvPr>
        </p:nvGraphicFramePr>
        <p:xfrm>
          <a:off x="5486400" y="457200"/>
          <a:ext cx="914400" cy="765175"/>
        </p:xfrm>
        <a:graphic>
          <a:graphicData uri="http://schemas.openxmlformats.org/presentationml/2006/ole">
            <mc:AlternateContent xmlns:mc="http://schemas.openxmlformats.org/markup-compatibility/2006">
              <mc:Choice xmlns:v="urn:schemas-microsoft-com:vml" Requires="v">
                <p:oleObj r:id="rId2" imgW="469696" imgH="393529" progId="Equation.3">
                  <p:embed/>
                </p:oleObj>
              </mc:Choice>
              <mc:Fallback>
                <p:oleObj r:id="rId2" imgW="469696" imgH="393529"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457200"/>
                        <a:ext cx="9144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 name="Rectangle 6"/>
          <p:cNvSpPr>
            <a:spLocks noChangeArrowheads="1"/>
          </p:cNvSpPr>
          <p:nvPr/>
        </p:nvSpPr>
        <p:spPr bwMode="auto">
          <a:xfrm>
            <a:off x="3810000" y="3233738"/>
            <a:ext cx="9144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defRPr/>
            </a:pPr>
            <a:endParaRPr lang="zh-CN" altLang="en-US">
              <a:latin typeface="SimHei" charset="-122"/>
              <a:ea typeface="SimHei" charset="-122"/>
              <a:cs typeface="SimHei" charset="-122"/>
            </a:endParaRPr>
          </a:p>
        </p:txBody>
      </p:sp>
      <p:graphicFrame>
        <p:nvGraphicFramePr>
          <p:cNvPr id="14" name="Object 5"/>
          <p:cNvGraphicFramePr>
            <a:graphicFrameLocks noChangeAspect="1"/>
          </p:cNvGraphicFramePr>
          <p:nvPr>
            <p:extLst>
              <p:ext uri="{D42A27DB-BD31-4B8C-83A1-F6EECF244321}">
                <p14:modId xmlns:p14="http://schemas.microsoft.com/office/powerpoint/2010/main" val="803647752"/>
              </p:ext>
            </p:extLst>
          </p:nvPr>
        </p:nvGraphicFramePr>
        <p:xfrm>
          <a:off x="2286000" y="1143000"/>
          <a:ext cx="3048000" cy="781050"/>
        </p:xfrm>
        <a:graphic>
          <a:graphicData uri="http://schemas.openxmlformats.org/presentationml/2006/ole">
            <mc:AlternateContent xmlns:mc="http://schemas.openxmlformats.org/markup-compatibility/2006">
              <mc:Choice xmlns:v="urn:schemas-microsoft-com:vml" Requires="v">
                <p:oleObj r:id="rId4" imgW="1524000" imgH="393700" progId="Equation.3">
                  <p:embed/>
                </p:oleObj>
              </mc:Choice>
              <mc:Fallback>
                <p:oleObj r:id="rId4" imgW="1524000" imgH="3937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1143000"/>
                        <a:ext cx="3048000"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 name="Object 7"/>
          <p:cNvGraphicFramePr>
            <a:graphicFrameLocks noChangeAspect="1"/>
          </p:cNvGraphicFramePr>
          <p:nvPr>
            <p:extLst>
              <p:ext uri="{D42A27DB-BD31-4B8C-83A1-F6EECF244321}">
                <p14:modId xmlns:p14="http://schemas.microsoft.com/office/powerpoint/2010/main" val="1383111881"/>
              </p:ext>
            </p:extLst>
          </p:nvPr>
        </p:nvGraphicFramePr>
        <p:xfrm>
          <a:off x="2590800" y="2133600"/>
          <a:ext cx="2286000" cy="1246188"/>
        </p:xfrm>
        <a:graphic>
          <a:graphicData uri="http://schemas.openxmlformats.org/presentationml/2006/ole">
            <mc:AlternateContent xmlns:mc="http://schemas.openxmlformats.org/markup-compatibility/2006">
              <mc:Choice xmlns:v="urn:schemas-microsoft-com:vml" Requires="v">
                <p:oleObj r:id="rId6" imgW="1167893" imgH="634725" progId="Equation.3">
                  <p:embed/>
                </p:oleObj>
              </mc:Choice>
              <mc:Fallback>
                <p:oleObj r:id="rId6" imgW="1167893" imgH="634725"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0800" y="2133600"/>
                        <a:ext cx="2286000" cy="124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 name="Rectangle 10"/>
          <p:cNvSpPr>
            <a:spLocks noChangeArrowheads="1"/>
          </p:cNvSpPr>
          <p:nvPr/>
        </p:nvSpPr>
        <p:spPr bwMode="auto">
          <a:xfrm>
            <a:off x="3814763" y="3195638"/>
            <a:ext cx="9144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defRPr/>
            </a:pPr>
            <a:endParaRPr lang="zh-CN" altLang="en-US">
              <a:latin typeface="SimHei" charset="-122"/>
              <a:ea typeface="SimHei" charset="-122"/>
              <a:cs typeface="SimHei" charset="-122"/>
            </a:endParaRPr>
          </a:p>
        </p:txBody>
      </p:sp>
      <p:graphicFrame>
        <p:nvGraphicFramePr>
          <p:cNvPr id="18" name="Object 9"/>
          <p:cNvGraphicFramePr>
            <a:graphicFrameLocks noChangeAspect="1"/>
          </p:cNvGraphicFramePr>
          <p:nvPr>
            <p:extLst>
              <p:ext uri="{D42A27DB-BD31-4B8C-83A1-F6EECF244321}">
                <p14:modId xmlns:p14="http://schemas.microsoft.com/office/powerpoint/2010/main" val="1598388839"/>
              </p:ext>
            </p:extLst>
          </p:nvPr>
        </p:nvGraphicFramePr>
        <p:xfrm>
          <a:off x="2286000" y="3352800"/>
          <a:ext cx="3505200" cy="1079500"/>
        </p:xfrm>
        <a:graphic>
          <a:graphicData uri="http://schemas.openxmlformats.org/presentationml/2006/ole">
            <mc:AlternateContent xmlns:mc="http://schemas.openxmlformats.org/markup-compatibility/2006">
              <mc:Choice xmlns:v="urn:schemas-microsoft-com:vml" Requires="v">
                <p:oleObj r:id="rId8" imgW="1511300" imgH="469900" progId="Equation.3">
                  <p:embed/>
                </p:oleObj>
              </mc:Choice>
              <mc:Fallback>
                <p:oleObj r:id="rId8" imgW="1511300" imgH="46990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86000" y="3352800"/>
                        <a:ext cx="35052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19" name="Picture 11" descr="5-4-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95400" y="4495800"/>
            <a:ext cx="6477000" cy="196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92437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9" name="object 8"/>
          <p:cNvSpPr txBox="1"/>
          <p:nvPr/>
        </p:nvSpPr>
        <p:spPr>
          <a:xfrm>
            <a:off x="2326511" y="0"/>
            <a:ext cx="4340507" cy="637130"/>
          </a:xfrm>
          <a:prstGeom prst="rect">
            <a:avLst/>
          </a:prstGeom>
        </p:spPr>
        <p:txBody>
          <a:bodyPr vert="horz" wrap="square" lIns="0" tIns="0" rIns="0" bIns="0" rtlCol="0">
            <a:noAutofit/>
          </a:bodyPr>
          <a:lstStyle/>
          <a:p>
            <a:pPr marL="12700">
              <a:lnSpc>
                <a:spcPct val="150000"/>
              </a:lnSpc>
            </a:pPr>
            <a:r>
              <a:rPr lang="zh-CN" altLang="en-US" sz="2400" b="1" spc="-10">
                <a:solidFill>
                  <a:srgbClr val="FF0000"/>
                </a:solidFill>
                <a:latin typeface="黑体" panose="02010609060101010101" pitchFamily="49" charset="-122"/>
                <a:ea typeface="黑体" panose="02010609060101010101" pitchFamily="49" charset="-122"/>
                <a:cs typeface="黑体"/>
              </a:rPr>
              <a:t>二、管内充分发展区的层流换热</a:t>
            </a:r>
          </a:p>
          <a:p>
            <a:pPr marL="12700">
              <a:lnSpc>
                <a:spcPct val="150000"/>
              </a:lnSpc>
            </a:pPr>
            <a:endParaRPr lang="zh-CN" altLang="en-US" sz="2400" b="1" spc="-10"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sz="2400" b="1" dirty="0">
              <a:solidFill>
                <a:srgbClr val="FF0000"/>
              </a:solidFill>
              <a:latin typeface="黑体" panose="02010609060101010101" pitchFamily="49" charset="-122"/>
              <a:ea typeface="黑体" panose="02010609060101010101" pitchFamily="49" charset="-122"/>
              <a:cs typeface="黑体"/>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10" name="Rectangle 2"/>
          <p:cNvSpPr>
            <a:spLocks noChangeArrowheads="1"/>
          </p:cNvSpPr>
          <p:nvPr/>
        </p:nvSpPr>
        <p:spPr bwMode="auto">
          <a:xfrm>
            <a:off x="533400" y="533400"/>
            <a:ext cx="80772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a:defRPr kumimoji="1" sz="2400">
                <a:solidFill>
                  <a:schemeClr val="tx1"/>
                </a:solidFill>
                <a:latin typeface="Times New Roman" charset="0"/>
                <a:ea typeface="宋体" charset="-122"/>
              </a:defRPr>
            </a:lvl1pPr>
            <a:lvl2pPr marL="742950" indent="-285750">
              <a:defRPr kumimoji="1" sz="2400">
                <a:solidFill>
                  <a:schemeClr val="tx1"/>
                </a:solidFill>
                <a:latin typeface="Times New Roman" charset="0"/>
                <a:ea typeface="宋体" charset="-122"/>
              </a:defRPr>
            </a:lvl2pPr>
            <a:lvl3pPr marL="1143000" indent="-228600">
              <a:defRPr kumimoji="1" sz="2400">
                <a:solidFill>
                  <a:schemeClr val="tx1"/>
                </a:solidFill>
                <a:latin typeface="Times New Roman" charset="0"/>
                <a:ea typeface="宋体" charset="-122"/>
              </a:defRPr>
            </a:lvl3pPr>
            <a:lvl4pPr marL="1600200" indent="-228600">
              <a:defRPr kumimoji="1" sz="2400">
                <a:solidFill>
                  <a:schemeClr val="tx1"/>
                </a:solidFill>
                <a:latin typeface="Times New Roman" charset="0"/>
                <a:ea typeface="宋体" charset="-122"/>
              </a:defRPr>
            </a:lvl4pPr>
            <a:lvl5pPr marL="2057400" indent="-228600">
              <a:defRPr kumimoji="1" sz="2400">
                <a:solidFill>
                  <a:schemeClr val="tx1"/>
                </a:solidFill>
                <a:latin typeface="Times New Roman" charset="0"/>
                <a:ea typeface="宋体" charset="-122"/>
              </a:defRPr>
            </a:lvl5pPr>
            <a:lvl6pPr marL="2514600" indent="-228600" fontAlgn="base">
              <a:spcBef>
                <a:spcPct val="0"/>
              </a:spcBef>
              <a:spcAft>
                <a:spcPct val="0"/>
              </a:spcAft>
              <a:defRPr kumimoji="1" sz="2400">
                <a:solidFill>
                  <a:schemeClr val="tx1"/>
                </a:solidFill>
                <a:latin typeface="Times New Roman" charset="0"/>
                <a:ea typeface="宋体" charset="-122"/>
              </a:defRPr>
            </a:lvl6pPr>
            <a:lvl7pPr marL="2971800" indent="-228600" fontAlgn="base">
              <a:spcBef>
                <a:spcPct val="0"/>
              </a:spcBef>
              <a:spcAft>
                <a:spcPct val="0"/>
              </a:spcAft>
              <a:defRPr kumimoji="1" sz="2400">
                <a:solidFill>
                  <a:schemeClr val="tx1"/>
                </a:solidFill>
                <a:latin typeface="Times New Roman" charset="0"/>
                <a:ea typeface="宋体" charset="-122"/>
              </a:defRPr>
            </a:lvl7pPr>
            <a:lvl8pPr marL="3429000" indent="-228600" fontAlgn="base">
              <a:spcBef>
                <a:spcPct val="0"/>
              </a:spcBef>
              <a:spcAft>
                <a:spcPct val="0"/>
              </a:spcAft>
              <a:defRPr kumimoji="1" sz="2400">
                <a:solidFill>
                  <a:schemeClr val="tx1"/>
                </a:solidFill>
                <a:latin typeface="Times New Roman" charset="0"/>
                <a:ea typeface="宋体" charset="-122"/>
              </a:defRPr>
            </a:lvl8pPr>
            <a:lvl9pPr marL="3886200" indent="-228600" fontAlgn="base">
              <a:spcBef>
                <a:spcPct val="0"/>
              </a:spcBef>
              <a:spcAft>
                <a:spcPct val="0"/>
              </a:spcAft>
              <a:defRPr kumimoji="1" sz="2400">
                <a:solidFill>
                  <a:schemeClr val="tx1"/>
                </a:solidFill>
                <a:latin typeface="Times New Roman" charset="0"/>
                <a:ea typeface="宋体" charset="-122"/>
              </a:defRPr>
            </a:lvl9pPr>
          </a:lstStyle>
          <a:p>
            <a:pPr algn="ctr" eaLnBrk="1" hangingPunct="1">
              <a:spcBef>
                <a:spcPct val="20000"/>
              </a:spcBef>
              <a:defRPr/>
            </a:pPr>
            <a:r>
              <a:rPr lang="zh-CN" altLang="en-US" sz="3200" b="1" dirty="0">
                <a:effectLst>
                  <a:outerShdw blurRad="38100" dist="38100" dir="2700000" algn="tl">
                    <a:srgbClr val="C0C0C0"/>
                  </a:outerShdw>
                </a:effectLst>
                <a:latin typeface="SimHei" charset="-122"/>
                <a:ea typeface="SimHei" charset="-122"/>
                <a:cs typeface="SimHei" charset="-122"/>
              </a:rPr>
              <a:t>管内层流充分发展的温度分布</a:t>
            </a:r>
          </a:p>
        </p:txBody>
      </p:sp>
      <p:sp>
        <p:nvSpPr>
          <p:cNvPr id="11" name="Rectangle 3"/>
          <p:cNvSpPr>
            <a:spLocks noChangeArrowheads="1"/>
          </p:cNvSpPr>
          <p:nvPr/>
        </p:nvSpPr>
        <p:spPr bwMode="auto">
          <a:xfrm>
            <a:off x="533400" y="1219200"/>
            <a:ext cx="8077200" cy="10577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lnSpc>
                <a:spcPct val="120000"/>
              </a:lnSpc>
              <a:defRPr/>
            </a:pPr>
            <a:r>
              <a:rPr kumimoji="1" lang="en-US" altLang="zh-CN" sz="2800" b="1">
                <a:latin typeface="SimHei" charset="-122"/>
                <a:ea typeface="SimHei" charset="-122"/>
                <a:cs typeface="SimHei" charset="-122"/>
              </a:rPr>
              <a:t>   </a:t>
            </a:r>
            <a:r>
              <a:rPr kumimoji="1" lang="zh-CN" altLang="en-US" sz="2800" b="1">
                <a:latin typeface="SimHei" charset="-122"/>
                <a:ea typeface="SimHei" charset="-122"/>
                <a:cs typeface="SimHei" charset="-122"/>
              </a:rPr>
              <a:t>描述不可压缩流体轴对称二维稳态层流流动的能量微分方程为 </a:t>
            </a:r>
          </a:p>
        </p:txBody>
      </p:sp>
      <p:graphicFrame>
        <p:nvGraphicFramePr>
          <p:cNvPr id="13" name="Object 4"/>
          <p:cNvGraphicFramePr>
            <a:graphicFrameLocks noChangeAspect="1"/>
          </p:cNvGraphicFramePr>
          <p:nvPr>
            <p:extLst>
              <p:ext uri="{D42A27DB-BD31-4B8C-83A1-F6EECF244321}">
                <p14:modId xmlns:p14="http://schemas.microsoft.com/office/powerpoint/2010/main" val="1057148333"/>
              </p:ext>
            </p:extLst>
          </p:nvPr>
        </p:nvGraphicFramePr>
        <p:xfrm>
          <a:off x="1524000" y="2438400"/>
          <a:ext cx="5867400" cy="995363"/>
        </p:xfrm>
        <a:graphic>
          <a:graphicData uri="http://schemas.openxmlformats.org/presentationml/2006/ole">
            <mc:AlternateContent xmlns:mc="http://schemas.openxmlformats.org/markup-compatibility/2006">
              <mc:Choice xmlns:v="urn:schemas-microsoft-com:vml" Requires="v">
                <p:oleObj r:id="rId2" imgW="2692400" imgH="457200" progId="Equation.3">
                  <p:embed/>
                </p:oleObj>
              </mc:Choice>
              <mc:Fallback>
                <p:oleObj r:id="rId2" imgW="2692400" imgH="457200"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2438400"/>
                        <a:ext cx="5867400" cy="995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4" name="Rectangle 6"/>
          <p:cNvSpPr>
            <a:spLocks noChangeArrowheads="1"/>
          </p:cNvSpPr>
          <p:nvPr/>
        </p:nvSpPr>
        <p:spPr bwMode="auto">
          <a:xfrm>
            <a:off x="533400" y="3352800"/>
            <a:ext cx="8077200" cy="54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lnSpc>
                <a:spcPct val="120000"/>
              </a:lnSpc>
              <a:defRPr/>
            </a:pPr>
            <a:r>
              <a:rPr kumimoji="1" lang="en-US" altLang="zh-CN" sz="2800" b="1">
                <a:latin typeface="SimHei" charset="-122"/>
                <a:ea typeface="SimHei" charset="-122"/>
                <a:cs typeface="SimHei" charset="-122"/>
              </a:rPr>
              <a:t>   </a:t>
            </a:r>
            <a:r>
              <a:rPr kumimoji="1" lang="zh-CN" altLang="en-US" sz="2800" b="1">
                <a:latin typeface="SimHei" charset="-122"/>
                <a:ea typeface="SimHei" charset="-122"/>
                <a:cs typeface="SimHei" charset="-122"/>
              </a:rPr>
              <a:t>对于本问题可以简化 </a:t>
            </a:r>
          </a:p>
        </p:txBody>
      </p:sp>
      <p:graphicFrame>
        <p:nvGraphicFramePr>
          <p:cNvPr id="15" name="Object 7"/>
          <p:cNvGraphicFramePr>
            <a:graphicFrameLocks noChangeAspect="1"/>
          </p:cNvGraphicFramePr>
          <p:nvPr>
            <p:extLst>
              <p:ext uri="{D42A27DB-BD31-4B8C-83A1-F6EECF244321}">
                <p14:modId xmlns:p14="http://schemas.microsoft.com/office/powerpoint/2010/main" val="1359821100"/>
              </p:ext>
            </p:extLst>
          </p:nvPr>
        </p:nvGraphicFramePr>
        <p:xfrm>
          <a:off x="1524000" y="4191000"/>
          <a:ext cx="5867400" cy="995363"/>
        </p:xfrm>
        <a:graphic>
          <a:graphicData uri="http://schemas.openxmlformats.org/presentationml/2006/ole">
            <mc:AlternateContent xmlns:mc="http://schemas.openxmlformats.org/markup-compatibility/2006">
              <mc:Choice xmlns:v="urn:schemas-microsoft-com:vml" Requires="v">
                <p:oleObj r:id="rId4" imgW="2692400" imgH="457200" progId="Equation.3">
                  <p:embed/>
                </p:oleObj>
              </mc:Choice>
              <mc:Fallback>
                <p:oleObj r:id="rId4" imgW="2692400" imgH="457200"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4191000"/>
                        <a:ext cx="5867400" cy="995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Object 8"/>
          <p:cNvGraphicFramePr>
            <a:graphicFrameLocks noChangeAspect="1"/>
          </p:cNvGraphicFramePr>
          <p:nvPr>
            <p:extLst>
              <p:ext uri="{D42A27DB-BD31-4B8C-83A1-F6EECF244321}">
                <p14:modId xmlns:p14="http://schemas.microsoft.com/office/powerpoint/2010/main" val="992256326"/>
              </p:ext>
            </p:extLst>
          </p:nvPr>
        </p:nvGraphicFramePr>
        <p:xfrm>
          <a:off x="2819400" y="5486400"/>
          <a:ext cx="2667000" cy="809625"/>
        </p:xfrm>
        <a:graphic>
          <a:graphicData uri="http://schemas.openxmlformats.org/presentationml/2006/ole">
            <mc:AlternateContent xmlns:mc="http://schemas.openxmlformats.org/markup-compatibility/2006">
              <mc:Choice xmlns:v="urn:schemas-microsoft-com:vml" Requires="v">
                <p:oleObj r:id="rId5" imgW="1282700" imgH="393700" progId="Equation.3">
                  <p:embed/>
                </p:oleObj>
              </mc:Choice>
              <mc:Fallback>
                <p:oleObj r:id="rId5" imgW="1282700" imgH="3937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19400" y="5486400"/>
                        <a:ext cx="2667000"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 name="Line 10"/>
          <p:cNvSpPr>
            <a:spLocks noChangeShapeType="1"/>
          </p:cNvSpPr>
          <p:nvPr/>
        </p:nvSpPr>
        <p:spPr bwMode="auto">
          <a:xfrm>
            <a:off x="6553200" y="4114800"/>
            <a:ext cx="762000" cy="1143000"/>
          </a:xfrm>
          <a:prstGeom prst="line">
            <a:avLst/>
          </a:prstGeom>
          <a:noFill/>
          <a:ln w="28575">
            <a:solidFill>
              <a:srgbClr val="FF33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zh-CN" altLang="en-US">
              <a:latin typeface="SimHei" charset="-122"/>
              <a:ea typeface="SimHei" charset="-122"/>
              <a:cs typeface="SimHei" charset="-122"/>
            </a:endParaRPr>
          </a:p>
        </p:txBody>
      </p:sp>
      <p:sp>
        <p:nvSpPr>
          <p:cNvPr id="19" name="Line 11"/>
          <p:cNvSpPr>
            <a:spLocks noChangeShapeType="1"/>
          </p:cNvSpPr>
          <p:nvPr/>
        </p:nvSpPr>
        <p:spPr bwMode="auto">
          <a:xfrm>
            <a:off x="3048000" y="4114800"/>
            <a:ext cx="762000" cy="1143000"/>
          </a:xfrm>
          <a:prstGeom prst="line">
            <a:avLst/>
          </a:prstGeom>
          <a:noFill/>
          <a:ln w="28575">
            <a:solidFill>
              <a:srgbClr val="FF33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zh-CN" altLang="en-US">
              <a:latin typeface="SimHei" charset="-122"/>
              <a:ea typeface="SimHei" charset="-122"/>
              <a:cs typeface="SimHei" charset="-122"/>
            </a:endParaRPr>
          </a:p>
        </p:txBody>
      </p:sp>
    </p:spTree>
    <p:extLst>
      <p:ext uri="{BB962C8B-B14F-4D97-AF65-F5344CB8AC3E}">
        <p14:creationId xmlns:p14="http://schemas.microsoft.com/office/powerpoint/2010/main" val="15682149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9" name="object 8"/>
          <p:cNvSpPr txBox="1"/>
          <p:nvPr/>
        </p:nvSpPr>
        <p:spPr>
          <a:xfrm>
            <a:off x="2326511" y="0"/>
            <a:ext cx="4340507" cy="637130"/>
          </a:xfrm>
          <a:prstGeom prst="rect">
            <a:avLst/>
          </a:prstGeom>
        </p:spPr>
        <p:txBody>
          <a:bodyPr vert="horz" wrap="square" lIns="0" tIns="0" rIns="0" bIns="0" rtlCol="0">
            <a:noAutofit/>
          </a:bodyPr>
          <a:lstStyle/>
          <a:p>
            <a:pPr marL="12700">
              <a:lnSpc>
                <a:spcPct val="150000"/>
              </a:lnSpc>
            </a:pPr>
            <a:r>
              <a:rPr lang="zh-CN" altLang="en-US" sz="2400" b="1" spc="-10">
                <a:solidFill>
                  <a:srgbClr val="FF0000"/>
                </a:solidFill>
                <a:latin typeface="黑体" panose="02010609060101010101" pitchFamily="49" charset="-122"/>
                <a:ea typeface="黑体" panose="02010609060101010101" pitchFamily="49" charset="-122"/>
                <a:cs typeface="黑体"/>
              </a:rPr>
              <a:t>二、管内充分发展区的层流换热</a:t>
            </a:r>
          </a:p>
          <a:p>
            <a:pPr marL="12700">
              <a:lnSpc>
                <a:spcPct val="150000"/>
              </a:lnSpc>
            </a:pPr>
            <a:endParaRPr lang="zh-CN" altLang="en-US" sz="2400" b="1" spc="-10"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sz="2400" b="1" dirty="0">
              <a:solidFill>
                <a:srgbClr val="FF0000"/>
              </a:solidFill>
              <a:latin typeface="黑体" panose="02010609060101010101" pitchFamily="49" charset="-122"/>
              <a:ea typeface="黑体" panose="02010609060101010101" pitchFamily="49" charset="-122"/>
              <a:cs typeface="黑体"/>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10" name="Rectangle 2"/>
          <p:cNvSpPr>
            <a:spLocks noChangeArrowheads="1"/>
          </p:cNvSpPr>
          <p:nvPr/>
        </p:nvSpPr>
        <p:spPr bwMode="auto">
          <a:xfrm>
            <a:off x="510251" y="774483"/>
            <a:ext cx="8077200" cy="54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lnSpc>
                <a:spcPct val="120000"/>
              </a:lnSpc>
              <a:defRPr/>
            </a:pPr>
            <a:r>
              <a:rPr kumimoji="1" lang="en-US" altLang="zh-CN" sz="2800" b="1">
                <a:latin typeface="SimHei" charset="-122"/>
                <a:ea typeface="SimHei" charset="-122"/>
                <a:cs typeface="SimHei" charset="-122"/>
              </a:rPr>
              <a:t>   </a:t>
            </a:r>
            <a:r>
              <a:rPr kumimoji="1" lang="zh-CN" altLang="en-US" sz="2800" b="1">
                <a:latin typeface="SimHei" charset="-122"/>
                <a:ea typeface="SimHei" charset="-122"/>
                <a:cs typeface="SimHei" charset="-122"/>
              </a:rPr>
              <a:t>在常热流条件下求解</a:t>
            </a:r>
          </a:p>
        </p:txBody>
      </p:sp>
      <p:graphicFrame>
        <p:nvGraphicFramePr>
          <p:cNvPr id="12" name="Object 3"/>
          <p:cNvGraphicFramePr>
            <a:graphicFrameLocks noChangeAspect="1"/>
          </p:cNvGraphicFramePr>
          <p:nvPr>
            <p:extLst>
              <p:ext uri="{D42A27DB-BD31-4B8C-83A1-F6EECF244321}">
                <p14:modId xmlns:p14="http://schemas.microsoft.com/office/powerpoint/2010/main" val="909363226"/>
              </p:ext>
            </p:extLst>
          </p:nvPr>
        </p:nvGraphicFramePr>
        <p:xfrm>
          <a:off x="4625051" y="850683"/>
          <a:ext cx="1328738" cy="766763"/>
        </p:xfrm>
        <a:graphic>
          <a:graphicData uri="http://schemas.openxmlformats.org/presentationml/2006/ole">
            <mc:AlternateContent xmlns:mc="http://schemas.openxmlformats.org/markup-compatibility/2006">
              <mc:Choice xmlns:v="urn:schemas-microsoft-com:vml" Requires="v">
                <p:oleObj r:id="rId2" imgW="672808" imgH="393529" progId="Equation.3">
                  <p:embed/>
                </p:oleObj>
              </mc:Choice>
              <mc:Fallback>
                <p:oleObj r:id="rId2" imgW="672808" imgH="393529"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25051" y="850683"/>
                        <a:ext cx="1328738" cy="766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Object 5"/>
          <p:cNvGraphicFramePr>
            <a:graphicFrameLocks noChangeAspect="1"/>
          </p:cNvGraphicFramePr>
          <p:nvPr>
            <p:extLst>
              <p:ext uri="{D42A27DB-BD31-4B8C-83A1-F6EECF244321}">
                <p14:modId xmlns:p14="http://schemas.microsoft.com/office/powerpoint/2010/main" val="26623683"/>
              </p:ext>
            </p:extLst>
          </p:nvPr>
        </p:nvGraphicFramePr>
        <p:xfrm>
          <a:off x="2186651" y="1765083"/>
          <a:ext cx="3505200" cy="1079500"/>
        </p:xfrm>
        <a:graphic>
          <a:graphicData uri="http://schemas.openxmlformats.org/presentationml/2006/ole">
            <mc:AlternateContent xmlns:mc="http://schemas.openxmlformats.org/markup-compatibility/2006">
              <mc:Choice xmlns:v="urn:schemas-microsoft-com:vml" Requires="v">
                <p:oleObj r:id="rId4" imgW="1511300" imgH="469900" progId="Equation.3">
                  <p:embed/>
                </p:oleObj>
              </mc:Choice>
              <mc:Fallback>
                <p:oleObj r:id="rId4" imgW="1511300" imgH="4699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86651" y="1765083"/>
                        <a:ext cx="35052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Object 6"/>
          <p:cNvGraphicFramePr>
            <a:graphicFrameLocks noChangeAspect="1"/>
          </p:cNvGraphicFramePr>
          <p:nvPr>
            <p:extLst>
              <p:ext uri="{D42A27DB-BD31-4B8C-83A1-F6EECF244321}">
                <p14:modId xmlns:p14="http://schemas.microsoft.com/office/powerpoint/2010/main" val="787641605"/>
              </p:ext>
            </p:extLst>
          </p:nvPr>
        </p:nvGraphicFramePr>
        <p:xfrm>
          <a:off x="2262851" y="3136683"/>
          <a:ext cx="2895600" cy="879475"/>
        </p:xfrm>
        <a:graphic>
          <a:graphicData uri="http://schemas.openxmlformats.org/presentationml/2006/ole">
            <mc:AlternateContent xmlns:mc="http://schemas.openxmlformats.org/markup-compatibility/2006">
              <mc:Choice xmlns:v="urn:schemas-microsoft-com:vml" Requires="v">
                <p:oleObj r:id="rId6" imgW="1282700" imgH="393700" progId="Equation.3">
                  <p:embed/>
                </p:oleObj>
              </mc:Choice>
              <mc:Fallback>
                <p:oleObj r:id="rId6" imgW="1282700" imgH="3937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62851" y="3136683"/>
                        <a:ext cx="2895600" cy="87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 name="AutoShape 7"/>
          <p:cNvSpPr>
            <a:spLocks noChangeArrowheads="1"/>
          </p:cNvSpPr>
          <p:nvPr/>
        </p:nvSpPr>
        <p:spPr bwMode="auto">
          <a:xfrm>
            <a:off x="3634451" y="4127283"/>
            <a:ext cx="152400" cy="304800"/>
          </a:xfrm>
          <a:prstGeom prst="downArrow">
            <a:avLst>
              <a:gd name="adj1" fmla="val 50000"/>
              <a:gd name="adj2"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zh-CN" altLang="en-US">
              <a:latin typeface="SimHei" charset="-122"/>
              <a:ea typeface="SimHei" charset="-122"/>
              <a:cs typeface="SimHei" charset="-122"/>
            </a:endParaRPr>
          </a:p>
        </p:txBody>
      </p:sp>
      <p:graphicFrame>
        <p:nvGraphicFramePr>
          <p:cNvPr id="17" name="Object 8"/>
          <p:cNvGraphicFramePr>
            <a:graphicFrameLocks noChangeAspect="1"/>
          </p:cNvGraphicFramePr>
          <p:nvPr>
            <p:extLst>
              <p:ext uri="{D42A27DB-BD31-4B8C-83A1-F6EECF244321}">
                <p14:modId xmlns:p14="http://schemas.microsoft.com/office/powerpoint/2010/main" val="803255127"/>
              </p:ext>
            </p:extLst>
          </p:nvPr>
        </p:nvGraphicFramePr>
        <p:xfrm>
          <a:off x="2186651" y="4508283"/>
          <a:ext cx="4572000" cy="1122363"/>
        </p:xfrm>
        <a:graphic>
          <a:graphicData uri="http://schemas.openxmlformats.org/presentationml/2006/ole">
            <mc:AlternateContent xmlns:mc="http://schemas.openxmlformats.org/markup-compatibility/2006">
              <mc:Choice xmlns:v="urn:schemas-microsoft-com:vml" Requires="v">
                <p:oleObj r:id="rId8" imgW="2133600" imgH="520700" progId="Equation.3">
                  <p:embed/>
                </p:oleObj>
              </mc:Choice>
              <mc:Fallback>
                <p:oleObj r:id="rId8" imgW="2133600" imgH="52070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86651" y="4508283"/>
                        <a:ext cx="4572000" cy="112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995762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9" name="object 8"/>
          <p:cNvSpPr txBox="1"/>
          <p:nvPr/>
        </p:nvSpPr>
        <p:spPr>
          <a:xfrm>
            <a:off x="2326511" y="0"/>
            <a:ext cx="4340507" cy="637130"/>
          </a:xfrm>
          <a:prstGeom prst="rect">
            <a:avLst/>
          </a:prstGeom>
        </p:spPr>
        <p:txBody>
          <a:bodyPr vert="horz" wrap="square" lIns="0" tIns="0" rIns="0" bIns="0" rtlCol="0">
            <a:noAutofit/>
          </a:bodyPr>
          <a:lstStyle/>
          <a:p>
            <a:pPr marL="12700">
              <a:lnSpc>
                <a:spcPct val="150000"/>
              </a:lnSpc>
            </a:pPr>
            <a:r>
              <a:rPr lang="zh-CN" altLang="en-US" sz="2400" b="1" spc="-10">
                <a:solidFill>
                  <a:srgbClr val="FF0000"/>
                </a:solidFill>
                <a:latin typeface="黑体" panose="02010609060101010101" pitchFamily="49" charset="-122"/>
                <a:ea typeface="黑体" panose="02010609060101010101" pitchFamily="49" charset="-122"/>
                <a:cs typeface="黑体"/>
              </a:rPr>
              <a:t>二、管内充分发展区的层流换热</a:t>
            </a:r>
          </a:p>
          <a:p>
            <a:pPr marL="12700">
              <a:lnSpc>
                <a:spcPct val="150000"/>
              </a:lnSpc>
            </a:pPr>
            <a:endParaRPr lang="zh-CN" altLang="en-US" sz="2400" b="1" spc="-10"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sz="2400" b="1" dirty="0">
              <a:solidFill>
                <a:srgbClr val="FF0000"/>
              </a:solidFill>
              <a:latin typeface="黑体" panose="02010609060101010101" pitchFamily="49" charset="-122"/>
              <a:ea typeface="黑体" panose="02010609060101010101" pitchFamily="49" charset="-122"/>
              <a:cs typeface="黑体"/>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graphicFrame>
        <p:nvGraphicFramePr>
          <p:cNvPr id="11" name="Object 2"/>
          <p:cNvGraphicFramePr>
            <a:graphicFrameLocks noChangeAspect="1"/>
          </p:cNvGraphicFramePr>
          <p:nvPr>
            <p:extLst>
              <p:ext uri="{D42A27DB-BD31-4B8C-83A1-F6EECF244321}">
                <p14:modId xmlns:p14="http://schemas.microsoft.com/office/powerpoint/2010/main" val="369438725"/>
              </p:ext>
            </p:extLst>
          </p:nvPr>
        </p:nvGraphicFramePr>
        <p:xfrm>
          <a:off x="2057400" y="609600"/>
          <a:ext cx="4800600" cy="896938"/>
        </p:xfrm>
        <a:graphic>
          <a:graphicData uri="http://schemas.openxmlformats.org/presentationml/2006/ole">
            <mc:AlternateContent xmlns:mc="http://schemas.openxmlformats.org/markup-compatibility/2006">
              <mc:Choice xmlns:v="urn:schemas-microsoft-com:vml" Requires="v">
                <p:oleObj r:id="rId2" imgW="2603500" imgH="482600" progId="Equation.3">
                  <p:embed/>
                </p:oleObj>
              </mc:Choice>
              <mc:Fallback>
                <p:oleObj r:id="rId2" imgW="2603500" imgH="482600"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609600"/>
                        <a:ext cx="480060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Object 4"/>
          <p:cNvGraphicFramePr>
            <a:graphicFrameLocks noChangeAspect="1"/>
          </p:cNvGraphicFramePr>
          <p:nvPr>
            <p:extLst>
              <p:ext uri="{D42A27DB-BD31-4B8C-83A1-F6EECF244321}">
                <p14:modId xmlns:p14="http://schemas.microsoft.com/office/powerpoint/2010/main" val="781427598"/>
              </p:ext>
            </p:extLst>
          </p:nvPr>
        </p:nvGraphicFramePr>
        <p:xfrm>
          <a:off x="2590800" y="1828800"/>
          <a:ext cx="2895600" cy="830263"/>
        </p:xfrm>
        <a:graphic>
          <a:graphicData uri="http://schemas.openxmlformats.org/presentationml/2006/ole">
            <mc:AlternateContent xmlns:mc="http://schemas.openxmlformats.org/markup-compatibility/2006">
              <mc:Choice xmlns:v="urn:schemas-microsoft-com:vml" Requires="v">
                <p:oleObj r:id="rId4" imgW="1497950" imgH="431613" progId="Equation.3">
                  <p:embed/>
                </p:oleObj>
              </mc:Choice>
              <mc:Fallback>
                <p:oleObj r:id="rId4" imgW="1497950" imgH="431613"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90800" y="1828800"/>
                        <a:ext cx="2895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4" name="Rectangle 7"/>
          <p:cNvSpPr>
            <a:spLocks noChangeArrowheads="1"/>
          </p:cNvSpPr>
          <p:nvPr/>
        </p:nvSpPr>
        <p:spPr bwMode="auto">
          <a:xfrm>
            <a:off x="3929063" y="3224213"/>
            <a:ext cx="9144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defRPr/>
            </a:pPr>
            <a:endParaRPr lang="zh-CN" altLang="en-US">
              <a:latin typeface="SimHei" charset="-122"/>
              <a:ea typeface="SimHei" charset="-122"/>
              <a:cs typeface="SimHei" charset="-122"/>
            </a:endParaRPr>
          </a:p>
        </p:txBody>
      </p:sp>
      <p:graphicFrame>
        <p:nvGraphicFramePr>
          <p:cNvPr id="15" name="Object 6"/>
          <p:cNvGraphicFramePr>
            <a:graphicFrameLocks noChangeAspect="1"/>
          </p:cNvGraphicFramePr>
          <p:nvPr>
            <p:extLst>
              <p:ext uri="{D42A27DB-BD31-4B8C-83A1-F6EECF244321}">
                <p14:modId xmlns:p14="http://schemas.microsoft.com/office/powerpoint/2010/main" val="1591138181"/>
              </p:ext>
            </p:extLst>
          </p:nvPr>
        </p:nvGraphicFramePr>
        <p:xfrm>
          <a:off x="2743200" y="4419600"/>
          <a:ext cx="3200400" cy="1019175"/>
        </p:xfrm>
        <a:graphic>
          <a:graphicData uri="http://schemas.openxmlformats.org/presentationml/2006/ole">
            <mc:AlternateContent xmlns:mc="http://schemas.openxmlformats.org/markup-compatibility/2006">
              <mc:Choice xmlns:v="urn:schemas-microsoft-com:vml" Requires="v">
                <p:oleObj r:id="rId6" imgW="1282700" imgH="406400" progId="Equation.3">
                  <p:embed/>
                </p:oleObj>
              </mc:Choice>
              <mc:Fallback>
                <p:oleObj r:id="rId6" imgW="1282700" imgH="4064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43200" y="4419600"/>
                        <a:ext cx="3200400"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 name="Rectangle 8"/>
          <p:cNvSpPr>
            <a:spLocks noChangeArrowheads="1"/>
          </p:cNvSpPr>
          <p:nvPr/>
        </p:nvSpPr>
        <p:spPr bwMode="auto">
          <a:xfrm>
            <a:off x="533400" y="2895600"/>
            <a:ext cx="8077200" cy="10577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lnSpc>
                <a:spcPct val="120000"/>
              </a:lnSpc>
              <a:defRPr/>
            </a:pPr>
            <a:r>
              <a:rPr kumimoji="1" lang="zh-CN" altLang="en-US" sz="2800" b="1">
                <a:latin typeface="SimHei" charset="-122"/>
                <a:ea typeface="SimHei" charset="-122"/>
                <a:cs typeface="SimHei" charset="-122"/>
              </a:rPr>
              <a:t>并结合局部表面传热系数的定义式，可以得到在热流边界条件下的</a:t>
            </a:r>
            <a:r>
              <a:rPr kumimoji="1" lang="en-US" altLang="zh-CN" sz="2800" b="1">
                <a:latin typeface="SimHei" charset="-122"/>
                <a:ea typeface="SimHei" charset="-122"/>
                <a:cs typeface="SimHei" charset="-122"/>
              </a:rPr>
              <a:t>Nu</a:t>
            </a:r>
            <a:r>
              <a:rPr kumimoji="1" lang="zh-CN" altLang="en-US" sz="2800" b="1">
                <a:latin typeface="SimHei" charset="-122"/>
                <a:ea typeface="SimHei" charset="-122"/>
                <a:cs typeface="SimHei" charset="-122"/>
              </a:rPr>
              <a:t>数，即 </a:t>
            </a:r>
          </a:p>
        </p:txBody>
      </p:sp>
    </p:spTree>
    <p:extLst>
      <p:ext uri="{BB962C8B-B14F-4D97-AF65-F5344CB8AC3E}">
        <p14:creationId xmlns:p14="http://schemas.microsoft.com/office/powerpoint/2010/main" val="688743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r>
              <a:rPr lang="zh-CN" altLang="en-US" sz="3200" dirty="0">
                <a:solidFill>
                  <a:srgbClr val="0033CC"/>
                </a:solidFill>
                <a:latin typeface="华文行楷" panose="02010800040101010101" pitchFamily="2" charset="-122"/>
                <a:ea typeface="华文行楷" panose="02010800040101010101" pitchFamily="2" charset="-122"/>
                <a:cs typeface="华文行楷"/>
              </a:rPr>
              <a:t>高	等	传	热	学</a:t>
            </a:r>
            <a:endParaRPr lang="zh-CN" altLang="en-US" sz="3200" dirty="0">
              <a:latin typeface="华文行楷" panose="02010800040101010101" pitchFamily="2" charset="-122"/>
              <a:ea typeface="华文行楷" panose="02010800040101010101" pitchFamily="2" charset="-122"/>
              <a:cs typeface="华文行楷"/>
            </a:endParaRPr>
          </a:p>
        </p:txBody>
      </p:sp>
      <p:sp>
        <p:nvSpPr>
          <p:cNvPr id="9" name="object 8"/>
          <p:cNvSpPr txBox="1"/>
          <p:nvPr/>
        </p:nvSpPr>
        <p:spPr>
          <a:xfrm>
            <a:off x="754766" y="1194824"/>
            <a:ext cx="7701022" cy="3573945"/>
          </a:xfrm>
          <a:prstGeom prst="rect">
            <a:avLst/>
          </a:prstGeom>
        </p:spPr>
        <p:txBody>
          <a:bodyPr vert="horz" wrap="square" lIns="0" tIns="0" rIns="0" bIns="0" rtlCol="0">
            <a:noAutofit/>
          </a:bodyPr>
          <a:lstStyle/>
          <a:p>
            <a:pPr marL="12700" algn="ctr">
              <a:lnSpc>
                <a:spcPct val="150000"/>
              </a:lnSpc>
            </a:pPr>
            <a:r>
              <a:rPr lang="zh-CN" altLang="en-US" sz="2400" b="1" spc="-10" dirty="0">
                <a:solidFill>
                  <a:srgbClr val="FF0000"/>
                </a:solidFill>
                <a:latin typeface="黑体" panose="02010609060101010101" pitchFamily="49" charset="-122"/>
                <a:ea typeface="黑体" panose="02010609060101010101" pitchFamily="49" charset="-122"/>
                <a:cs typeface="黑体"/>
              </a:rPr>
              <a:t>目 录</a:t>
            </a:r>
          </a:p>
          <a:p>
            <a:pPr marL="12700">
              <a:lnSpc>
                <a:spcPct val="150000"/>
              </a:lnSpc>
            </a:pPr>
            <a:r>
              <a:rPr lang="zh-CN" altLang="en-US" sz="2400" b="1" spc="-10" dirty="0">
                <a:solidFill>
                  <a:srgbClr val="FF0000"/>
                </a:solidFill>
                <a:latin typeface="黑体" panose="02010609060101010101" pitchFamily="49" charset="-122"/>
                <a:ea typeface="黑体" panose="02010609060101010101" pitchFamily="49" charset="-122"/>
                <a:cs typeface="黑体"/>
              </a:rPr>
              <a:t>一、管内充分发展区的层流流动</a:t>
            </a:r>
            <a:endParaRPr lang="en-US" altLang="zh-CN" sz="2400" b="1" spc="-10"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r>
              <a:rPr lang="zh-CN" altLang="en-US" sz="2400" b="1" spc="-10" dirty="0">
                <a:solidFill>
                  <a:srgbClr val="FF0000"/>
                </a:solidFill>
                <a:latin typeface="黑体" panose="02010609060101010101" pitchFamily="49" charset="-122"/>
                <a:ea typeface="黑体" panose="02010609060101010101" pitchFamily="49" charset="-122"/>
                <a:cs typeface="黑体"/>
              </a:rPr>
              <a:t>二、管内充分发展区的层流换热</a:t>
            </a: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sz="2400" b="1" dirty="0">
              <a:solidFill>
                <a:srgbClr val="FF0000"/>
              </a:solidFill>
              <a:latin typeface="黑体" panose="02010609060101010101" pitchFamily="49" charset="-122"/>
              <a:ea typeface="黑体" panose="02010609060101010101" pitchFamily="49" charset="-122"/>
              <a:cs typeface="黑体"/>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Tree>
    <p:extLst>
      <p:ext uri="{BB962C8B-B14F-4D97-AF65-F5344CB8AC3E}">
        <p14:creationId xmlns:p14="http://schemas.microsoft.com/office/powerpoint/2010/main" val="1133520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0" y="28806"/>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9" name="object 8"/>
          <p:cNvSpPr txBox="1"/>
          <p:nvPr/>
        </p:nvSpPr>
        <p:spPr>
          <a:xfrm>
            <a:off x="2233914" y="-11575"/>
            <a:ext cx="4305782" cy="637130"/>
          </a:xfrm>
          <a:prstGeom prst="rect">
            <a:avLst/>
          </a:prstGeom>
        </p:spPr>
        <p:txBody>
          <a:bodyPr vert="horz" wrap="square" lIns="0" tIns="0" rIns="0" bIns="0" rtlCol="0">
            <a:noAutofit/>
          </a:bodyPr>
          <a:lstStyle/>
          <a:p>
            <a:pPr marL="12700">
              <a:lnSpc>
                <a:spcPct val="150000"/>
              </a:lnSpc>
            </a:pPr>
            <a:r>
              <a:rPr lang="zh-CN" altLang="en-US" sz="2400" b="1" spc="-10" dirty="0">
                <a:solidFill>
                  <a:srgbClr val="FF0000"/>
                </a:solidFill>
                <a:latin typeface="黑体" panose="02010609060101010101" pitchFamily="49" charset="-122"/>
                <a:ea typeface="黑体" panose="02010609060101010101" pitchFamily="49" charset="-122"/>
                <a:cs typeface="黑体"/>
              </a:rPr>
              <a:t>一、管内充分发展区的层流流动</a:t>
            </a: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sz="2400" b="1" dirty="0">
              <a:solidFill>
                <a:srgbClr val="FF0000"/>
              </a:solidFill>
              <a:latin typeface="黑体" panose="02010609060101010101" pitchFamily="49" charset="-122"/>
              <a:ea typeface="黑体" panose="02010609060101010101" pitchFamily="49" charset="-122"/>
              <a:cs typeface="黑体"/>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14" name="Text Box 37"/>
          <p:cNvSpPr txBox="1">
            <a:spLocks noChangeArrowheads="1"/>
          </p:cNvSpPr>
          <p:nvPr/>
        </p:nvSpPr>
        <p:spPr bwMode="auto">
          <a:xfrm>
            <a:off x="556549" y="890655"/>
            <a:ext cx="3810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kumimoji="1" lang="en-US" altLang="zh-CN" sz="2800" b="1">
                <a:latin typeface="SimHei" charset="-122"/>
                <a:ea typeface="SimHei" charset="-122"/>
                <a:cs typeface="SimHei" charset="-122"/>
              </a:rPr>
              <a:t>1. </a:t>
            </a:r>
            <a:r>
              <a:rPr kumimoji="1" lang="zh-CN" altLang="en-US" sz="2800" b="1">
                <a:latin typeface="SimHei" charset="-122"/>
                <a:ea typeface="SimHei" charset="-122"/>
                <a:cs typeface="SimHei" charset="-122"/>
              </a:rPr>
              <a:t>管内的流动状态</a:t>
            </a:r>
          </a:p>
        </p:txBody>
      </p:sp>
      <p:graphicFrame>
        <p:nvGraphicFramePr>
          <p:cNvPr id="15" name="Object 38"/>
          <p:cNvGraphicFramePr>
            <a:graphicFrameLocks noChangeAspect="1"/>
          </p:cNvGraphicFramePr>
          <p:nvPr>
            <p:extLst>
              <p:ext uri="{D42A27DB-BD31-4B8C-83A1-F6EECF244321}">
                <p14:modId xmlns:p14="http://schemas.microsoft.com/office/powerpoint/2010/main" val="865792518"/>
              </p:ext>
            </p:extLst>
          </p:nvPr>
        </p:nvGraphicFramePr>
        <p:xfrm>
          <a:off x="4137949" y="3862455"/>
          <a:ext cx="2198688" cy="495300"/>
        </p:xfrm>
        <a:graphic>
          <a:graphicData uri="http://schemas.openxmlformats.org/presentationml/2006/ole">
            <mc:AlternateContent xmlns:mc="http://schemas.openxmlformats.org/markup-compatibility/2006">
              <mc:Choice xmlns:v="urn:schemas-microsoft-com:vml" Requires="v">
                <p:oleObj name="Equation" r:id="rId2" imgW="787058" imgH="177723" progId="Equation.3">
                  <p:embed/>
                </p:oleObj>
              </mc:Choice>
              <mc:Fallback>
                <p:oleObj name="Equation" r:id="rId2" imgW="787058" imgH="177723"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7949" y="3862455"/>
                        <a:ext cx="2198688"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6" name="Text Box 39"/>
          <p:cNvSpPr txBox="1">
            <a:spLocks noChangeArrowheads="1"/>
          </p:cNvSpPr>
          <p:nvPr/>
        </p:nvSpPr>
        <p:spPr bwMode="auto">
          <a:xfrm>
            <a:off x="6804949" y="3786255"/>
            <a:ext cx="1600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kumimoji="1" lang="zh-CN" altLang="en-US" sz="2800" b="1">
                <a:latin typeface="SimHei" charset="-122"/>
                <a:ea typeface="SimHei" charset="-122"/>
                <a:cs typeface="SimHei" charset="-122"/>
              </a:rPr>
              <a:t>层流</a:t>
            </a:r>
          </a:p>
        </p:txBody>
      </p:sp>
      <p:graphicFrame>
        <p:nvGraphicFramePr>
          <p:cNvPr id="17" name="Object 40"/>
          <p:cNvGraphicFramePr>
            <a:graphicFrameLocks noChangeAspect="1"/>
          </p:cNvGraphicFramePr>
          <p:nvPr>
            <p:extLst>
              <p:ext uri="{D42A27DB-BD31-4B8C-83A1-F6EECF244321}">
                <p14:modId xmlns:p14="http://schemas.microsoft.com/office/powerpoint/2010/main" val="25657954"/>
              </p:ext>
            </p:extLst>
          </p:nvPr>
        </p:nvGraphicFramePr>
        <p:xfrm>
          <a:off x="4003012" y="4548255"/>
          <a:ext cx="2943225" cy="568325"/>
        </p:xfrm>
        <a:graphic>
          <a:graphicData uri="http://schemas.openxmlformats.org/presentationml/2006/ole">
            <mc:AlternateContent xmlns:mc="http://schemas.openxmlformats.org/markup-compatibility/2006">
              <mc:Choice xmlns:v="urn:schemas-microsoft-com:vml" Requires="v">
                <p:oleObj name="Equation" r:id="rId4" imgW="1054100" imgH="203200" progId="Equation.3">
                  <p:embed/>
                </p:oleObj>
              </mc:Choice>
              <mc:Fallback>
                <p:oleObj name="Equation" r:id="rId4" imgW="1054100" imgH="2032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03012" y="4548255"/>
                        <a:ext cx="2943225" cy="568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8" name="Text Box 41"/>
          <p:cNvSpPr txBox="1">
            <a:spLocks noChangeArrowheads="1"/>
          </p:cNvSpPr>
          <p:nvPr/>
        </p:nvSpPr>
        <p:spPr bwMode="auto">
          <a:xfrm>
            <a:off x="6804949" y="4624455"/>
            <a:ext cx="1295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kumimoji="1" lang="zh-CN" altLang="en-US" sz="2800" b="1">
                <a:latin typeface="SimHei" charset="-122"/>
                <a:ea typeface="SimHei" charset="-122"/>
                <a:cs typeface="SimHei" charset="-122"/>
              </a:rPr>
              <a:t>过渡区</a:t>
            </a:r>
          </a:p>
        </p:txBody>
      </p:sp>
      <p:graphicFrame>
        <p:nvGraphicFramePr>
          <p:cNvPr id="19" name="Object 42"/>
          <p:cNvGraphicFramePr>
            <a:graphicFrameLocks noChangeAspect="1"/>
          </p:cNvGraphicFramePr>
          <p:nvPr>
            <p:extLst>
              <p:ext uri="{D42A27DB-BD31-4B8C-83A1-F6EECF244321}">
                <p14:modId xmlns:p14="http://schemas.microsoft.com/office/powerpoint/2010/main" val="1736503478"/>
              </p:ext>
            </p:extLst>
          </p:nvPr>
        </p:nvGraphicFramePr>
        <p:xfrm>
          <a:off x="4137949" y="5386455"/>
          <a:ext cx="1701800" cy="568325"/>
        </p:xfrm>
        <a:graphic>
          <a:graphicData uri="http://schemas.openxmlformats.org/presentationml/2006/ole">
            <mc:AlternateContent xmlns:mc="http://schemas.openxmlformats.org/markup-compatibility/2006">
              <mc:Choice xmlns:v="urn:schemas-microsoft-com:vml" Requires="v">
                <p:oleObj name="Equation" r:id="rId6" imgW="609336" imgH="203112" progId="Equation.3">
                  <p:embed/>
                </p:oleObj>
              </mc:Choice>
              <mc:Fallback>
                <p:oleObj name="Equation" r:id="rId6" imgW="609336" imgH="203112"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37949" y="5386455"/>
                        <a:ext cx="1701800" cy="568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21" name="Text Box 43"/>
          <p:cNvSpPr txBox="1">
            <a:spLocks noChangeArrowheads="1"/>
          </p:cNvSpPr>
          <p:nvPr/>
        </p:nvSpPr>
        <p:spPr bwMode="auto">
          <a:xfrm>
            <a:off x="6804949" y="5386455"/>
            <a:ext cx="1600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kumimoji="1" lang="zh-CN" altLang="en-US" sz="2800" b="1">
                <a:latin typeface="SimHei" charset="-122"/>
                <a:ea typeface="SimHei" charset="-122"/>
                <a:cs typeface="SimHei" charset="-122"/>
              </a:rPr>
              <a:t>湍流</a:t>
            </a:r>
          </a:p>
        </p:txBody>
      </p:sp>
      <p:graphicFrame>
        <p:nvGraphicFramePr>
          <p:cNvPr id="22" name="Object 44"/>
          <p:cNvGraphicFramePr>
            <a:graphicFrameLocks noChangeAspect="1"/>
          </p:cNvGraphicFramePr>
          <p:nvPr>
            <p:extLst>
              <p:ext uri="{D42A27DB-BD31-4B8C-83A1-F6EECF244321}">
                <p14:modId xmlns:p14="http://schemas.microsoft.com/office/powerpoint/2010/main" val="1111192016"/>
              </p:ext>
            </p:extLst>
          </p:nvPr>
        </p:nvGraphicFramePr>
        <p:xfrm>
          <a:off x="1166149" y="4243455"/>
          <a:ext cx="1895475" cy="1250950"/>
        </p:xfrm>
        <a:graphic>
          <a:graphicData uri="http://schemas.openxmlformats.org/presentationml/2006/ole">
            <mc:AlternateContent xmlns:mc="http://schemas.openxmlformats.org/markup-compatibility/2006">
              <mc:Choice xmlns:v="urn:schemas-microsoft-com:vml" Requires="v">
                <p:oleObj name="Equation" r:id="rId8" imgW="596641" imgH="393529" progId="Equation.3">
                  <p:embed/>
                </p:oleObj>
              </mc:Choice>
              <mc:Fallback>
                <p:oleObj name="Equation" r:id="rId8" imgW="596641" imgH="393529"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66149" y="4243455"/>
                        <a:ext cx="1895475" cy="1250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23" name="AutoShape 45"/>
          <p:cNvSpPr>
            <a:spLocks/>
          </p:cNvSpPr>
          <p:nvPr/>
        </p:nvSpPr>
        <p:spPr bwMode="auto">
          <a:xfrm>
            <a:off x="3375949" y="4014855"/>
            <a:ext cx="533400" cy="1676400"/>
          </a:xfrm>
          <a:prstGeom prst="leftBrace">
            <a:avLst>
              <a:gd name="adj1" fmla="val 26190"/>
              <a:gd name="adj2" fmla="val 50000"/>
            </a:avLst>
          </a:prstGeom>
          <a:noFill/>
          <a:ln w="2857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zh-CN" altLang="en-US">
              <a:latin typeface="SimHei" charset="-122"/>
              <a:ea typeface="SimHei" charset="-122"/>
              <a:cs typeface="SimHei" charset="-122"/>
            </a:endParaRPr>
          </a:p>
        </p:txBody>
      </p:sp>
      <p:sp>
        <p:nvSpPr>
          <p:cNvPr id="24" name="Text Box 46"/>
          <p:cNvSpPr txBox="1">
            <a:spLocks noChangeArrowheads="1"/>
          </p:cNvSpPr>
          <p:nvPr/>
        </p:nvSpPr>
        <p:spPr bwMode="auto">
          <a:xfrm>
            <a:off x="632749" y="3405255"/>
            <a:ext cx="2895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kumimoji="1" lang="zh-CN" altLang="en-US" sz="2800" b="1">
                <a:latin typeface="SimHei" charset="-122"/>
                <a:ea typeface="SimHei" charset="-122"/>
                <a:cs typeface="SimHei" charset="-122"/>
              </a:rPr>
              <a:t>采用雷诺数判断</a:t>
            </a:r>
          </a:p>
        </p:txBody>
      </p:sp>
      <p:grpSp>
        <p:nvGrpSpPr>
          <p:cNvPr id="25" name="Group 47"/>
          <p:cNvGrpSpPr>
            <a:grpSpLocks/>
          </p:cNvGrpSpPr>
          <p:nvPr/>
        </p:nvGrpSpPr>
        <p:grpSpPr bwMode="auto">
          <a:xfrm>
            <a:off x="2613949" y="1576455"/>
            <a:ext cx="3962400" cy="1752600"/>
            <a:chOff x="2544" y="864"/>
            <a:chExt cx="2496" cy="1104"/>
          </a:xfrm>
        </p:grpSpPr>
        <p:sp>
          <p:nvSpPr>
            <p:cNvPr id="26" name="Rectangle 48"/>
            <p:cNvSpPr>
              <a:spLocks noChangeArrowheads="1"/>
            </p:cNvSpPr>
            <p:nvPr/>
          </p:nvSpPr>
          <p:spPr bwMode="auto">
            <a:xfrm>
              <a:off x="2544" y="864"/>
              <a:ext cx="2496" cy="1104"/>
            </a:xfrm>
            <a:prstGeom prst="rect">
              <a:avLst/>
            </a:prstGeom>
            <a:solidFill>
              <a:schemeClr val="bg1"/>
            </a:solidFill>
            <a:ln>
              <a:noFill/>
            </a:ln>
            <a:effectLst/>
            <a:extLst>
              <a:ext uri="{91240B29-F687-4F45-9708-019B960494DF}">
                <a14:hiddenLine xmlns:a14="http://schemas.microsoft.com/office/drawing/2010/main" w="28575">
                  <a:solidFill>
                    <a:srgbClr val="0000FF"/>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zh-CN" altLang="en-US">
                <a:latin typeface="SimHei" charset="-122"/>
                <a:ea typeface="SimHei" charset="-122"/>
                <a:cs typeface="SimHei" charset="-122"/>
              </a:endParaRPr>
            </a:p>
          </p:txBody>
        </p:sp>
        <p:grpSp>
          <p:nvGrpSpPr>
            <p:cNvPr id="27" name="Group 49"/>
            <p:cNvGrpSpPr>
              <a:grpSpLocks/>
            </p:cNvGrpSpPr>
            <p:nvPr/>
          </p:nvGrpSpPr>
          <p:grpSpPr bwMode="auto">
            <a:xfrm>
              <a:off x="2821" y="1207"/>
              <a:ext cx="1744" cy="380"/>
              <a:chOff x="2821" y="1207"/>
              <a:chExt cx="1744" cy="380"/>
            </a:xfrm>
          </p:grpSpPr>
          <p:grpSp>
            <p:nvGrpSpPr>
              <p:cNvPr id="28" name="Group 50"/>
              <p:cNvGrpSpPr>
                <a:grpSpLocks/>
              </p:cNvGrpSpPr>
              <p:nvPr/>
            </p:nvGrpSpPr>
            <p:grpSpPr bwMode="auto">
              <a:xfrm>
                <a:off x="2821" y="1283"/>
                <a:ext cx="317" cy="228"/>
                <a:chOff x="2592" y="1968"/>
                <a:chExt cx="384" cy="288"/>
              </a:xfrm>
            </p:grpSpPr>
            <p:sp>
              <p:nvSpPr>
                <p:cNvPr id="32" name="Line 51"/>
                <p:cNvSpPr>
                  <a:spLocks noChangeShapeType="1"/>
                </p:cNvSpPr>
                <p:nvPr/>
              </p:nvSpPr>
              <p:spPr bwMode="auto">
                <a:xfrm>
                  <a:off x="2592" y="1968"/>
                  <a:ext cx="384"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FF00"/>
                      </a:solidFill>
                      <a:round/>
                      <a:headEnd/>
                      <a:tailEnd type="triangle" w="med" len="me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33" name="Line 52"/>
                <p:cNvSpPr>
                  <a:spLocks noChangeShapeType="1"/>
                </p:cNvSpPr>
                <p:nvPr/>
              </p:nvSpPr>
              <p:spPr bwMode="auto">
                <a:xfrm>
                  <a:off x="2592" y="2112"/>
                  <a:ext cx="384"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FF00"/>
                      </a:solidFill>
                      <a:round/>
                      <a:headEnd/>
                      <a:tailEnd type="triangle" w="med" len="me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34" name="Line 53"/>
                <p:cNvSpPr>
                  <a:spLocks noChangeShapeType="1"/>
                </p:cNvSpPr>
                <p:nvPr/>
              </p:nvSpPr>
              <p:spPr bwMode="auto">
                <a:xfrm>
                  <a:off x="2592" y="2256"/>
                  <a:ext cx="384"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28575">
                      <a:solidFill>
                        <a:srgbClr val="00FF00"/>
                      </a:solidFill>
                      <a:round/>
                      <a:headEnd/>
                      <a:tailEnd type="triangle" w="med" len="me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grpSp>
          <p:grpSp>
            <p:nvGrpSpPr>
              <p:cNvPr id="29" name="Group 54"/>
              <p:cNvGrpSpPr>
                <a:grpSpLocks/>
              </p:cNvGrpSpPr>
              <p:nvPr/>
            </p:nvGrpSpPr>
            <p:grpSpPr bwMode="auto">
              <a:xfrm>
                <a:off x="3178" y="1207"/>
                <a:ext cx="1387" cy="380"/>
                <a:chOff x="3024" y="1872"/>
                <a:chExt cx="1680" cy="480"/>
              </a:xfrm>
            </p:grpSpPr>
            <p:sp>
              <p:nvSpPr>
                <p:cNvPr id="30" name="AutoShape 55"/>
                <p:cNvSpPr>
                  <a:spLocks noChangeArrowheads="1"/>
                </p:cNvSpPr>
                <p:nvPr/>
              </p:nvSpPr>
              <p:spPr bwMode="auto">
                <a:xfrm rot="-5400000">
                  <a:off x="3624" y="1272"/>
                  <a:ext cx="480" cy="1680"/>
                </a:xfrm>
                <a:prstGeom prst="can">
                  <a:avLst>
                    <a:gd name="adj" fmla="val 87500"/>
                  </a:avLst>
                </a:prstGeom>
                <a:gradFill rotWithShape="0">
                  <a:gsLst>
                    <a:gs pos="0">
                      <a:schemeClr val="bg2">
                        <a:gamma/>
                        <a:shade val="46275"/>
                        <a:invGamma/>
                      </a:schemeClr>
                    </a:gs>
                    <a:gs pos="50000">
                      <a:schemeClr val="bg2"/>
                    </a:gs>
                    <a:gs pos="100000">
                      <a:schemeClr val="bg2">
                        <a:gamma/>
                        <a:shade val="46275"/>
                        <a:invGamma/>
                      </a:schemeClr>
                    </a:gs>
                  </a:gsLst>
                  <a:lin ang="5400000" scaled="1"/>
                </a:gradFill>
                <a:ln>
                  <a:noFill/>
                </a:ln>
                <a:effectLst/>
                <a:extLst>
                  <a:ext uri="{91240B29-F687-4F45-9708-019B960494DF}">
                    <a14:hiddenLine xmlns:a14="http://schemas.microsoft.com/office/drawing/2010/main" w="28575">
                      <a:solidFill>
                        <a:schemeClr val="bg2"/>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eaVert" wrap="none" anchor="ctr"/>
                <a:lstStyle/>
                <a:p>
                  <a:pPr algn="ctr" eaLnBrk="1" hangingPunct="1">
                    <a:defRPr/>
                  </a:pPr>
                  <a:endParaRPr kumimoji="1" lang="x-none" altLang="x-none" sz="2400">
                    <a:latin typeface="SimHei" charset="-122"/>
                    <a:ea typeface="SimHei" charset="-122"/>
                    <a:cs typeface="SimHei" charset="-122"/>
                  </a:endParaRPr>
                </a:p>
              </p:txBody>
            </p:sp>
            <p:sp>
              <p:nvSpPr>
                <p:cNvPr id="31" name="Oval 56"/>
                <p:cNvSpPr>
                  <a:spLocks noChangeArrowheads="1"/>
                </p:cNvSpPr>
                <p:nvPr/>
              </p:nvSpPr>
              <p:spPr bwMode="auto">
                <a:xfrm>
                  <a:off x="3024" y="1872"/>
                  <a:ext cx="432" cy="480"/>
                </a:xfrm>
                <a:prstGeom prst="ellipse">
                  <a:avLst/>
                </a:prstGeom>
                <a:gradFill rotWithShape="0">
                  <a:gsLst>
                    <a:gs pos="0">
                      <a:srgbClr val="00FF00"/>
                    </a:gs>
                    <a:gs pos="100000">
                      <a:srgbClr val="00FF00">
                        <a:gamma/>
                        <a:shade val="86275"/>
                        <a:invGamma/>
                      </a:srgbClr>
                    </a:gs>
                  </a:gsLst>
                  <a:path path="shape">
                    <a:fillToRect l="50000" t="50000" r="50000" b="50000"/>
                  </a:path>
                </a:gradFill>
                <a:ln>
                  <a:noFill/>
                </a:ln>
                <a:effectLst/>
                <a:extLst>
                  <a:ext uri="{91240B29-F687-4F45-9708-019B960494DF}">
                    <a14:hiddenLine xmlns:a14="http://schemas.microsoft.com/office/drawing/2010/main" w="28575">
                      <a:solidFill>
                        <a:schemeClr val="bg2"/>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zh-CN" altLang="en-US">
                    <a:latin typeface="SimHei" charset="-122"/>
                    <a:ea typeface="SimHei" charset="-122"/>
                    <a:cs typeface="SimHei" charset="-122"/>
                  </a:endParaRPr>
                </a:p>
              </p:txBody>
            </p:sp>
          </p:grpSp>
        </p:grpSp>
      </p:grpSp>
    </p:spTree>
    <p:extLst>
      <p:ext uri="{BB962C8B-B14F-4D97-AF65-F5344CB8AC3E}">
        <p14:creationId xmlns:p14="http://schemas.microsoft.com/office/powerpoint/2010/main" val="710864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0" y="28806"/>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9" name="object 8"/>
          <p:cNvSpPr txBox="1"/>
          <p:nvPr/>
        </p:nvSpPr>
        <p:spPr>
          <a:xfrm>
            <a:off x="2233914" y="-11575"/>
            <a:ext cx="4305782" cy="637130"/>
          </a:xfrm>
          <a:prstGeom prst="rect">
            <a:avLst/>
          </a:prstGeom>
        </p:spPr>
        <p:txBody>
          <a:bodyPr vert="horz" wrap="square" lIns="0" tIns="0" rIns="0" bIns="0" rtlCol="0">
            <a:noAutofit/>
          </a:bodyPr>
          <a:lstStyle/>
          <a:p>
            <a:pPr marL="12700">
              <a:lnSpc>
                <a:spcPct val="150000"/>
              </a:lnSpc>
            </a:pPr>
            <a:r>
              <a:rPr lang="zh-CN" altLang="en-US" sz="2400" b="1" spc="-10" dirty="0">
                <a:solidFill>
                  <a:srgbClr val="FF0000"/>
                </a:solidFill>
                <a:latin typeface="黑体" panose="02010609060101010101" pitchFamily="49" charset="-122"/>
                <a:ea typeface="黑体" panose="02010609060101010101" pitchFamily="49" charset="-122"/>
                <a:cs typeface="黑体"/>
              </a:rPr>
              <a:t>一、管内充分发展区的层流流动</a:t>
            </a: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sz="2400" b="1" dirty="0">
              <a:solidFill>
                <a:srgbClr val="FF0000"/>
              </a:solidFill>
              <a:latin typeface="黑体" panose="02010609060101010101" pitchFamily="49" charset="-122"/>
              <a:ea typeface="黑体" panose="02010609060101010101" pitchFamily="49" charset="-122"/>
              <a:cs typeface="黑体"/>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10" name="Text Box 22"/>
          <p:cNvSpPr txBox="1">
            <a:spLocks noChangeArrowheads="1"/>
          </p:cNvSpPr>
          <p:nvPr/>
        </p:nvSpPr>
        <p:spPr bwMode="auto">
          <a:xfrm>
            <a:off x="533400" y="609600"/>
            <a:ext cx="7848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kumimoji="1" lang="en-US" altLang="zh-CN" sz="2800" b="1">
                <a:effectLst>
                  <a:outerShdw blurRad="38100" dist="38100" dir="2700000" algn="tl">
                    <a:srgbClr val="C0C0C0"/>
                  </a:outerShdw>
                </a:effectLst>
                <a:latin typeface="SimHei" charset="-122"/>
                <a:ea typeface="SimHei" charset="-122"/>
                <a:cs typeface="SimHei" charset="-122"/>
              </a:rPr>
              <a:t>2. </a:t>
            </a:r>
            <a:r>
              <a:rPr kumimoji="1" lang="zh-CN" altLang="en-US" sz="2800" b="1">
                <a:effectLst>
                  <a:outerShdw blurRad="38100" dist="38100" dir="2700000" algn="tl">
                    <a:srgbClr val="C0C0C0"/>
                  </a:outerShdw>
                </a:effectLst>
                <a:latin typeface="SimHei" charset="-122"/>
                <a:ea typeface="SimHei" charset="-122"/>
                <a:cs typeface="SimHei" charset="-122"/>
              </a:rPr>
              <a:t>流动和换热的入口段及充分发展段</a:t>
            </a:r>
          </a:p>
        </p:txBody>
      </p:sp>
      <p:grpSp>
        <p:nvGrpSpPr>
          <p:cNvPr id="11" name="Group 23"/>
          <p:cNvGrpSpPr>
            <a:grpSpLocks/>
          </p:cNvGrpSpPr>
          <p:nvPr/>
        </p:nvGrpSpPr>
        <p:grpSpPr bwMode="auto">
          <a:xfrm>
            <a:off x="685800" y="1371600"/>
            <a:ext cx="7848600" cy="4267200"/>
            <a:chOff x="432" y="864"/>
            <a:chExt cx="4944" cy="2688"/>
          </a:xfrm>
        </p:grpSpPr>
        <p:pic>
          <p:nvPicPr>
            <p:cNvPr id="12" name="Picture 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2" y="912"/>
              <a:ext cx="4944" cy="25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13" name="Rectangle 25"/>
            <p:cNvSpPr>
              <a:spLocks noChangeArrowheads="1"/>
            </p:cNvSpPr>
            <p:nvPr/>
          </p:nvSpPr>
          <p:spPr bwMode="auto">
            <a:xfrm>
              <a:off x="432" y="864"/>
              <a:ext cx="48" cy="264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zh-CN" altLang="en-US">
                <a:latin typeface="SimHei" charset="-122"/>
                <a:ea typeface="SimHei" charset="-122"/>
                <a:cs typeface="SimHei" charset="-122"/>
              </a:endParaRPr>
            </a:p>
          </p:txBody>
        </p:sp>
        <p:sp>
          <p:nvSpPr>
            <p:cNvPr id="14" name="Rectangle 26"/>
            <p:cNvSpPr>
              <a:spLocks noChangeArrowheads="1"/>
            </p:cNvSpPr>
            <p:nvPr/>
          </p:nvSpPr>
          <p:spPr bwMode="auto">
            <a:xfrm>
              <a:off x="5328" y="912"/>
              <a:ext cx="48" cy="264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zh-CN" altLang="en-US">
                <a:latin typeface="SimHei" charset="-122"/>
                <a:ea typeface="SimHei" charset="-122"/>
                <a:cs typeface="SimHei" charset="-122"/>
              </a:endParaRPr>
            </a:p>
          </p:txBody>
        </p:sp>
      </p:grpSp>
    </p:spTree>
    <p:extLst>
      <p:ext uri="{BB962C8B-B14F-4D97-AF65-F5344CB8AC3E}">
        <p14:creationId xmlns:p14="http://schemas.microsoft.com/office/powerpoint/2010/main" val="1493689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0" y="28806"/>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9" name="object 8"/>
          <p:cNvSpPr txBox="1"/>
          <p:nvPr/>
        </p:nvSpPr>
        <p:spPr>
          <a:xfrm>
            <a:off x="2233914" y="-11575"/>
            <a:ext cx="4305782" cy="637130"/>
          </a:xfrm>
          <a:prstGeom prst="rect">
            <a:avLst/>
          </a:prstGeom>
        </p:spPr>
        <p:txBody>
          <a:bodyPr vert="horz" wrap="square" lIns="0" tIns="0" rIns="0" bIns="0" rtlCol="0">
            <a:noAutofit/>
          </a:bodyPr>
          <a:lstStyle/>
          <a:p>
            <a:pPr marL="12700">
              <a:lnSpc>
                <a:spcPct val="150000"/>
              </a:lnSpc>
            </a:pPr>
            <a:r>
              <a:rPr lang="zh-CN" altLang="en-US" sz="2400" b="1" spc="-10" dirty="0">
                <a:solidFill>
                  <a:srgbClr val="FF0000"/>
                </a:solidFill>
                <a:latin typeface="黑体" panose="02010609060101010101" pitchFamily="49" charset="-122"/>
                <a:ea typeface="黑体" panose="02010609060101010101" pitchFamily="49" charset="-122"/>
                <a:cs typeface="黑体"/>
              </a:rPr>
              <a:t>一、管内充分发展区的层流流动</a:t>
            </a: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sz="2400" b="1" dirty="0">
              <a:solidFill>
                <a:srgbClr val="FF0000"/>
              </a:solidFill>
              <a:latin typeface="黑体" panose="02010609060101010101" pitchFamily="49" charset="-122"/>
              <a:ea typeface="黑体" panose="02010609060101010101" pitchFamily="49" charset="-122"/>
              <a:cs typeface="黑体"/>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pic>
        <p:nvPicPr>
          <p:cNvPr id="10" name="Picture 2" descr="5-4-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1136717"/>
            <a:ext cx="7467600" cy="2262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Box 4"/>
          <p:cNvSpPr txBox="1">
            <a:spLocks noChangeArrowheads="1"/>
          </p:cNvSpPr>
          <p:nvPr/>
        </p:nvSpPr>
        <p:spPr bwMode="auto">
          <a:xfrm>
            <a:off x="1600200" y="2889317"/>
            <a:ext cx="2286000" cy="4572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kumimoji="1" lang="zh-CN" altLang="en-US" sz="2400" b="1">
                <a:latin typeface="SimHei" charset="-122"/>
                <a:ea typeface="SimHei" charset="-122"/>
                <a:cs typeface="SimHei" charset="-122"/>
              </a:rPr>
              <a:t>流动入口段</a:t>
            </a:r>
          </a:p>
        </p:txBody>
      </p:sp>
      <p:sp>
        <p:nvSpPr>
          <p:cNvPr id="12" name="Text Box 5"/>
          <p:cNvSpPr txBox="1">
            <a:spLocks noChangeArrowheads="1"/>
          </p:cNvSpPr>
          <p:nvPr/>
        </p:nvSpPr>
        <p:spPr bwMode="auto">
          <a:xfrm>
            <a:off x="6019800" y="2813117"/>
            <a:ext cx="2362200" cy="4572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kumimoji="1" lang="zh-CN" altLang="en-US" sz="2400" b="1">
                <a:latin typeface="SimHei" charset="-122"/>
                <a:ea typeface="SimHei" charset="-122"/>
                <a:cs typeface="SimHei" charset="-122"/>
              </a:rPr>
              <a:t>流动充分发展段</a:t>
            </a:r>
          </a:p>
        </p:txBody>
      </p:sp>
      <p:sp>
        <p:nvSpPr>
          <p:cNvPr id="13" name="Text Box 8"/>
          <p:cNvSpPr txBox="1">
            <a:spLocks noChangeArrowheads="1"/>
          </p:cNvSpPr>
          <p:nvPr/>
        </p:nvSpPr>
        <p:spPr bwMode="auto">
          <a:xfrm>
            <a:off x="914400" y="3803717"/>
            <a:ext cx="4419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kumimoji="1" lang="zh-CN" altLang="en-US" sz="2800" b="1" dirty="0">
                <a:latin typeface="SimHei" charset="-122"/>
                <a:ea typeface="SimHei" charset="-122"/>
                <a:cs typeface="SimHei" charset="-122"/>
              </a:rPr>
              <a:t>流动入口段长度 </a:t>
            </a:r>
            <a:r>
              <a:rPr kumimoji="1" lang="en-US" altLang="zh-CN" sz="2800" b="1" i="1" dirty="0">
                <a:latin typeface="SimHei" charset="-122"/>
                <a:ea typeface="SimHei" charset="-122"/>
                <a:cs typeface="SimHei" charset="-122"/>
              </a:rPr>
              <a:t>l </a:t>
            </a:r>
            <a:r>
              <a:rPr kumimoji="1" lang="zh-CN" altLang="en-US" sz="2800" b="1" dirty="0">
                <a:latin typeface="SimHei" charset="-122"/>
                <a:ea typeface="SimHei" charset="-122"/>
                <a:cs typeface="SimHei" charset="-122"/>
              </a:rPr>
              <a:t>的确定</a:t>
            </a:r>
            <a:endParaRPr kumimoji="1" lang="zh-CN" altLang="en-US" sz="2800" b="1" i="1" dirty="0">
              <a:latin typeface="SimHei" charset="-122"/>
              <a:ea typeface="SimHei" charset="-122"/>
              <a:cs typeface="SimHei" charset="-122"/>
            </a:endParaRPr>
          </a:p>
        </p:txBody>
      </p:sp>
      <p:sp>
        <p:nvSpPr>
          <p:cNvPr id="14" name="Text Box 9"/>
          <p:cNvSpPr txBox="1">
            <a:spLocks noChangeArrowheads="1"/>
          </p:cNvSpPr>
          <p:nvPr/>
        </p:nvSpPr>
        <p:spPr bwMode="auto">
          <a:xfrm>
            <a:off x="1752600" y="5022917"/>
            <a:ext cx="1219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kumimoji="1" lang="zh-CN" altLang="en-US" sz="2800" b="1">
                <a:latin typeface="SimHei" charset="-122"/>
                <a:ea typeface="SimHei" charset="-122"/>
                <a:cs typeface="SimHei" charset="-122"/>
              </a:rPr>
              <a:t>层流：</a:t>
            </a:r>
          </a:p>
        </p:txBody>
      </p:sp>
      <p:sp>
        <p:nvSpPr>
          <p:cNvPr id="15" name="Text Box 10"/>
          <p:cNvSpPr txBox="1">
            <a:spLocks noChangeArrowheads="1"/>
          </p:cNvSpPr>
          <p:nvPr/>
        </p:nvSpPr>
        <p:spPr bwMode="auto">
          <a:xfrm>
            <a:off x="1752600" y="5556317"/>
            <a:ext cx="1143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kumimoji="1" lang="zh-CN" altLang="en-US" sz="2800" b="1">
                <a:latin typeface="SimHei" charset="-122"/>
                <a:ea typeface="SimHei" charset="-122"/>
                <a:cs typeface="SimHei" charset="-122"/>
              </a:rPr>
              <a:t>湍流：</a:t>
            </a:r>
          </a:p>
        </p:txBody>
      </p:sp>
      <p:graphicFrame>
        <p:nvGraphicFramePr>
          <p:cNvPr id="16" name="Object 11"/>
          <p:cNvGraphicFramePr>
            <a:graphicFrameLocks noChangeAspect="1"/>
          </p:cNvGraphicFramePr>
          <p:nvPr>
            <p:extLst>
              <p:ext uri="{D42A27DB-BD31-4B8C-83A1-F6EECF244321}">
                <p14:modId xmlns:p14="http://schemas.microsoft.com/office/powerpoint/2010/main" val="704753757"/>
              </p:ext>
            </p:extLst>
          </p:nvPr>
        </p:nvGraphicFramePr>
        <p:xfrm>
          <a:off x="2767013" y="5084830"/>
          <a:ext cx="3117850" cy="496887"/>
        </p:xfrm>
        <a:graphic>
          <a:graphicData uri="http://schemas.openxmlformats.org/presentationml/2006/ole">
            <mc:AlternateContent xmlns:mc="http://schemas.openxmlformats.org/markup-compatibility/2006">
              <mc:Choice xmlns:v="urn:schemas-microsoft-com:vml" Requires="v">
                <p:oleObj name="Equation" r:id="rId3" imgW="1117115" imgH="177723" progId="Equation.3">
                  <p:embed/>
                </p:oleObj>
              </mc:Choice>
              <mc:Fallback>
                <p:oleObj name="Equation" r:id="rId3" imgW="1117115" imgH="17772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67013" y="5084830"/>
                        <a:ext cx="311785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17" name="Object 12"/>
          <p:cNvGraphicFramePr>
            <a:graphicFrameLocks noChangeAspect="1"/>
          </p:cNvGraphicFramePr>
          <p:nvPr>
            <p:extLst>
              <p:ext uri="{D42A27DB-BD31-4B8C-83A1-F6EECF244321}">
                <p14:modId xmlns:p14="http://schemas.microsoft.com/office/powerpoint/2010/main" val="1424080694"/>
              </p:ext>
            </p:extLst>
          </p:nvPr>
        </p:nvGraphicFramePr>
        <p:xfrm>
          <a:off x="2819400" y="5669030"/>
          <a:ext cx="1736725" cy="496887"/>
        </p:xfrm>
        <a:graphic>
          <a:graphicData uri="http://schemas.openxmlformats.org/presentationml/2006/ole">
            <mc:AlternateContent xmlns:mc="http://schemas.openxmlformats.org/markup-compatibility/2006">
              <mc:Choice xmlns:v="urn:schemas-microsoft-com:vml" Requires="v">
                <p:oleObj name="Equation" r:id="rId5" imgW="621760" imgH="177646" progId="Equation.3">
                  <p:embed/>
                </p:oleObj>
              </mc:Choice>
              <mc:Fallback>
                <p:oleObj name="Equation" r:id="rId5" imgW="621760" imgH="177646"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19400" y="5669030"/>
                        <a:ext cx="17367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18" name="Object 14"/>
          <p:cNvGraphicFramePr>
            <a:graphicFrameLocks noChangeAspect="1"/>
          </p:cNvGraphicFramePr>
          <p:nvPr>
            <p:extLst>
              <p:ext uri="{D42A27DB-BD31-4B8C-83A1-F6EECF244321}">
                <p14:modId xmlns:p14="http://schemas.microsoft.com/office/powerpoint/2010/main" val="818978243"/>
              </p:ext>
            </p:extLst>
          </p:nvPr>
        </p:nvGraphicFramePr>
        <p:xfrm>
          <a:off x="7239000" y="679517"/>
          <a:ext cx="1143000" cy="852488"/>
        </p:xfrm>
        <a:graphic>
          <a:graphicData uri="http://schemas.openxmlformats.org/presentationml/2006/ole">
            <mc:AlternateContent xmlns:mc="http://schemas.openxmlformats.org/markup-compatibility/2006">
              <mc:Choice xmlns:v="urn:schemas-microsoft-com:vml" Requires="v">
                <p:oleObj name="Equation" r:id="rId7" imgW="457002" imgH="393529" progId="Equation.3">
                  <p:embed/>
                </p:oleObj>
              </mc:Choice>
              <mc:Fallback>
                <p:oleObj name="Equation" r:id="rId7" imgW="457002" imgH="393529"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239000" y="679517"/>
                        <a:ext cx="1143000" cy="85248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9" name="AutoShape 16"/>
          <p:cNvSpPr>
            <a:spLocks/>
          </p:cNvSpPr>
          <p:nvPr/>
        </p:nvSpPr>
        <p:spPr bwMode="auto">
          <a:xfrm>
            <a:off x="1600200" y="5251517"/>
            <a:ext cx="228600" cy="685800"/>
          </a:xfrm>
          <a:prstGeom prst="leftBrace">
            <a:avLst>
              <a:gd name="adj1" fmla="val 25000"/>
              <a:gd name="adj2" fmla="val 50000"/>
            </a:avLst>
          </a:prstGeom>
          <a:noFill/>
          <a:ln w="28575">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defRPr/>
            </a:pPr>
            <a:endParaRPr lang="zh-CN" altLang="en-US">
              <a:latin typeface="SimHei" charset="-122"/>
              <a:ea typeface="SimHei" charset="-122"/>
              <a:cs typeface="SimHei" charset="-122"/>
            </a:endParaRPr>
          </a:p>
        </p:txBody>
      </p:sp>
    </p:spTree>
    <p:extLst>
      <p:ext uri="{BB962C8B-B14F-4D97-AF65-F5344CB8AC3E}">
        <p14:creationId xmlns:p14="http://schemas.microsoft.com/office/powerpoint/2010/main" val="285180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0" y="28806"/>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9" name="object 8"/>
          <p:cNvSpPr txBox="1"/>
          <p:nvPr/>
        </p:nvSpPr>
        <p:spPr>
          <a:xfrm>
            <a:off x="2233914" y="-11575"/>
            <a:ext cx="4305782" cy="637130"/>
          </a:xfrm>
          <a:prstGeom prst="rect">
            <a:avLst/>
          </a:prstGeom>
        </p:spPr>
        <p:txBody>
          <a:bodyPr vert="horz" wrap="square" lIns="0" tIns="0" rIns="0" bIns="0" rtlCol="0">
            <a:noAutofit/>
          </a:bodyPr>
          <a:lstStyle/>
          <a:p>
            <a:pPr marL="12700">
              <a:lnSpc>
                <a:spcPct val="150000"/>
              </a:lnSpc>
            </a:pPr>
            <a:r>
              <a:rPr lang="zh-CN" altLang="en-US" sz="2400" b="1" spc="-10" dirty="0">
                <a:solidFill>
                  <a:srgbClr val="FF0000"/>
                </a:solidFill>
                <a:latin typeface="黑体" panose="02010609060101010101" pitchFamily="49" charset="-122"/>
                <a:ea typeface="黑体" panose="02010609060101010101" pitchFamily="49" charset="-122"/>
                <a:cs typeface="黑体"/>
              </a:rPr>
              <a:t>一、管内充分发展区的层流流动</a:t>
            </a: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sz="2400" b="1" dirty="0">
              <a:solidFill>
                <a:srgbClr val="FF0000"/>
              </a:solidFill>
              <a:latin typeface="黑体" panose="02010609060101010101" pitchFamily="49" charset="-122"/>
              <a:ea typeface="黑体" panose="02010609060101010101" pitchFamily="49" charset="-122"/>
              <a:cs typeface="黑体"/>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pic>
        <p:nvPicPr>
          <p:cNvPr id="2" name="图片 1"/>
          <p:cNvPicPr>
            <a:picLocks noChangeAspect="1"/>
          </p:cNvPicPr>
          <p:nvPr/>
        </p:nvPicPr>
        <p:blipFill>
          <a:blip r:embed="rId2"/>
          <a:stretch>
            <a:fillRect/>
          </a:stretch>
        </p:blipFill>
        <p:spPr>
          <a:xfrm>
            <a:off x="346739" y="1590475"/>
            <a:ext cx="8460635" cy="2432980"/>
          </a:xfrm>
          <a:prstGeom prst="rect">
            <a:avLst/>
          </a:prstGeom>
        </p:spPr>
      </p:pic>
      <p:sp>
        <p:nvSpPr>
          <p:cNvPr id="10" name="矩形 9"/>
          <p:cNvSpPr/>
          <p:nvPr/>
        </p:nvSpPr>
        <p:spPr>
          <a:xfrm>
            <a:off x="3151057" y="4106017"/>
            <a:ext cx="3531736" cy="369332"/>
          </a:xfrm>
          <a:prstGeom prst="rect">
            <a:avLst/>
          </a:prstGeom>
        </p:spPr>
        <p:txBody>
          <a:bodyPr wrap="none">
            <a:spAutoFit/>
          </a:bodyPr>
          <a:lstStyle/>
          <a:p>
            <a:r>
              <a:rPr kumimoji="1" lang="zh-CN" altLang="en-US" b="1" dirty="0">
                <a:latin typeface="SimHei" charset="-122"/>
                <a:ea typeface="SimHei" charset="-122"/>
                <a:cs typeface="SimHei" charset="-122"/>
              </a:rPr>
              <a:t>流体在平板</a:t>
            </a:r>
            <a:r>
              <a:rPr kumimoji="1" lang="zh-CN" altLang="en-US" b="1">
                <a:latin typeface="SimHei" charset="-122"/>
                <a:ea typeface="SimHei" charset="-122"/>
                <a:cs typeface="SimHei" charset="-122"/>
              </a:rPr>
              <a:t>之间及圆管内的流动 </a:t>
            </a:r>
            <a:endParaRPr lang="zh-CN" altLang="en-US"/>
          </a:p>
        </p:txBody>
      </p:sp>
    </p:spTree>
    <p:extLst>
      <p:ext uri="{BB962C8B-B14F-4D97-AF65-F5344CB8AC3E}">
        <p14:creationId xmlns:p14="http://schemas.microsoft.com/office/powerpoint/2010/main" val="1214628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9" name="object 8"/>
          <p:cNvSpPr txBox="1"/>
          <p:nvPr/>
        </p:nvSpPr>
        <p:spPr>
          <a:xfrm>
            <a:off x="2326511" y="0"/>
            <a:ext cx="4340507" cy="637130"/>
          </a:xfrm>
          <a:prstGeom prst="rect">
            <a:avLst/>
          </a:prstGeom>
        </p:spPr>
        <p:txBody>
          <a:bodyPr vert="horz" wrap="square" lIns="0" tIns="0" rIns="0" bIns="0" rtlCol="0">
            <a:noAutofit/>
          </a:bodyPr>
          <a:lstStyle/>
          <a:p>
            <a:pPr marL="12700">
              <a:lnSpc>
                <a:spcPct val="150000"/>
              </a:lnSpc>
            </a:pPr>
            <a:r>
              <a:rPr lang="zh-CN" altLang="en-US" sz="2400" b="1" spc="-10">
                <a:solidFill>
                  <a:srgbClr val="FF0000"/>
                </a:solidFill>
                <a:latin typeface="黑体" panose="02010609060101010101" pitchFamily="49" charset="-122"/>
                <a:ea typeface="黑体" panose="02010609060101010101" pitchFamily="49" charset="-122"/>
                <a:cs typeface="黑体"/>
              </a:rPr>
              <a:t>二、管内充分发展区的层流换热</a:t>
            </a:r>
          </a:p>
          <a:p>
            <a:pPr marL="12700">
              <a:lnSpc>
                <a:spcPct val="150000"/>
              </a:lnSpc>
            </a:pPr>
            <a:endParaRPr lang="zh-CN" altLang="en-US" sz="2400" b="1" spc="-10"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sz="2400" b="1" dirty="0">
              <a:solidFill>
                <a:srgbClr val="FF0000"/>
              </a:solidFill>
              <a:latin typeface="黑体" panose="02010609060101010101" pitchFamily="49" charset="-122"/>
              <a:ea typeface="黑体" panose="02010609060101010101" pitchFamily="49" charset="-122"/>
              <a:cs typeface="黑体"/>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pic>
        <p:nvPicPr>
          <p:cNvPr id="10" name="Picture 3" descr="5-4-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0100" y="1564752"/>
            <a:ext cx="74676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Box 4"/>
          <p:cNvSpPr txBox="1">
            <a:spLocks noChangeArrowheads="1"/>
          </p:cNvSpPr>
          <p:nvPr/>
        </p:nvSpPr>
        <p:spPr bwMode="auto">
          <a:xfrm>
            <a:off x="1638300" y="1336152"/>
            <a:ext cx="2286000" cy="4572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kumimoji="1" lang="zh-CN" altLang="en-US" sz="2400" b="1">
                <a:latin typeface="SimHei" charset="-122"/>
                <a:ea typeface="SimHei" charset="-122"/>
                <a:cs typeface="SimHei" charset="-122"/>
              </a:rPr>
              <a:t>流动入口段</a:t>
            </a:r>
          </a:p>
        </p:txBody>
      </p:sp>
      <p:sp>
        <p:nvSpPr>
          <p:cNvPr id="12" name="Text Box 5"/>
          <p:cNvSpPr txBox="1">
            <a:spLocks noChangeArrowheads="1"/>
          </p:cNvSpPr>
          <p:nvPr/>
        </p:nvSpPr>
        <p:spPr bwMode="auto">
          <a:xfrm>
            <a:off x="6057900" y="1259952"/>
            <a:ext cx="2362200" cy="4572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kumimoji="1" lang="zh-CN" altLang="en-US" sz="2400" b="1">
                <a:latin typeface="SimHei" charset="-122"/>
                <a:ea typeface="SimHei" charset="-122"/>
                <a:cs typeface="SimHei" charset="-122"/>
              </a:rPr>
              <a:t>流动充分发展段</a:t>
            </a:r>
          </a:p>
        </p:txBody>
      </p:sp>
      <p:sp>
        <p:nvSpPr>
          <p:cNvPr id="13" name="Text Box 6"/>
          <p:cNvSpPr txBox="1">
            <a:spLocks noChangeArrowheads="1"/>
          </p:cNvSpPr>
          <p:nvPr/>
        </p:nvSpPr>
        <p:spPr bwMode="auto">
          <a:xfrm>
            <a:off x="2171700" y="3393552"/>
            <a:ext cx="1905000" cy="4572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kumimoji="1" lang="zh-CN" altLang="en-US" sz="2400" b="1">
                <a:latin typeface="SimHei" charset="-122"/>
                <a:ea typeface="SimHei" charset="-122"/>
                <a:cs typeface="SimHei" charset="-122"/>
              </a:rPr>
              <a:t>换热入口段</a:t>
            </a:r>
          </a:p>
        </p:txBody>
      </p:sp>
      <p:sp>
        <p:nvSpPr>
          <p:cNvPr id="14" name="Text Box 7"/>
          <p:cNvSpPr txBox="1">
            <a:spLocks noChangeArrowheads="1"/>
          </p:cNvSpPr>
          <p:nvPr/>
        </p:nvSpPr>
        <p:spPr bwMode="auto">
          <a:xfrm>
            <a:off x="5676900" y="3393552"/>
            <a:ext cx="2590800" cy="4572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kumimoji="1" lang="zh-CN" altLang="en-US" sz="2400" b="1">
                <a:latin typeface="SimHei" charset="-122"/>
                <a:ea typeface="SimHei" charset="-122"/>
                <a:cs typeface="SimHei" charset="-122"/>
              </a:rPr>
              <a:t>换热充分发展段</a:t>
            </a:r>
          </a:p>
        </p:txBody>
      </p:sp>
      <p:graphicFrame>
        <p:nvGraphicFramePr>
          <p:cNvPr id="15" name="Object 13"/>
          <p:cNvGraphicFramePr>
            <a:graphicFrameLocks noChangeAspect="1"/>
          </p:cNvGraphicFramePr>
          <p:nvPr>
            <p:extLst>
              <p:ext uri="{D42A27DB-BD31-4B8C-83A1-F6EECF244321}">
                <p14:modId xmlns:p14="http://schemas.microsoft.com/office/powerpoint/2010/main" val="279063693"/>
              </p:ext>
            </p:extLst>
          </p:nvPr>
        </p:nvGraphicFramePr>
        <p:xfrm>
          <a:off x="5448300" y="1640952"/>
          <a:ext cx="990600" cy="760413"/>
        </p:xfrm>
        <a:graphic>
          <a:graphicData uri="http://schemas.openxmlformats.org/presentationml/2006/ole">
            <mc:AlternateContent xmlns:mc="http://schemas.openxmlformats.org/markup-compatibility/2006">
              <mc:Choice xmlns:v="urn:schemas-microsoft-com:vml" Requires="v">
                <p:oleObj name="Equation" r:id="rId3" imgW="444307" imgH="393529" progId="Equation.3">
                  <p:embed/>
                </p:oleObj>
              </mc:Choice>
              <mc:Fallback>
                <p:oleObj name="Equation" r:id="rId3" imgW="444307" imgH="39352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8300" y="1640952"/>
                        <a:ext cx="990600" cy="760413"/>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119203203"/>
              </p:ext>
            </p:extLst>
          </p:nvPr>
        </p:nvGraphicFramePr>
        <p:xfrm>
          <a:off x="6515100" y="1793352"/>
          <a:ext cx="1752600" cy="538163"/>
        </p:xfrm>
        <a:graphic>
          <a:graphicData uri="http://schemas.openxmlformats.org/presentationml/2006/ole">
            <mc:AlternateContent xmlns:mc="http://schemas.openxmlformats.org/markup-compatibility/2006">
              <mc:Choice xmlns:v="urn:schemas-microsoft-com:vml" Requires="v">
                <p:oleObj name="Equation" r:id="rId5" imgW="571252" imgH="203112" progId="Equation.3">
                  <p:embed/>
                </p:oleObj>
              </mc:Choice>
              <mc:Fallback>
                <p:oleObj name="Equation" r:id="rId5" imgW="571252" imgH="203112"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15100" y="1793352"/>
                        <a:ext cx="1752600" cy="538163"/>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7" name="Text Box 17"/>
          <p:cNvSpPr txBox="1">
            <a:spLocks noChangeArrowheads="1"/>
          </p:cNvSpPr>
          <p:nvPr/>
        </p:nvSpPr>
        <p:spPr bwMode="auto">
          <a:xfrm>
            <a:off x="647700" y="650352"/>
            <a:ext cx="2895600" cy="51911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kumimoji="1" lang="zh-CN" altLang="en-US" sz="2800" b="1">
                <a:latin typeface="SimHei" charset="-122"/>
                <a:ea typeface="SimHei" charset="-122"/>
                <a:cs typeface="SimHei" charset="-122"/>
              </a:rPr>
              <a:t>换热充分发展段</a:t>
            </a:r>
          </a:p>
        </p:txBody>
      </p:sp>
      <p:sp>
        <p:nvSpPr>
          <p:cNvPr id="18" name="Rectangle 19"/>
          <p:cNvSpPr>
            <a:spLocks noChangeArrowheads="1"/>
          </p:cNvSpPr>
          <p:nvPr/>
        </p:nvSpPr>
        <p:spPr bwMode="auto">
          <a:xfrm>
            <a:off x="647700" y="3926952"/>
            <a:ext cx="8077200" cy="10954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lnSpc>
                <a:spcPct val="125000"/>
              </a:lnSpc>
              <a:defRPr/>
            </a:pPr>
            <a:r>
              <a:rPr kumimoji="1" lang="en-US" altLang="zh-CN" sz="2800" b="1">
                <a:latin typeface="SimHei" charset="-122"/>
                <a:ea typeface="SimHei" charset="-122"/>
                <a:cs typeface="SimHei" charset="-122"/>
              </a:rPr>
              <a:t>    </a:t>
            </a:r>
            <a:r>
              <a:rPr kumimoji="1" lang="zh-CN" altLang="en-US" sz="2800" b="1">
                <a:latin typeface="SimHei" charset="-122"/>
                <a:ea typeface="SimHei" charset="-122"/>
                <a:cs typeface="SimHei" charset="-122"/>
              </a:rPr>
              <a:t>对流换热的充分发展阶段的定义是表面传热系数不随</a:t>
            </a:r>
            <a:r>
              <a:rPr kumimoji="1" lang="en-US" altLang="zh-CN" sz="2800" b="1">
                <a:latin typeface="SimHei" charset="-122"/>
                <a:ea typeface="SimHei" charset="-122"/>
                <a:cs typeface="SimHei" charset="-122"/>
              </a:rPr>
              <a:t>x</a:t>
            </a:r>
            <a:r>
              <a:rPr kumimoji="1" lang="zh-CN" altLang="en-US" sz="2800" b="1">
                <a:latin typeface="SimHei" charset="-122"/>
                <a:ea typeface="SimHei" charset="-122"/>
                <a:cs typeface="SimHei" charset="-122"/>
              </a:rPr>
              <a:t>发生变化，即        。</a:t>
            </a:r>
          </a:p>
        </p:txBody>
      </p:sp>
      <p:graphicFrame>
        <p:nvGraphicFramePr>
          <p:cNvPr id="19" name="Object 18"/>
          <p:cNvGraphicFramePr>
            <a:graphicFrameLocks noChangeAspect="1"/>
          </p:cNvGraphicFramePr>
          <p:nvPr>
            <p:extLst>
              <p:ext uri="{D42A27DB-BD31-4B8C-83A1-F6EECF244321}">
                <p14:modId xmlns:p14="http://schemas.microsoft.com/office/powerpoint/2010/main" val="1993473817"/>
              </p:ext>
            </p:extLst>
          </p:nvPr>
        </p:nvGraphicFramePr>
        <p:xfrm>
          <a:off x="4152900" y="4612752"/>
          <a:ext cx="1524000" cy="538163"/>
        </p:xfrm>
        <a:graphic>
          <a:graphicData uri="http://schemas.openxmlformats.org/presentationml/2006/ole">
            <mc:AlternateContent xmlns:mc="http://schemas.openxmlformats.org/markup-compatibility/2006">
              <mc:Choice xmlns:v="urn:schemas-microsoft-com:vml" Requires="v">
                <p:oleObj r:id="rId7" imgW="647700" imgH="228600" progId="Equation.3">
                  <p:embed/>
                </p:oleObj>
              </mc:Choice>
              <mc:Fallback>
                <p:oleObj r:id="rId7" imgW="647700" imgH="228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52900" y="4612752"/>
                        <a:ext cx="1524000"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 name="Object 20"/>
          <p:cNvGraphicFramePr>
            <a:graphicFrameLocks noChangeAspect="1"/>
          </p:cNvGraphicFramePr>
          <p:nvPr>
            <p:extLst>
              <p:ext uri="{D42A27DB-BD31-4B8C-83A1-F6EECF244321}">
                <p14:modId xmlns:p14="http://schemas.microsoft.com/office/powerpoint/2010/main" val="1422065472"/>
              </p:ext>
            </p:extLst>
          </p:nvPr>
        </p:nvGraphicFramePr>
        <p:xfrm>
          <a:off x="2628900" y="5374752"/>
          <a:ext cx="4191000" cy="920750"/>
        </p:xfrm>
        <a:graphic>
          <a:graphicData uri="http://schemas.openxmlformats.org/presentationml/2006/ole">
            <mc:AlternateContent xmlns:mc="http://schemas.openxmlformats.org/markup-compatibility/2006">
              <mc:Choice xmlns:v="urn:schemas-microsoft-com:vml" Requires="v">
                <p:oleObj r:id="rId9" imgW="2120900" imgH="469900" progId="Equation.3">
                  <p:embed/>
                </p:oleObj>
              </mc:Choice>
              <mc:Fallback>
                <p:oleObj r:id="rId9" imgW="2120900" imgH="4699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28900" y="5374752"/>
                        <a:ext cx="4191000"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733756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9" name="object 8"/>
          <p:cNvSpPr txBox="1"/>
          <p:nvPr/>
        </p:nvSpPr>
        <p:spPr>
          <a:xfrm>
            <a:off x="2326511" y="0"/>
            <a:ext cx="4340507" cy="637130"/>
          </a:xfrm>
          <a:prstGeom prst="rect">
            <a:avLst/>
          </a:prstGeom>
        </p:spPr>
        <p:txBody>
          <a:bodyPr vert="horz" wrap="square" lIns="0" tIns="0" rIns="0" bIns="0" rtlCol="0">
            <a:noAutofit/>
          </a:bodyPr>
          <a:lstStyle/>
          <a:p>
            <a:pPr marL="12700">
              <a:lnSpc>
                <a:spcPct val="150000"/>
              </a:lnSpc>
            </a:pPr>
            <a:r>
              <a:rPr lang="zh-CN" altLang="en-US" sz="2400" b="1" spc="-10">
                <a:solidFill>
                  <a:srgbClr val="FF0000"/>
                </a:solidFill>
                <a:latin typeface="黑体" panose="02010609060101010101" pitchFamily="49" charset="-122"/>
                <a:ea typeface="黑体" panose="02010609060101010101" pitchFamily="49" charset="-122"/>
                <a:cs typeface="黑体"/>
              </a:rPr>
              <a:t>二、管内充分发展区的层流换热</a:t>
            </a:r>
          </a:p>
          <a:p>
            <a:pPr marL="12700">
              <a:lnSpc>
                <a:spcPct val="150000"/>
              </a:lnSpc>
            </a:pPr>
            <a:endParaRPr lang="zh-CN" altLang="en-US" sz="2400" b="1" spc="-10"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sz="2400" b="1" dirty="0">
              <a:solidFill>
                <a:srgbClr val="FF0000"/>
              </a:solidFill>
              <a:latin typeface="黑体" panose="02010609060101010101" pitchFamily="49" charset="-122"/>
              <a:ea typeface="黑体" panose="02010609060101010101" pitchFamily="49" charset="-122"/>
              <a:cs typeface="黑体"/>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10" name="Text Box 2"/>
          <p:cNvSpPr txBox="1">
            <a:spLocks noChangeArrowheads="1"/>
          </p:cNvSpPr>
          <p:nvPr/>
        </p:nvSpPr>
        <p:spPr bwMode="auto">
          <a:xfrm>
            <a:off x="723900" y="549275"/>
            <a:ext cx="4419600" cy="51911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kumimoji="1" lang="zh-CN" altLang="en-US" sz="2800" b="1">
                <a:latin typeface="SimHei" charset="-122"/>
                <a:ea typeface="SimHei" charset="-122"/>
                <a:cs typeface="SimHei" charset="-122"/>
              </a:rPr>
              <a:t>换热充分发展段的条件</a:t>
            </a:r>
          </a:p>
        </p:txBody>
      </p:sp>
      <p:graphicFrame>
        <p:nvGraphicFramePr>
          <p:cNvPr id="11" name="Object 3"/>
          <p:cNvGraphicFramePr>
            <a:graphicFrameLocks noChangeAspect="1"/>
          </p:cNvGraphicFramePr>
          <p:nvPr>
            <p:extLst>
              <p:ext uri="{D42A27DB-BD31-4B8C-83A1-F6EECF244321}">
                <p14:modId xmlns:p14="http://schemas.microsoft.com/office/powerpoint/2010/main" val="2134481595"/>
              </p:ext>
            </p:extLst>
          </p:nvPr>
        </p:nvGraphicFramePr>
        <p:xfrm>
          <a:off x="6523038" y="1093788"/>
          <a:ext cx="1389062" cy="817562"/>
        </p:xfrm>
        <a:graphic>
          <a:graphicData uri="http://schemas.openxmlformats.org/presentationml/2006/ole">
            <mc:AlternateContent xmlns:mc="http://schemas.openxmlformats.org/markup-compatibility/2006">
              <mc:Choice xmlns:v="urn:schemas-microsoft-com:vml" Requires="v">
                <p:oleObj name="Equation" r:id="rId2" imgW="736600" imgH="431800" progId="Equation.3">
                  <p:embed/>
                </p:oleObj>
              </mc:Choice>
              <mc:Fallback>
                <p:oleObj name="Equation" r:id="rId2" imgW="736600" imgH="431800"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23038" y="1093788"/>
                        <a:ext cx="1389062"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 name="Rectangle 6"/>
          <p:cNvSpPr>
            <a:spLocks noChangeArrowheads="1"/>
          </p:cNvSpPr>
          <p:nvPr/>
        </p:nvSpPr>
        <p:spPr bwMode="auto">
          <a:xfrm>
            <a:off x="647700" y="1082675"/>
            <a:ext cx="8001000" cy="10577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lnSpc>
                <a:spcPct val="120000"/>
              </a:lnSpc>
              <a:defRPr/>
            </a:pPr>
            <a:r>
              <a:rPr kumimoji="1" lang="zh-CN" altLang="en-US" sz="2800" b="1" dirty="0">
                <a:latin typeface="SimHei" charset="-122"/>
                <a:ea typeface="SimHei" charset="-122"/>
                <a:cs typeface="SimHei" charset="-122"/>
              </a:rPr>
              <a:t>形成热充分发展的条件是无量纲温度                不随</a:t>
            </a:r>
            <a:r>
              <a:rPr kumimoji="1" lang="en-US" altLang="zh-CN" sz="2800" b="1" i="1" dirty="0">
                <a:latin typeface="SimHei" charset="-122"/>
                <a:ea typeface="SimHei" charset="-122"/>
                <a:cs typeface="SimHei" charset="-122"/>
              </a:rPr>
              <a:t>x</a:t>
            </a:r>
            <a:r>
              <a:rPr kumimoji="1" lang="zh-CN" altLang="en-US" sz="2800" b="1" dirty="0">
                <a:latin typeface="SimHei" charset="-122"/>
                <a:ea typeface="SimHei" charset="-122"/>
                <a:cs typeface="SimHei" charset="-122"/>
              </a:rPr>
              <a:t>发生变化</a:t>
            </a:r>
            <a:r>
              <a:rPr kumimoji="1" lang="zh-CN" altLang="en-US" sz="600" dirty="0">
                <a:latin typeface="SimHei" charset="-122"/>
                <a:ea typeface="SimHei" charset="-122"/>
                <a:cs typeface="SimHei" charset="-122"/>
              </a:rPr>
              <a:t> </a:t>
            </a:r>
            <a:endParaRPr kumimoji="1" lang="zh-CN" altLang="en-US" sz="2400" dirty="0">
              <a:latin typeface="SimHei" charset="-122"/>
              <a:ea typeface="SimHei" charset="-122"/>
              <a:cs typeface="SimHei" charset="-122"/>
            </a:endParaRPr>
          </a:p>
        </p:txBody>
      </p:sp>
      <p:graphicFrame>
        <p:nvGraphicFramePr>
          <p:cNvPr id="13" name="Object 7"/>
          <p:cNvGraphicFramePr>
            <a:graphicFrameLocks noChangeAspect="1"/>
          </p:cNvGraphicFramePr>
          <p:nvPr>
            <p:extLst>
              <p:ext uri="{D42A27DB-BD31-4B8C-83A1-F6EECF244321}">
                <p14:modId xmlns:p14="http://schemas.microsoft.com/office/powerpoint/2010/main" val="517844030"/>
              </p:ext>
            </p:extLst>
          </p:nvPr>
        </p:nvGraphicFramePr>
        <p:xfrm>
          <a:off x="2517775" y="2149475"/>
          <a:ext cx="3687763" cy="1000125"/>
        </p:xfrm>
        <a:graphic>
          <a:graphicData uri="http://schemas.openxmlformats.org/presentationml/2006/ole">
            <mc:AlternateContent xmlns:mc="http://schemas.openxmlformats.org/markup-compatibility/2006">
              <mc:Choice xmlns:v="urn:schemas-microsoft-com:vml" Requires="v">
                <p:oleObj name="Equation" r:id="rId4" imgW="1790700" imgH="482600" progId="Equation.3">
                  <p:embed/>
                </p:oleObj>
              </mc:Choice>
              <mc:Fallback>
                <p:oleObj name="Equation" r:id="rId4" imgW="1790700" imgH="4826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7775" y="2149475"/>
                        <a:ext cx="3687763"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Object 9"/>
          <p:cNvGraphicFramePr>
            <a:graphicFrameLocks noChangeAspect="1"/>
          </p:cNvGraphicFramePr>
          <p:nvPr>
            <p:extLst>
              <p:ext uri="{D42A27DB-BD31-4B8C-83A1-F6EECF244321}">
                <p14:modId xmlns:p14="http://schemas.microsoft.com/office/powerpoint/2010/main" val="1800874566"/>
              </p:ext>
            </p:extLst>
          </p:nvPr>
        </p:nvGraphicFramePr>
        <p:xfrm>
          <a:off x="911225" y="3368675"/>
          <a:ext cx="690563" cy="425450"/>
        </p:xfrm>
        <a:graphic>
          <a:graphicData uri="http://schemas.openxmlformats.org/presentationml/2006/ole">
            <mc:AlternateContent xmlns:mc="http://schemas.openxmlformats.org/markup-compatibility/2006">
              <mc:Choice xmlns:v="urn:schemas-microsoft-com:vml" Requires="v">
                <p:oleObj name="Equation" r:id="rId6" imgW="368300" imgH="228600" progId="Equation.3">
                  <p:embed/>
                </p:oleObj>
              </mc:Choice>
              <mc:Fallback>
                <p:oleObj name="Equation" r:id="rId6" imgW="368300" imgH="2286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11225" y="3368675"/>
                        <a:ext cx="690563"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 name="Object 11"/>
          <p:cNvGraphicFramePr>
            <a:graphicFrameLocks noChangeAspect="1"/>
          </p:cNvGraphicFramePr>
          <p:nvPr>
            <p:extLst>
              <p:ext uri="{D42A27DB-BD31-4B8C-83A1-F6EECF244321}">
                <p14:modId xmlns:p14="http://schemas.microsoft.com/office/powerpoint/2010/main" val="664309944"/>
              </p:ext>
            </p:extLst>
          </p:nvPr>
        </p:nvGraphicFramePr>
        <p:xfrm>
          <a:off x="909638" y="3902075"/>
          <a:ext cx="619125" cy="401638"/>
        </p:xfrm>
        <a:graphic>
          <a:graphicData uri="http://schemas.openxmlformats.org/presentationml/2006/ole">
            <mc:AlternateContent xmlns:mc="http://schemas.openxmlformats.org/markup-compatibility/2006">
              <mc:Choice xmlns:v="urn:schemas-microsoft-com:vml" Requires="v">
                <p:oleObj name="Equation" r:id="rId8" imgW="355446" imgH="228501" progId="Equation.3">
                  <p:embed/>
                </p:oleObj>
              </mc:Choice>
              <mc:Fallback>
                <p:oleObj name="Equation" r:id="rId8" imgW="355446" imgH="228501"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09638" y="3902075"/>
                        <a:ext cx="619125"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 name="Rectangle 14"/>
          <p:cNvSpPr>
            <a:spLocks noChangeArrowheads="1"/>
          </p:cNvSpPr>
          <p:nvPr/>
        </p:nvSpPr>
        <p:spPr bwMode="auto">
          <a:xfrm>
            <a:off x="1562100" y="3292475"/>
            <a:ext cx="7086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defRPr/>
            </a:pPr>
            <a:r>
              <a:rPr kumimoji="1" lang="zh-CN" altLang="en-US" sz="2800" b="1">
                <a:latin typeface="SimHei" charset="-122"/>
                <a:ea typeface="SimHei" charset="-122"/>
                <a:cs typeface="SimHei" charset="-122"/>
              </a:rPr>
              <a:t>是管壁面温度 </a:t>
            </a:r>
          </a:p>
        </p:txBody>
      </p:sp>
      <p:sp>
        <p:nvSpPr>
          <p:cNvPr id="17" name="Rectangle 15"/>
          <p:cNvSpPr>
            <a:spLocks noChangeArrowheads="1"/>
          </p:cNvSpPr>
          <p:nvPr/>
        </p:nvSpPr>
        <p:spPr bwMode="auto">
          <a:xfrm>
            <a:off x="1562100" y="3825875"/>
            <a:ext cx="7086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defRPr/>
            </a:pPr>
            <a:r>
              <a:rPr kumimoji="1" lang="zh-CN" altLang="en-US" sz="2800" b="1">
                <a:latin typeface="SimHei" charset="-122"/>
                <a:ea typeface="SimHei" charset="-122"/>
                <a:cs typeface="SimHei" charset="-122"/>
              </a:rPr>
              <a:t>是截面平均温度。 </a:t>
            </a:r>
          </a:p>
        </p:txBody>
      </p:sp>
      <p:sp>
        <p:nvSpPr>
          <p:cNvPr id="18" name="Rectangle 16"/>
          <p:cNvSpPr>
            <a:spLocks noChangeArrowheads="1"/>
          </p:cNvSpPr>
          <p:nvPr/>
        </p:nvSpPr>
        <p:spPr bwMode="auto">
          <a:xfrm>
            <a:off x="647700" y="4359275"/>
            <a:ext cx="80772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defRPr/>
            </a:pPr>
            <a:r>
              <a:rPr kumimoji="1" lang="zh-CN" altLang="en-US" sz="2800" b="1">
                <a:latin typeface="SimHei" charset="-122"/>
                <a:ea typeface="SimHei" charset="-122"/>
                <a:cs typeface="SimHei" charset="-122"/>
              </a:rPr>
              <a:t>此时，无量纲温度分布不随</a:t>
            </a:r>
            <a:r>
              <a:rPr kumimoji="1" lang="en-US" altLang="zh-CN" sz="2800" b="1" i="1">
                <a:latin typeface="SimHei" charset="-122"/>
                <a:ea typeface="SimHei" charset="-122"/>
                <a:cs typeface="SimHei" charset="-122"/>
              </a:rPr>
              <a:t>x</a:t>
            </a:r>
            <a:r>
              <a:rPr kumimoji="1" lang="zh-CN" altLang="en-US" sz="2800" b="1">
                <a:latin typeface="SimHei" charset="-122"/>
                <a:ea typeface="SimHei" charset="-122"/>
                <a:cs typeface="SimHei" charset="-122"/>
              </a:rPr>
              <a:t>发生变化，而只是</a:t>
            </a:r>
            <a:r>
              <a:rPr kumimoji="1" lang="en-US" altLang="zh-CN" sz="2800" b="1" i="1">
                <a:latin typeface="SimHei" charset="-122"/>
                <a:ea typeface="SimHei" charset="-122"/>
                <a:cs typeface="SimHei" charset="-122"/>
              </a:rPr>
              <a:t>r</a:t>
            </a:r>
            <a:r>
              <a:rPr kumimoji="1" lang="zh-CN" altLang="en-US" sz="2800" b="1">
                <a:latin typeface="SimHei" charset="-122"/>
                <a:ea typeface="SimHei" charset="-122"/>
                <a:cs typeface="SimHei" charset="-122"/>
              </a:rPr>
              <a:t>的函数</a:t>
            </a:r>
            <a:r>
              <a:rPr kumimoji="1" lang="zh-CN" altLang="en-US" sz="600">
                <a:latin typeface="SimHei" charset="-122"/>
                <a:ea typeface="SimHei" charset="-122"/>
                <a:cs typeface="SimHei" charset="-122"/>
              </a:rPr>
              <a:t> </a:t>
            </a:r>
            <a:endParaRPr kumimoji="1" lang="zh-CN" altLang="en-US" sz="2400">
              <a:latin typeface="SimHei" charset="-122"/>
              <a:ea typeface="SimHei" charset="-122"/>
              <a:cs typeface="SimHei" charset="-122"/>
            </a:endParaRPr>
          </a:p>
        </p:txBody>
      </p:sp>
      <p:graphicFrame>
        <p:nvGraphicFramePr>
          <p:cNvPr id="19" name="Object 17"/>
          <p:cNvGraphicFramePr>
            <a:graphicFrameLocks noChangeAspect="1"/>
          </p:cNvGraphicFramePr>
          <p:nvPr>
            <p:extLst>
              <p:ext uri="{D42A27DB-BD31-4B8C-83A1-F6EECF244321}">
                <p14:modId xmlns:p14="http://schemas.microsoft.com/office/powerpoint/2010/main" val="289748055"/>
              </p:ext>
            </p:extLst>
          </p:nvPr>
        </p:nvGraphicFramePr>
        <p:xfrm>
          <a:off x="946150" y="5438775"/>
          <a:ext cx="2986088" cy="895350"/>
        </p:xfrm>
        <a:graphic>
          <a:graphicData uri="http://schemas.openxmlformats.org/presentationml/2006/ole">
            <mc:AlternateContent xmlns:mc="http://schemas.openxmlformats.org/markup-compatibility/2006">
              <mc:Choice xmlns:v="urn:schemas-microsoft-com:vml" Requires="v">
                <p:oleObj name="Equation" r:id="rId10" imgW="1447800" imgH="431800" progId="Equation.3">
                  <p:embed/>
                </p:oleObj>
              </mc:Choice>
              <mc:Fallback>
                <p:oleObj name="Equation" r:id="rId10" imgW="1447800" imgH="431800" progId="Equation.3">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46150" y="5438775"/>
                        <a:ext cx="2986088"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 name="Object 19"/>
          <p:cNvGraphicFramePr>
            <a:graphicFrameLocks noChangeAspect="1"/>
          </p:cNvGraphicFramePr>
          <p:nvPr>
            <p:extLst>
              <p:ext uri="{D42A27DB-BD31-4B8C-83A1-F6EECF244321}">
                <p14:modId xmlns:p14="http://schemas.microsoft.com/office/powerpoint/2010/main" val="1450132636"/>
              </p:ext>
            </p:extLst>
          </p:nvPr>
        </p:nvGraphicFramePr>
        <p:xfrm>
          <a:off x="4556125" y="5426075"/>
          <a:ext cx="3041650" cy="949325"/>
        </p:xfrm>
        <a:graphic>
          <a:graphicData uri="http://schemas.openxmlformats.org/presentationml/2006/ole">
            <mc:AlternateContent xmlns:mc="http://schemas.openxmlformats.org/markup-compatibility/2006">
              <mc:Choice xmlns:v="urn:schemas-microsoft-com:vml" Requires="v">
                <p:oleObj name="Equation" r:id="rId12" imgW="1371600" imgH="431800" progId="Equation.3">
                  <p:embed/>
                </p:oleObj>
              </mc:Choice>
              <mc:Fallback>
                <p:oleObj name="Equation" r:id="rId12" imgW="1371600" imgH="431800" progId="Equation.3">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556125" y="5426075"/>
                        <a:ext cx="304165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994126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p:nvPr/>
        </p:nvSpPr>
        <p:spPr>
          <a:xfrm>
            <a:off x="0" y="2286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99CC00"/>
          </a:solidFill>
        </p:spPr>
        <p:txBody>
          <a:bodyPr wrap="square" lIns="0" tIns="0" rIns="0" bIns="0" rtlCol="0">
            <a:noAutofit/>
          </a:bodyPr>
          <a:lstStyle/>
          <a:p>
            <a:endParaRPr/>
          </a:p>
        </p:txBody>
      </p:sp>
      <p:sp>
        <p:nvSpPr>
          <p:cNvPr id="4" name="object 3"/>
          <p:cNvSpPr/>
          <p:nvPr/>
        </p:nvSpPr>
        <p:spPr>
          <a:xfrm>
            <a:off x="228600" y="6308725"/>
            <a:ext cx="8915400" cy="0"/>
          </a:xfrm>
          <a:custGeom>
            <a:avLst/>
            <a:gdLst/>
            <a:ahLst/>
            <a:cxnLst/>
            <a:rect l="l" t="t" r="r" b="b"/>
            <a:pathLst>
              <a:path w="8915400">
                <a:moveTo>
                  <a:pt x="0" y="0"/>
                </a:moveTo>
                <a:lnTo>
                  <a:pt x="8915400" y="0"/>
                </a:lnTo>
              </a:path>
            </a:pathLst>
          </a:custGeom>
          <a:ln w="57150">
            <a:solidFill>
              <a:srgbClr val="000080"/>
            </a:solidFill>
          </a:ln>
        </p:spPr>
        <p:txBody>
          <a:bodyPr wrap="square" lIns="0" tIns="0" rIns="0" bIns="0" rtlCol="0">
            <a:noAutofit/>
          </a:bodyPr>
          <a:lstStyle/>
          <a:p>
            <a:endParaRPr/>
          </a:p>
        </p:txBody>
      </p:sp>
      <p:sp>
        <p:nvSpPr>
          <p:cNvPr id="5" name="object 4"/>
          <p:cNvSpPr/>
          <p:nvPr/>
        </p:nvSpPr>
        <p:spPr>
          <a:xfrm>
            <a:off x="0" y="457200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339966"/>
          </a:solidFill>
        </p:spPr>
        <p:txBody>
          <a:bodyPr wrap="square" lIns="0" tIns="0" rIns="0" bIns="0" rtlCol="0">
            <a:noAutofit/>
          </a:bodyPr>
          <a:lstStyle/>
          <a:p>
            <a:endParaRPr/>
          </a:p>
        </p:txBody>
      </p:sp>
      <p:sp>
        <p:nvSpPr>
          <p:cNvPr id="6" name="object 5"/>
          <p:cNvSpPr/>
          <p:nvPr/>
        </p:nvSpPr>
        <p:spPr>
          <a:xfrm>
            <a:off x="228600" y="549275"/>
            <a:ext cx="8915400" cy="0"/>
          </a:xfrm>
          <a:custGeom>
            <a:avLst/>
            <a:gdLst/>
            <a:ahLst/>
            <a:cxnLst/>
            <a:rect l="l" t="t" r="r" b="b"/>
            <a:pathLst>
              <a:path w="8915400">
                <a:moveTo>
                  <a:pt x="0" y="0"/>
                </a:moveTo>
                <a:lnTo>
                  <a:pt x="8915400" y="0"/>
                </a:lnTo>
              </a:path>
            </a:pathLst>
          </a:custGeom>
          <a:ln w="57150">
            <a:solidFill>
              <a:srgbClr val="006699"/>
            </a:solidFill>
          </a:ln>
        </p:spPr>
        <p:txBody>
          <a:bodyPr wrap="square" lIns="0" tIns="0" rIns="0" bIns="0" rtlCol="0">
            <a:noAutofit/>
          </a:bodyPr>
          <a:lstStyle/>
          <a:p>
            <a:endParaRPr/>
          </a:p>
        </p:txBody>
      </p:sp>
      <p:sp>
        <p:nvSpPr>
          <p:cNvPr id="7" name="object 6"/>
          <p:cNvSpPr/>
          <p:nvPr/>
        </p:nvSpPr>
        <p:spPr>
          <a:xfrm>
            <a:off x="0" y="0"/>
            <a:ext cx="228600" cy="2286000"/>
          </a:xfrm>
          <a:custGeom>
            <a:avLst/>
            <a:gdLst/>
            <a:ahLst/>
            <a:cxnLst/>
            <a:rect l="l" t="t" r="r" b="b"/>
            <a:pathLst>
              <a:path w="228600" h="2286000">
                <a:moveTo>
                  <a:pt x="0" y="2286000"/>
                </a:moveTo>
                <a:lnTo>
                  <a:pt x="228600" y="2286000"/>
                </a:lnTo>
                <a:lnTo>
                  <a:pt x="228600" y="0"/>
                </a:lnTo>
                <a:lnTo>
                  <a:pt x="0" y="0"/>
                </a:lnTo>
                <a:lnTo>
                  <a:pt x="0" y="2286000"/>
                </a:lnTo>
                <a:close/>
              </a:path>
            </a:pathLst>
          </a:custGeom>
          <a:solidFill>
            <a:srgbClr val="008000"/>
          </a:solidFill>
        </p:spPr>
        <p:txBody>
          <a:bodyPr wrap="square" lIns="0" tIns="0" rIns="0" bIns="0" rtlCol="0">
            <a:noAutofit/>
          </a:bodyPr>
          <a:lstStyle/>
          <a:p>
            <a:endParaRPr/>
          </a:p>
        </p:txBody>
      </p:sp>
      <p:sp>
        <p:nvSpPr>
          <p:cNvPr id="8" name="object 7"/>
          <p:cNvSpPr txBox="1">
            <a:spLocks/>
          </p:cNvSpPr>
          <p:nvPr/>
        </p:nvSpPr>
        <p:spPr>
          <a:xfrm>
            <a:off x="228601" y="3555"/>
            <a:ext cx="8915400" cy="514187"/>
          </a:xfrm>
          <a:prstGeom prst="rect">
            <a:avLst/>
          </a:prstGeom>
          <a:solidFill>
            <a:srgbClr val="CCFFCC"/>
          </a:solidFill>
        </p:spPr>
        <p:txBody>
          <a:bodyPr vert="horz" wrap="square" lIns="0" tIns="0" rIns="0" bIns="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262255">
              <a:lnSpc>
                <a:spcPct val="100000"/>
              </a:lnSpc>
              <a:tabLst>
                <a:tab pos="1007744" algn="l"/>
                <a:tab pos="1638935" algn="l"/>
                <a:tab pos="2384425" algn="l"/>
                <a:tab pos="3128010" algn="l"/>
              </a:tabLst>
            </a:pPr>
            <a:endParaRPr lang="zh-CN" altLang="en-US" sz="3200" dirty="0">
              <a:latin typeface="华文行楷" panose="02010800040101010101" pitchFamily="2" charset="-122"/>
              <a:ea typeface="华文行楷" panose="02010800040101010101" pitchFamily="2" charset="-122"/>
              <a:cs typeface="华文行楷"/>
            </a:endParaRPr>
          </a:p>
        </p:txBody>
      </p:sp>
      <p:sp>
        <p:nvSpPr>
          <p:cNvPr id="9" name="object 8"/>
          <p:cNvSpPr txBox="1"/>
          <p:nvPr/>
        </p:nvSpPr>
        <p:spPr>
          <a:xfrm>
            <a:off x="2326511" y="0"/>
            <a:ext cx="4340507" cy="637130"/>
          </a:xfrm>
          <a:prstGeom prst="rect">
            <a:avLst/>
          </a:prstGeom>
        </p:spPr>
        <p:txBody>
          <a:bodyPr vert="horz" wrap="square" lIns="0" tIns="0" rIns="0" bIns="0" rtlCol="0">
            <a:noAutofit/>
          </a:bodyPr>
          <a:lstStyle/>
          <a:p>
            <a:pPr marL="12700">
              <a:lnSpc>
                <a:spcPct val="150000"/>
              </a:lnSpc>
            </a:pPr>
            <a:r>
              <a:rPr lang="zh-CN" altLang="en-US" sz="2400" b="1" spc="-10">
                <a:solidFill>
                  <a:srgbClr val="FF0000"/>
                </a:solidFill>
                <a:latin typeface="黑体" panose="02010609060101010101" pitchFamily="49" charset="-122"/>
                <a:ea typeface="黑体" panose="02010609060101010101" pitchFamily="49" charset="-122"/>
                <a:cs typeface="黑体"/>
              </a:rPr>
              <a:t>二、管内充分发展区的层流换热</a:t>
            </a:r>
          </a:p>
          <a:p>
            <a:pPr marL="12700">
              <a:lnSpc>
                <a:spcPct val="150000"/>
              </a:lnSpc>
            </a:pPr>
            <a:endParaRPr lang="zh-CN" altLang="en-US" sz="2400" b="1" spc="-10"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lang="zh-CN" altLang="en-US" sz="2400" b="1" dirty="0">
              <a:solidFill>
                <a:srgbClr val="FF0000"/>
              </a:solidFill>
              <a:latin typeface="黑体" panose="02010609060101010101" pitchFamily="49" charset="-122"/>
              <a:ea typeface="黑体" panose="02010609060101010101" pitchFamily="49" charset="-122"/>
              <a:cs typeface="黑体"/>
            </a:endParaRPr>
          </a:p>
          <a:p>
            <a:pPr marL="12700">
              <a:lnSpc>
                <a:spcPct val="150000"/>
              </a:lnSpc>
            </a:pPr>
            <a:endParaRPr sz="2400" b="1" dirty="0">
              <a:solidFill>
                <a:srgbClr val="FF0000"/>
              </a:solidFill>
              <a:latin typeface="黑体" panose="02010609060101010101" pitchFamily="49" charset="-122"/>
              <a:ea typeface="黑体" panose="02010609060101010101" pitchFamily="49" charset="-122"/>
              <a:cs typeface="黑体"/>
            </a:endParaRPr>
          </a:p>
        </p:txBody>
      </p:sp>
      <p:sp>
        <p:nvSpPr>
          <p:cNvPr id="20" name="object 2"/>
          <p:cNvSpPr/>
          <p:nvPr/>
        </p:nvSpPr>
        <p:spPr>
          <a:xfrm>
            <a:off x="228600" y="6308725"/>
            <a:ext cx="8915400" cy="549275"/>
          </a:xfrm>
          <a:custGeom>
            <a:avLst/>
            <a:gdLst/>
            <a:ahLst/>
            <a:cxnLst/>
            <a:rect l="l" t="t" r="r" b="b"/>
            <a:pathLst>
              <a:path w="8915400" h="549275">
                <a:moveTo>
                  <a:pt x="0" y="549275"/>
                </a:moveTo>
                <a:lnTo>
                  <a:pt x="8915400" y="549275"/>
                </a:lnTo>
                <a:lnTo>
                  <a:pt x="8915400" y="0"/>
                </a:lnTo>
                <a:lnTo>
                  <a:pt x="0" y="0"/>
                </a:lnTo>
                <a:lnTo>
                  <a:pt x="0" y="549275"/>
                </a:lnTo>
                <a:close/>
              </a:path>
            </a:pathLst>
          </a:custGeom>
          <a:solidFill>
            <a:srgbClr val="CCFFFF"/>
          </a:solidFill>
        </p:spPr>
        <p:txBody>
          <a:bodyPr wrap="square" lIns="0" tIns="0" rIns="0" bIns="0" rtlCol="0">
            <a:noAutofit/>
          </a:bodyPr>
          <a:lstStyle/>
          <a:p>
            <a:endParaRPr/>
          </a:p>
        </p:txBody>
      </p:sp>
      <p:sp>
        <p:nvSpPr>
          <p:cNvPr id="10" name="Text Box 2"/>
          <p:cNvSpPr txBox="1">
            <a:spLocks noChangeArrowheads="1"/>
          </p:cNvSpPr>
          <p:nvPr/>
        </p:nvSpPr>
        <p:spPr bwMode="auto">
          <a:xfrm>
            <a:off x="571500" y="817670"/>
            <a:ext cx="7848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defRPr/>
            </a:pPr>
            <a:r>
              <a:rPr kumimoji="1" lang="zh-CN" altLang="en-US" sz="2800" b="1" dirty="0">
                <a:effectLst>
                  <a:outerShdw blurRad="38100" dist="38100" dir="2700000" algn="tl">
                    <a:srgbClr val="C0C0C0"/>
                  </a:outerShdw>
                </a:effectLst>
                <a:latin typeface="SimHei" charset="-122"/>
                <a:ea typeface="SimHei" charset="-122"/>
                <a:cs typeface="SimHei" charset="-122"/>
              </a:rPr>
              <a:t>局部表面传热系数 </a:t>
            </a:r>
            <a:r>
              <a:rPr kumimoji="1" lang="en-US" altLang="zh-CN" sz="2800" b="1" i="1" dirty="0" err="1">
                <a:effectLst>
                  <a:outerShdw blurRad="38100" dist="38100" dir="2700000" algn="tl">
                    <a:srgbClr val="C0C0C0"/>
                  </a:outerShdw>
                </a:effectLst>
                <a:latin typeface="SimHei" charset="-122"/>
                <a:ea typeface="SimHei" charset="-122"/>
                <a:cs typeface="SimHei" charset="-122"/>
              </a:rPr>
              <a:t>h</a:t>
            </a:r>
            <a:r>
              <a:rPr kumimoji="1" lang="en-US" altLang="zh-CN" sz="2800" b="1" i="1" baseline="-25000" dirty="0" err="1">
                <a:effectLst>
                  <a:outerShdw blurRad="38100" dist="38100" dir="2700000" algn="tl">
                    <a:srgbClr val="C0C0C0"/>
                  </a:outerShdw>
                </a:effectLst>
                <a:latin typeface="SimHei" charset="-122"/>
                <a:ea typeface="SimHei" charset="-122"/>
                <a:cs typeface="SimHei" charset="-122"/>
              </a:rPr>
              <a:t>x</a:t>
            </a:r>
            <a:r>
              <a:rPr kumimoji="1" lang="en-US" altLang="zh-CN" sz="2800" b="1" dirty="0">
                <a:effectLst>
                  <a:outerShdw blurRad="38100" dist="38100" dir="2700000" algn="tl">
                    <a:srgbClr val="C0C0C0"/>
                  </a:outerShdw>
                </a:effectLst>
                <a:latin typeface="SimHei" charset="-122"/>
                <a:ea typeface="SimHei" charset="-122"/>
                <a:cs typeface="SimHei" charset="-122"/>
              </a:rPr>
              <a:t>  </a:t>
            </a:r>
            <a:r>
              <a:rPr kumimoji="1" lang="zh-CN" altLang="en-US" sz="2800" b="1" dirty="0">
                <a:effectLst>
                  <a:outerShdw blurRad="38100" dist="38100" dir="2700000" algn="tl">
                    <a:srgbClr val="C0C0C0"/>
                  </a:outerShdw>
                </a:effectLst>
                <a:latin typeface="SimHei" charset="-122"/>
                <a:ea typeface="SimHei" charset="-122"/>
                <a:cs typeface="SimHei" charset="-122"/>
              </a:rPr>
              <a:t>的变化</a:t>
            </a:r>
          </a:p>
        </p:txBody>
      </p:sp>
      <p:grpSp>
        <p:nvGrpSpPr>
          <p:cNvPr id="11" name="Group 3"/>
          <p:cNvGrpSpPr>
            <a:grpSpLocks/>
          </p:cNvGrpSpPr>
          <p:nvPr/>
        </p:nvGrpSpPr>
        <p:grpSpPr bwMode="auto">
          <a:xfrm>
            <a:off x="495300" y="1808270"/>
            <a:ext cx="8382000" cy="3681413"/>
            <a:chOff x="144" y="864"/>
            <a:chExt cx="5454" cy="2415"/>
          </a:xfrm>
        </p:grpSpPr>
        <p:pic>
          <p:nvPicPr>
            <p:cNvPr id="12" name="Picture 4" descr="5-4-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 y="864"/>
              <a:ext cx="5454" cy="2415"/>
            </a:xfrm>
            <a:prstGeom prst="rect">
              <a:avLst/>
            </a:prstGeom>
            <a:blipFill dpi="0" rotWithShape="0">
              <a:blip r:embed="rId3"/>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pic>
        <p:sp>
          <p:nvSpPr>
            <p:cNvPr id="13" name="Line 5" descr="白色大理石"/>
            <p:cNvSpPr>
              <a:spLocks noChangeShapeType="1"/>
            </p:cNvSpPr>
            <p:nvPr/>
          </p:nvSpPr>
          <p:spPr bwMode="auto">
            <a:xfrm>
              <a:off x="432" y="2502"/>
              <a:ext cx="2160" cy="0"/>
            </a:xfrm>
            <a:prstGeom prst="line">
              <a:avLst/>
            </a:prstGeom>
            <a:noFill/>
            <a:ln w="9525">
              <a:solidFill>
                <a:schemeClr val="tx1"/>
              </a:solidFill>
              <a:round/>
              <a:headEnd/>
              <a:tailEnd type="triangle" w="med" len="lg"/>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sp>
          <p:nvSpPr>
            <p:cNvPr id="14" name="Line 6" descr="白色大理石"/>
            <p:cNvSpPr>
              <a:spLocks noChangeShapeType="1"/>
            </p:cNvSpPr>
            <p:nvPr/>
          </p:nvSpPr>
          <p:spPr bwMode="auto">
            <a:xfrm>
              <a:off x="3264" y="2502"/>
              <a:ext cx="2161" cy="0"/>
            </a:xfrm>
            <a:prstGeom prst="line">
              <a:avLst/>
            </a:prstGeom>
            <a:noFill/>
            <a:ln w="9525">
              <a:solidFill>
                <a:schemeClr val="tx1"/>
              </a:solidFill>
              <a:round/>
              <a:headEnd/>
              <a:tailEnd type="triangle" w="med" len="lg"/>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zh-CN" altLang="en-US">
                <a:latin typeface="SimHei" charset="-122"/>
                <a:ea typeface="SimHei" charset="-122"/>
                <a:cs typeface="SimHei" charset="-122"/>
              </a:endParaRPr>
            </a:p>
          </p:txBody>
        </p:sp>
      </p:grpSp>
    </p:spTree>
    <p:extLst>
      <p:ext uri="{BB962C8B-B14F-4D97-AF65-F5344CB8AC3E}">
        <p14:creationId xmlns:p14="http://schemas.microsoft.com/office/powerpoint/2010/main" val="1646878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585</TotalTime>
  <Words>498</Words>
  <Application>Microsoft Office PowerPoint</Application>
  <PresentationFormat>全屏显示(4:3)</PresentationFormat>
  <Paragraphs>102</Paragraphs>
  <Slides>18</Slides>
  <Notes>0</Notes>
  <HiddenSlides>0</HiddenSlides>
  <MMClips>0</MMClips>
  <ScaleCrop>false</ScaleCrop>
  <HeadingPairs>
    <vt:vector size="8" baseType="variant">
      <vt:variant>
        <vt:lpstr>已用的字体</vt:lpstr>
      </vt:variant>
      <vt:variant>
        <vt:i4>7</vt:i4>
      </vt:variant>
      <vt:variant>
        <vt:lpstr>主题</vt:lpstr>
      </vt:variant>
      <vt:variant>
        <vt:i4>1</vt:i4>
      </vt:variant>
      <vt:variant>
        <vt:lpstr>嵌入 OLE 服务器</vt:lpstr>
      </vt:variant>
      <vt:variant>
        <vt:i4>2</vt:i4>
      </vt:variant>
      <vt:variant>
        <vt:lpstr>幻灯片标题</vt:lpstr>
      </vt:variant>
      <vt:variant>
        <vt:i4>18</vt:i4>
      </vt:variant>
    </vt:vector>
  </HeadingPairs>
  <TitlesOfParts>
    <vt:vector size="28" baseType="lpstr">
      <vt:lpstr>黑体</vt:lpstr>
      <vt:lpstr>黑体</vt:lpstr>
      <vt:lpstr>华文行楷</vt:lpstr>
      <vt:lpstr>楷体_GB2312</vt:lpstr>
      <vt:lpstr>Arial</vt:lpstr>
      <vt:lpstr>Calibri</vt:lpstr>
      <vt:lpstr>Calibri Light</vt:lpstr>
      <vt:lpstr>Office 主题​​</vt:lpstr>
      <vt:lpstr>Equation</vt:lpstr>
      <vt:lpstr>Equation.3</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姜昌伟</dc:creator>
  <cp:lastModifiedBy>zh_jiang1108@163.com</cp:lastModifiedBy>
  <cp:revision>208</cp:revision>
  <dcterms:created xsi:type="dcterms:W3CDTF">2015-11-08T10:49:19Z</dcterms:created>
  <dcterms:modified xsi:type="dcterms:W3CDTF">2022-09-14T08:24:35Z</dcterms:modified>
</cp:coreProperties>
</file>