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audio1.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302" r:id="rId3"/>
    <p:sldId id="375" r:id="rId4"/>
    <p:sldId id="376" r:id="rId5"/>
    <p:sldId id="379" r:id="rId6"/>
    <p:sldId id="380" r:id="rId7"/>
    <p:sldId id="381" r:id="rId8"/>
    <p:sldId id="382" r:id="rId9"/>
    <p:sldId id="373" r:id="rId10"/>
    <p:sldId id="374" r:id="rId11"/>
    <p:sldId id="311" r:id="rId12"/>
    <p:sldId id="310" r:id="rId13"/>
    <p:sldId id="312" r:id="rId14"/>
    <p:sldId id="313"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 id="334" r:id="rId32"/>
    <p:sldId id="335" r:id="rId33"/>
    <p:sldId id="336" r:id="rId34"/>
    <p:sldId id="383" r:id="rId35"/>
    <p:sldId id="337" r:id="rId36"/>
    <p:sldId id="338" r:id="rId37"/>
    <p:sldId id="339" r:id="rId38"/>
    <p:sldId id="340" r:id="rId39"/>
    <p:sldId id="341" r:id="rId40"/>
    <p:sldId id="384" r:id="rId41"/>
    <p:sldId id="344" r:id="rId42"/>
    <p:sldId id="345" r:id="rId43"/>
    <p:sldId id="346" r:id="rId44"/>
    <p:sldId id="347" r:id="rId45"/>
    <p:sldId id="348" r:id="rId46"/>
    <p:sldId id="349" r:id="rId47"/>
    <p:sldId id="350" r:id="rId48"/>
    <p:sldId id="351" r:id="rId49"/>
    <p:sldId id="352" r:id="rId50"/>
    <p:sldId id="353" r:id="rId51"/>
    <p:sldId id="354" r:id="rId52"/>
    <p:sldId id="355" r:id="rId53"/>
    <p:sldId id="356" r:id="rId54"/>
    <p:sldId id="357" r:id="rId55"/>
    <p:sldId id="358" r:id="rId5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CCFFCC"/>
    <a:srgbClr val="6DC15F"/>
    <a:srgbClr val="A9F729"/>
    <a:srgbClr val="34ECD2"/>
    <a:srgbClr val="24FCD8"/>
    <a:srgbClr val="2AF6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47"/>
    <p:restoredTop sz="92670"/>
  </p:normalViewPr>
  <p:slideViewPr>
    <p:cSldViewPr snapToGrid="0">
      <p:cViewPr varScale="1">
        <p:scale>
          <a:sx n="89" d="100"/>
          <a:sy n="89" d="100"/>
        </p:scale>
        <p:origin x="750" y="8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7D2F7707-99EA-4412-B48F-FE7BC7401AAE}" type="datetimeFigureOut">
              <a:rPr lang="zh-CN" altLang="en-US" smtClean="0"/>
              <a:t>2022/9/14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0B7E5D9-5379-45CD-B356-6781920E232B}" type="slidenum">
              <a:rPr lang="zh-CN" altLang="en-US" smtClean="0"/>
              <a:t>‹#›</a:t>
            </a:fld>
            <a:endParaRPr lang="zh-CN" altLang="en-US"/>
          </a:p>
        </p:txBody>
      </p:sp>
    </p:spTree>
    <p:extLst>
      <p:ext uri="{BB962C8B-B14F-4D97-AF65-F5344CB8AC3E}">
        <p14:creationId xmlns:p14="http://schemas.microsoft.com/office/powerpoint/2010/main" val="2654176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D2F7707-99EA-4412-B48F-FE7BC7401AAE}" type="datetimeFigureOut">
              <a:rPr lang="zh-CN" altLang="en-US" smtClean="0"/>
              <a:t>2022/9/14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0B7E5D9-5379-45CD-B356-6781920E232B}" type="slidenum">
              <a:rPr lang="zh-CN" altLang="en-US" smtClean="0"/>
              <a:t>‹#›</a:t>
            </a:fld>
            <a:endParaRPr lang="zh-CN" altLang="en-US"/>
          </a:p>
        </p:txBody>
      </p:sp>
    </p:spTree>
    <p:extLst>
      <p:ext uri="{BB962C8B-B14F-4D97-AF65-F5344CB8AC3E}">
        <p14:creationId xmlns:p14="http://schemas.microsoft.com/office/powerpoint/2010/main" val="36625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D2F7707-99EA-4412-B48F-FE7BC7401AAE}" type="datetimeFigureOut">
              <a:rPr lang="zh-CN" altLang="en-US" smtClean="0"/>
              <a:t>2022/9/14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0B7E5D9-5379-45CD-B356-6781920E232B}" type="slidenum">
              <a:rPr lang="zh-CN" altLang="en-US" smtClean="0"/>
              <a:t>‹#›</a:t>
            </a:fld>
            <a:endParaRPr lang="zh-CN" altLang="en-US"/>
          </a:p>
        </p:txBody>
      </p:sp>
    </p:spTree>
    <p:extLst>
      <p:ext uri="{BB962C8B-B14F-4D97-AF65-F5344CB8AC3E}">
        <p14:creationId xmlns:p14="http://schemas.microsoft.com/office/powerpoint/2010/main" val="758007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7D2F7707-99EA-4412-B48F-FE7BC7401AAE}" type="datetimeFigureOut">
              <a:rPr lang="zh-CN" altLang="en-US" smtClean="0"/>
              <a:t>2022/9/14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0B7E5D9-5379-45CD-B356-6781920E232B}" type="slidenum">
              <a:rPr lang="zh-CN" altLang="en-US" smtClean="0"/>
              <a:t>‹#›</a:t>
            </a:fld>
            <a:endParaRPr lang="zh-CN" altLang="en-US"/>
          </a:p>
        </p:txBody>
      </p:sp>
    </p:spTree>
    <p:extLst>
      <p:ext uri="{BB962C8B-B14F-4D97-AF65-F5344CB8AC3E}">
        <p14:creationId xmlns:p14="http://schemas.microsoft.com/office/powerpoint/2010/main" val="586006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7D2F7707-99EA-4412-B48F-FE7BC7401AAE}" type="datetimeFigureOut">
              <a:rPr lang="zh-CN" altLang="en-US" smtClean="0"/>
              <a:t>2022/9/14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0B7E5D9-5379-45CD-B356-6781920E232B}" type="slidenum">
              <a:rPr lang="zh-CN" altLang="en-US" smtClean="0"/>
              <a:t>‹#›</a:t>
            </a:fld>
            <a:endParaRPr lang="zh-CN" altLang="en-US"/>
          </a:p>
        </p:txBody>
      </p:sp>
    </p:spTree>
    <p:extLst>
      <p:ext uri="{BB962C8B-B14F-4D97-AF65-F5344CB8AC3E}">
        <p14:creationId xmlns:p14="http://schemas.microsoft.com/office/powerpoint/2010/main" val="2139919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7D2F7707-99EA-4412-B48F-FE7BC7401AAE}" type="datetimeFigureOut">
              <a:rPr lang="zh-CN" altLang="en-US" smtClean="0"/>
              <a:t>2022/9/14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0B7E5D9-5379-45CD-B356-6781920E232B}" type="slidenum">
              <a:rPr lang="zh-CN" altLang="en-US" smtClean="0"/>
              <a:t>‹#›</a:t>
            </a:fld>
            <a:endParaRPr lang="zh-CN" altLang="en-US"/>
          </a:p>
        </p:txBody>
      </p:sp>
    </p:spTree>
    <p:extLst>
      <p:ext uri="{BB962C8B-B14F-4D97-AF65-F5344CB8AC3E}">
        <p14:creationId xmlns:p14="http://schemas.microsoft.com/office/powerpoint/2010/main" val="692584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7D2F7707-99EA-4412-B48F-FE7BC7401AAE}" type="datetimeFigureOut">
              <a:rPr lang="zh-CN" altLang="en-US" smtClean="0"/>
              <a:t>2022/9/14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0B7E5D9-5379-45CD-B356-6781920E232B}" type="slidenum">
              <a:rPr lang="zh-CN" altLang="en-US" smtClean="0"/>
              <a:t>‹#›</a:t>
            </a:fld>
            <a:endParaRPr lang="zh-CN" altLang="en-US"/>
          </a:p>
        </p:txBody>
      </p:sp>
    </p:spTree>
    <p:extLst>
      <p:ext uri="{BB962C8B-B14F-4D97-AF65-F5344CB8AC3E}">
        <p14:creationId xmlns:p14="http://schemas.microsoft.com/office/powerpoint/2010/main" val="2480517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D2F7707-99EA-4412-B48F-FE7BC7401AAE}" type="datetimeFigureOut">
              <a:rPr lang="zh-CN" altLang="en-US" smtClean="0"/>
              <a:t>2022/9/14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0B7E5D9-5379-45CD-B356-6781920E232B}" type="slidenum">
              <a:rPr lang="zh-CN" altLang="en-US" smtClean="0"/>
              <a:t>‹#›</a:t>
            </a:fld>
            <a:endParaRPr lang="zh-CN" altLang="en-US"/>
          </a:p>
        </p:txBody>
      </p:sp>
    </p:spTree>
    <p:extLst>
      <p:ext uri="{BB962C8B-B14F-4D97-AF65-F5344CB8AC3E}">
        <p14:creationId xmlns:p14="http://schemas.microsoft.com/office/powerpoint/2010/main" val="3559373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F7707-99EA-4412-B48F-FE7BC7401AAE}" type="datetimeFigureOut">
              <a:rPr lang="zh-CN" altLang="en-US" smtClean="0"/>
              <a:t>2022/9/14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0B7E5D9-5379-45CD-B356-6781920E232B}" type="slidenum">
              <a:rPr lang="zh-CN" altLang="en-US" smtClean="0"/>
              <a:t>‹#›</a:t>
            </a:fld>
            <a:endParaRPr lang="zh-CN" altLang="en-US"/>
          </a:p>
        </p:txBody>
      </p:sp>
    </p:spTree>
    <p:extLst>
      <p:ext uri="{BB962C8B-B14F-4D97-AF65-F5344CB8AC3E}">
        <p14:creationId xmlns:p14="http://schemas.microsoft.com/office/powerpoint/2010/main" val="1795606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7D2F7707-99EA-4412-B48F-FE7BC7401AAE}" type="datetimeFigureOut">
              <a:rPr lang="zh-CN" altLang="en-US" smtClean="0"/>
              <a:t>2022/9/14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0B7E5D9-5379-45CD-B356-6781920E232B}" type="slidenum">
              <a:rPr lang="zh-CN" altLang="en-US" smtClean="0"/>
              <a:t>‹#›</a:t>
            </a:fld>
            <a:endParaRPr lang="zh-CN" altLang="en-US"/>
          </a:p>
        </p:txBody>
      </p:sp>
    </p:spTree>
    <p:extLst>
      <p:ext uri="{BB962C8B-B14F-4D97-AF65-F5344CB8AC3E}">
        <p14:creationId xmlns:p14="http://schemas.microsoft.com/office/powerpoint/2010/main" val="1441259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7D2F7707-99EA-4412-B48F-FE7BC7401AAE}" type="datetimeFigureOut">
              <a:rPr lang="zh-CN" altLang="en-US" smtClean="0"/>
              <a:t>2022/9/14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0B7E5D9-5379-45CD-B356-6781920E232B}" type="slidenum">
              <a:rPr lang="zh-CN" altLang="en-US" smtClean="0"/>
              <a:t>‹#›</a:t>
            </a:fld>
            <a:endParaRPr lang="zh-CN" altLang="en-US"/>
          </a:p>
        </p:txBody>
      </p:sp>
    </p:spTree>
    <p:extLst>
      <p:ext uri="{BB962C8B-B14F-4D97-AF65-F5344CB8AC3E}">
        <p14:creationId xmlns:p14="http://schemas.microsoft.com/office/powerpoint/2010/main" val="3231541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F7707-99EA-4412-B48F-FE7BC7401AAE}" type="datetimeFigureOut">
              <a:rPr lang="zh-CN" altLang="en-US" smtClean="0"/>
              <a:t>2022/9/14</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B7E5D9-5379-45CD-B356-6781920E232B}" type="slidenum">
              <a:rPr lang="zh-CN" altLang="en-US" smtClean="0"/>
              <a:t>‹#›</a:t>
            </a:fld>
            <a:endParaRPr lang="zh-CN" altLang="en-US"/>
          </a:p>
        </p:txBody>
      </p:sp>
    </p:spTree>
    <p:extLst>
      <p:ext uri="{BB962C8B-B14F-4D97-AF65-F5344CB8AC3E}">
        <p14:creationId xmlns:p14="http://schemas.microsoft.com/office/powerpoint/2010/main" val="1628731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6.wmf"/><Relationship Id="rId3" Type="http://schemas.openxmlformats.org/officeDocument/2006/relationships/image" Target="../media/image11.wmf"/><Relationship Id="rId7" Type="http://schemas.openxmlformats.org/officeDocument/2006/relationships/image" Target="../media/image13.wmf"/><Relationship Id="rId12" Type="http://schemas.openxmlformats.org/officeDocument/2006/relationships/oleObject" Target="../embeddings/oleObject6.bin"/><Relationship Id="rId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oleObject" Target="../embeddings/oleObject3.bin"/><Relationship Id="rId11" Type="http://schemas.openxmlformats.org/officeDocument/2006/relationships/image" Target="../media/image15.wmf"/><Relationship Id="rId5" Type="http://schemas.openxmlformats.org/officeDocument/2006/relationships/image" Target="../media/image12.wmf"/><Relationship Id="rId15" Type="http://schemas.openxmlformats.org/officeDocument/2006/relationships/image" Target="../media/image17.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4.wmf"/><Relationship Id="rId14" Type="http://schemas.openxmlformats.org/officeDocument/2006/relationships/oleObject" Target="../embeddings/oleObject7.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18.wmf"/><Relationship Id="rId7" Type="http://schemas.openxmlformats.org/officeDocument/2006/relationships/image" Target="../media/image20.wmf"/><Relationship Id="rId2" Type="http://schemas.openxmlformats.org/officeDocument/2006/relationships/oleObject" Target="../embeddings/oleObject8.bin"/><Relationship Id="rId1" Type="http://schemas.openxmlformats.org/officeDocument/2006/relationships/slideLayout" Target="../slideLayouts/slideLayout1.xml"/><Relationship Id="rId6" Type="http://schemas.openxmlformats.org/officeDocument/2006/relationships/oleObject" Target="../embeddings/oleObject10.bin"/><Relationship Id="rId11" Type="http://schemas.openxmlformats.org/officeDocument/2006/relationships/image" Target="../media/image22.wmf"/><Relationship Id="rId5" Type="http://schemas.openxmlformats.org/officeDocument/2006/relationships/image" Target="../media/image19.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21.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8.wmf"/><Relationship Id="rId3" Type="http://schemas.openxmlformats.org/officeDocument/2006/relationships/image" Target="../media/image23.wmf"/><Relationship Id="rId7" Type="http://schemas.openxmlformats.org/officeDocument/2006/relationships/image" Target="../media/image25.wmf"/><Relationship Id="rId12" Type="http://schemas.openxmlformats.org/officeDocument/2006/relationships/oleObject" Target="../embeddings/oleObject18.bin"/><Relationship Id="rId2" Type="http://schemas.openxmlformats.org/officeDocument/2006/relationships/oleObject" Target="../embeddings/oleObject13.bin"/><Relationship Id="rId1" Type="http://schemas.openxmlformats.org/officeDocument/2006/relationships/slideLayout" Target="../slideLayouts/slideLayout1.xml"/><Relationship Id="rId6" Type="http://schemas.openxmlformats.org/officeDocument/2006/relationships/oleObject" Target="../embeddings/oleObject15.bin"/><Relationship Id="rId11" Type="http://schemas.openxmlformats.org/officeDocument/2006/relationships/image" Target="../media/image27.wmf"/><Relationship Id="rId5" Type="http://schemas.openxmlformats.org/officeDocument/2006/relationships/image" Target="../media/image24.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26.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29.wmf"/><Relationship Id="rId7" Type="http://schemas.openxmlformats.org/officeDocument/2006/relationships/image" Target="../media/image28.wmf"/><Relationship Id="rId2" Type="http://schemas.openxmlformats.org/officeDocument/2006/relationships/oleObject" Target="../embeddings/oleObject19.bin"/><Relationship Id="rId1" Type="http://schemas.openxmlformats.org/officeDocument/2006/relationships/slideLayout" Target="../slideLayouts/slideLayout1.xml"/><Relationship Id="rId6" Type="http://schemas.openxmlformats.org/officeDocument/2006/relationships/oleObject" Target="../embeddings/oleObject21.bin"/><Relationship Id="rId5" Type="http://schemas.openxmlformats.org/officeDocument/2006/relationships/image" Target="../media/image30.wmf"/><Relationship Id="rId4" Type="http://schemas.openxmlformats.org/officeDocument/2006/relationships/oleObject" Target="../embeddings/oleObject20.bin"/><Relationship Id="rId9" Type="http://schemas.openxmlformats.org/officeDocument/2006/relationships/image" Target="../media/image31.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32.wmf"/><Relationship Id="rId5" Type="http://schemas.openxmlformats.org/officeDocument/2006/relationships/oleObject" Target="../embeddings/oleObject24.bin"/><Relationship Id="rId4" Type="http://schemas.openxmlformats.org/officeDocument/2006/relationships/image" Target="../media/image29.wmf"/></Relationships>
</file>

<file path=ppt/slides/_rels/slide26.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25.bin"/><Relationship Id="rId1" Type="http://schemas.openxmlformats.org/officeDocument/2006/relationships/slideLayout" Target="../slideLayouts/slideLayout1.xml"/><Relationship Id="rId5" Type="http://schemas.openxmlformats.org/officeDocument/2006/relationships/image" Target="../media/image34.wmf"/><Relationship Id="rId4" Type="http://schemas.openxmlformats.org/officeDocument/2006/relationships/oleObject" Target="../embeddings/oleObject26.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image" Target="../media/image35.wmf"/><Relationship Id="rId7" Type="http://schemas.openxmlformats.org/officeDocument/2006/relationships/image" Target="../media/image32.wmf"/><Relationship Id="rId2" Type="http://schemas.openxmlformats.org/officeDocument/2006/relationships/oleObject" Target="../embeddings/oleObject27.bin"/><Relationship Id="rId1" Type="http://schemas.openxmlformats.org/officeDocument/2006/relationships/slideLayout" Target="../slideLayouts/slideLayout1.xml"/><Relationship Id="rId6" Type="http://schemas.openxmlformats.org/officeDocument/2006/relationships/oleObject" Target="../embeddings/oleObject29.bin"/><Relationship Id="rId5" Type="http://schemas.openxmlformats.org/officeDocument/2006/relationships/image" Target="../media/image36.wmf"/><Relationship Id="rId4" Type="http://schemas.openxmlformats.org/officeDocument/2006/relationships/oleObject" Target="../embeddings/oleObject28.bin"/><Relationship Id="rId9" Type="http://schemas.openxmlformats.org/officeDocument/2006/relationships/image" Target="../media/image37.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image" Target="../media/image38.wmf"/><Relationship Id="rId7" Type="http://schemas.openxmlformats.org/officeDocument/2006/relationships/image" Target="../media/image40.wmf"/><Relationship Id="rId2" Type="http://schemas.openxmlformats.org/officeDocument/2006/relationships/oleObject" Target="../embeddings/oleObject31.bin"/><Relationship Id="rId1" Type="http://schemas.openxmlformats.org/officeDocument/2006/relationships/slideLayout" Target="../slideLayouts/slideLayout1.xml"/><Relationship Id="rId6" Type="http://schemas.openxmlformats.org/officeDocument/2006/relationships/oleObject" Target="../embeddings/oleObject33.bin"/><Relationship Id="rId5" Type="http://schemas.openxmlformats.org/officeDocument/2006/relationships/image" Target="../media/image39.wmf"/><Relationship Id="rId4" Type="http://schemas.openxmlformats.org/officeDocument/2006/relationships/oleObject" Target="../embeddings/oleObject32.bin"/><Relationship Id="rId9" Type="http://schemas.openxmlformats.org/officeDocument/2006/relationships/image" Target="../media/image41.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image" Target="../media/image42.wmf"/><Relationship Id="rId7" Type="http://schemas.openxmlformats.org/officeDocument/2006/relationships/image" Target="../media/image44.wmf"/><Relationship Id="rId2" Type="http://schemas.openxmlformats.org/officeDocument/2006/relationships/oleObject" Target="../embeddings/oleObject35.bin"/><Relationship Id="rId1" Type="http://schemas.openxmlformats.org/officeDocument/2006/relationships/slideLayout" Target="../slideLayouts/slideLayout1.xml"/><Relationship Id="rId6" Type="http://schemas.openxmlformats.org/officeDocument/2006/relationships/oleObject" Target="../embeddings/oleObject37.bin"/><Relationship Id="rId11" Type="http://schemas.openxmlformats.org/officeDocument/2006/relationships/image" Target="../media/image46.wmf"/><Relationship Id="rId5" Type="http://schemas.openxmlformats.org/officeDocument/2006/relationships/image" Target="../media/image43.w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45.wmf"/></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image" Target="../media/image36.wmf"/><Relationship Id="rId7" Type="http://schemas.openxmlformats.org/officeDocument/2006/relationships/image" Target="../media/image47.wmf"/><Relationship Id="rId2" Type="http://schemas.openxmlformats.org/officeDocument/2006/relationships/oleObject" Target="../embeddings/oleObject40.bin"/><Relationship Id="rId1" Type="http://schemas.openxmlformats.org/officeDocument/2006/relationships/slideLayout" Target="../slideLayouts/slideLayout1.xml"/><Relationship Id="rId6" Type="http://schemas.openxmlformats.org/officeDocument/2006/relationships/oleObject" Target="../embeddings/oleObject42.bin"/><Relationship Id="rId11" Type="http://schemas.openxmlformats.org/officeDocument/2006/relationships/image" Target="../media/image49.wmf"/><Relationship Id="rId5" Type="http://schemas.openxmlformats.org/officeDocument/2006/relationships/image" Target="../media/image42.wmf"/><Relationship Id="rId10" Type="http://schemas.openxmlformats.org/officeDocument/2006/relationships/oleObject" Target="../embeddings/oleObject44.bin"/><Relationship Id="rId4" Type="http://schemas.openxmlformats.org/officeDocument/2006/relationships/oleObject" Target="../embeddings/oleObject41.bin"/><Relationship Id="rId9" Type="http://schemas.openxmlformats.org/officeDocument/2006/relationships/image" Target="../media/image48.w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image" Target="../media/image50.wmf"/><Relationship Id="rId7" Type="http://schemas.openxmlformats.org/officeDocument/2006/relationships/image" Target="../media/image52.wmf"/><Relationship Id="rId2" Type="http://schemas.openxmlformats.org/officeDocument/2006/relationships/oleObject" Target="../embeddings/oleObject45.bin"/><Relationship Id="rId1" Type="http://schemas.openxmlformats.org/officeDocument/2006/relationships/slideLayout" Target="../slideLayouts/slideLayout1.xml"/><Relationship Id="rId6" Type="http://schemas.openxmlformats.org/officeDocument/2006/relationships/oleObject" Target="../embeddings/oleObject47.bin"/><Relationship Id="rId5" Type="http://schemas.openxmlformats.org/officeDocument/2006/relationships/image" Target="../media/image51.wmf"/><Relationship Id="rId4" Type="http://schemas.openxmlformats.org/officeDocument/2006/relationships/oleObject" Target="../embeddings/oleObject46.bin"/><Relationship Id="rId9" Type="http://schemas.openxmlformats.org/officeDocument/2006/relationships/image" Target="../media/image53.wmf"/></Relationships>
</file>

<file path=ppt/slides/_rels/slide32.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49.bin"/><Relationship Id="rId7" Type="http://schemas.openxmlformats.org/officeDocument/2006/relationships/oleObject" Target="../embeddings/oleObject51.bin"/><Relationship Id="rId12" Type="http://schemas.openxmlformats.org/officeDocument/2006/relationships/image" Target="../media/image56.wmf"/><Relationship Id="rId2" Type="http://schemas.openxmlformats.org/officeDocument/2006/relationships/audio" Target="../media/audio1.bin"/><Relationship Id="rId1" Type="http://schemas.openxmlformats.org/officeDocument/2006/relationships/slideLayout" Target="../slideLayouts/slideLayout1.xml"/><Relationship Id="rId6" Type="http://schemas.openxmlformats.org/officeDocument/2006/relationships/image" Target="../media/image37.wmf"/><Relationship Id="rId11" Type="http://schemas.openxmlformats.org/officeDocument/2006/relationships/oleObject" Target="../embeddings/oleObject53.bin"/><Relationship Id="rId5" Type="http://schemas.openxmlformats.org/officeDocument/2006/relationships/oleObject" Target="../embeddings/oleObject50.bin"/><Relationship Id="rId10" Type="http://schemas.openxmlformats.org/officeDocument/2006/relationships/image" Target="../media/image55.wmf"/><Relationship Id="rId4" Type="http://schemas.openxmlformats.org/officeDocument/2006/relationships/image" Target="../media/image32.wmf"/><Relationship Id="rId9" Type="http://schemas.openxmlformats.org/officeDocument/2006/relationships/oleObject" Target="../embeddings/oleObject52.bin"/></Relationships>
</file>

<file path=ppt/slides/_rels/slide33.xml.rels><?xml version="1.0" encoding="UTF-8" standalone="yes"?>
<Relationships xmlns="http://schemas.openxmlformats.org/package/2006/relationships"><Relationship Id="rId3" Type="http://schemas.openxmlformats.org/officeDocument/2006/relationships/image" Target="../media/image57.wmf"/><Relationship Id="rId7" Type="http://schemas.openxmlformats.org/officeDocument/2006/relationships/image" Target="../media/image59.wmf"/><Relationship Id="rId2" Type="http://schemas.openxmlformats.org/officeDocument/2006/relationships/oleObject" Target="../embeddings/oleObject54.bin"/><Relationship Id="rId1" Type="http://schemas.openxmlformats.org/officeDocument/2006/relationships/slideLayout" Target="../slideLayouts/slideLayout1.xml"/><Relationship Id="rId6" Type="http://schemas.openxmlformats.org/officeDocument/2006/relationships/oleObject" Target="../embeddings/oleObject56.bin"/><Relationship Id="rId5" Type="http://schemas.openxmlformats.org/officeDocument/2006/relationships/image" Target="../media/image58.wmf"/><Relationship Id="rId4" Type="http://schemas.openxmlformats.org/officeDocument/2006/relationships/oleObject" Target="../embeddings/oleObject55.bin"/></Relationships>
</file>

<file path=ppt/slides/_rels/slide3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oleObject" Target="../embeddings/oleObject57.bin"/><Relationship Id="rId1" Type="http://schemas.openxmlformats.org/officeDocument/2006/relationships/slideLayout" Target="../slideLayouts/slideLayout1.xml"/><Relationship Id="rId5" Type="http://schemas.openxmlformats.org/officeDocument/2006/relationships/image" Target="../media/image62.wmf"/><Relationship Id="rId4" Type="http://schemas.openxmlformats.org/officeDocument/2006/relationships/oleObject" Target="../embeddings/oleObject58.bin"/></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oleObject" Target="../embeddings/oleObject64.bin"/><Relationship Id="rId3" Type="http://schemas.openxmlformats.org/officeDocument/2006/relationships/image" Target="../media/image28.wmf"/><Relationship Id="rId7" Type="http://schemas.openxmlformats.org/officeDocument/2006/relationships/image" Target="../media/image64.wmf"/><Relationship Id="rId12" Type="http://schemas.openxmlformats.org/officeDocument/2006/relationships/image" Target="../media/image66.wmf"/><Relationship Id="rId2" Type="http://schemas.openxmlformats.org/officeDocument/2006/relationships/oleObject" Target="../embeddings/oleObject59.bin"/><Relationship Id="rId16" Type="http://schemas.openxmlformats.org/officeDocument/2006/relationships/image" Target="../media/image68.wmf"/><Relationship Id="rId1" Type="http://schemas.openxmlformats.org/officeDocument/2006/relationships/slideLayout" Target="../slideLayouts/slideLayout1.xml"/><Relationship Id="rId6" Type="http://schemas.openxmlformats.org/officeDocument/2006/relationships/oleObject" Target="../embeddings/oleObject61.bin"/><Relationship Id="rId11" Type="http://schemas.openxmlformats.org/officeDocument/2006/relationships/oleObject" Target="../embeddings/oleObject63.bin"/><Relationship Id="rId5" Type="http://schemas.openxmlformats.org/officeDocument/2006/relationships/image" Target="../media/image63.wmf"/><Relationship Id="rId15" Type="http://schemas.openxmlformats.org/officeDocument/2006/relationships/oleObject" Target="../embeddings/oleObject65.bin"/><Relationship Id="rId10" Type="http://schemas.openxmlformats.org/officeDocument/2006/relationships/image" Target="../media/image65.wmf"/><Relationship Id="rId4" Type="http://schemas.openxmlformats.org/officeDocument/2006/relationships/oleObject" Target="../embeddings/oleObject60.bin"/><Relationship Id="rId9" Type="http://schemas.openxmlformats.org/officeDocument/2006/relationships/oleObject" Target="../embeddings/oleObject62.bin"/><Relationship Id="rId14" Type="http://schemas.openxmlformats.org/officeDocument/2006/relationships/image" Target="../media/image67.w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69.bin"/><Relationship Id="rId3" Type="http://schemas.openxmlformats.org/officeDocument/2006/relationships/image" Target="../media/image42.wmf"/><Relationship Id="rId7" Type="http://schemas.openxmlformats.org/officeDocument/2006/relationships/image" Target="../media/image70.wmf"/><Relationship Id="rId2" Type="http://schemas.openxmlformats.org/officeDocument/2006/relationships/oleObject" Target="../embeddings/oleObject66.bin"/><Relationship Id="rId1" Type="http://schemas.openxmlformats.org/officeDocument/2006/relationships/slideLayout" Target="../slideLayouts/slideLayout1.xml"/><Relationship Id="rId6" Type="http://schemas.openxmlformats.org/officeDocument/2006/relationships/oleObject" Target="../embeddings/oleObject68.bin"/><Relationship Id="rId11" Type="http://schemas.openxmlformats.org/officeDocument/2006/relationships/image" Target="../media/image72.wmf"/><Relationship Id="rId5" Type="http://schemas.openxmlformats.org/officeDocument/2006/relationships/image" Target="../media/image69.wmf"/><Relationship Id="rId10" Type="http://schemas.openxmlformats.org/officeDocument/2006/relationships/oleObject" Target="../embeddings/oleObject70.bin"/><Relationship Id="rId4" Type="http://schemas.openxmlformats.org/officeDocument/2006/relationships/oleObject" Target="../embeddings/oleObject67.bin"/><Relationship Id="rId9" Type="http://schemas.openxmlformats.org/officeDocument/2006/relationships/image" Target="../media/image71.w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74.bin"/><Relationship Id="rId3" Type="http://schemas.openxmlformats.org/officeDocument/2006/relationships/image" Target="../media/image73.wmf"/><Relationship Id="rId7" Type="http://schemas.openxmlformats.org/officeDocument/2006/relationships/image" Target="../media/image75.wmf"/><Relationship Id="rId2" Type="http://schemas.openxmlformats.org/officeDocument/2006/relationships/oleObject" Target="../embeddings/oleObject71.bin"/><Relationship Id="rId1" Type="http://schemas.openxmlformats.org/officeDocument/2006/relationships/slideLayout" Target="../slideLayouts/slideLayout1.xml"/><Relationship Id="rId6" Type="http://schemas.openxmlformats.org/officeDocument/2006/relationships/oleObject" Target="../embeddings/oleObject73.bin"/><Relationship Id="rId11" Type="http://schemas.openxmlformats.org/officeDocument/2006/relationships/image" Target="../media/image77.wmf"/><Relationship Id="rId5" Type="http://schemas.openxmlformats.org/officeDocument/2006/relationships/image" Target="../media/image74.wmf"/><Relationship Id="rId10" Type="http://schemas.openxmlformats.org/officeDocument/2006/relationships/oleObject" Target="../embeddings/oleObject75.bin"/><Relationship Id="rId4" Type="http://schemas.openxmlformats.org/officeDocument/2006/relationships/oleObject" Target="../embeddings/oleObject72.bin"/><Relationship Id="rId9" Type="http://schemas.openxmlformats.org/officeDocument/2006/relationships/image" Target="../media/image76.wmf"/></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9.wmf"/><Relationship Id="rId7" Type="http://schemas.openxmlformats.org/officeDocument/2006/relationships/image" Target="../media/image81.wmf"/><Relationship Id="rId2" Type="http://schemas.openxmlformats.org/officeDocument/2006/relationships/oleObject" Target="../embeddings/oleObject76.bin"/><Relationship Id="rId1" Type="http://schemas.openxmlformats.org/officeDocument/2006/relationships/slideLayout" Target="../slideLayouts/slideLayout1.xml"/><Relationship Id="rId6" Type="http://schemas.openxmlformats.org/officeDocument/2006/relationships/oleObject" Target="../embeddings/oleObject78.bin"/><Relationship Id="rId5" Type="http://schemas.openxmlformats.org/officeDocument/2006/relationships/image" Target="../media/image80.wmf"/><Relationship Id="rId4" Type="http://schemas.openxmlformats.org/officeDocument/2006/relationships/oleObject" Target="../embeddings/oleObject77.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82.bin"/><Relationship Id="rId3" Type="http://schemas.openxmlformats.org/officeDocument/2006/relationships/image" Target="../media/image82.wmf"/><Relationship Id="rId7" Type="http://schemas.openxmlformats.org/officeDocument/2006/relationships/image" Target="../media/image84.wmf"/><Relationship Id="rId2" Type="http://schemas.openxmlformats.org/officeDocument/2006/relationships/oleObject" Target="../embeddings/oleObject79.bin"/><Relationship Id="rId1" Type="http://schemas.openxmlformats.org/officeDocument/2006/relationships/slideLayout" Target="../slideLayouts/slideLayout1.xml"/><Relationship Id="rId6" Type="http://schemas.openxmlformats.org/officeDocument/2006/relationships/oleObject" Target="../embeddings/oleObject81.bin"/><Relationship Id="rId5" Type="http://schemas.openxmlformats.org/officeDocument/2006/relationships/image" Target="../media/image83.wmf"/><Relationship Id="rId4" Type="http://schemas.openxmlformats.org/officeDocument/2006/relationships/oleObject" Target="../embeddings/oleObject80.bin"/><Relationship Id="rId9" Type="http://schemas.openxmlformats.org/officeDocument/2006/relationships/image" Target="../media/image85.wmf"/></Relationships>
</file>

<file path=ppt/slides/_rels/slide44.xml.rels><?xml version="1.0" encoding="UTF-8" standalone="yes"?>
<Relationships xmlns="http://schemas.openxmlformats.org/package/2006/relationships"><Relationship Id="rId3" Type="http://schemas.openxmlformats.org/officeDocument/2006/relationships/image" Target="../media/image86.wmf"/><Relationship Id="rId7" Type="http://schemas.openxmlformats.org/officeDocument/2006/relationships/image" Target="../media/image88.wmf"/><Relationship Id="rId2" Type="http://schemas.openxmlformats.org/officeDocument/2006/relationships/oleObject" Target="../embeddings/oleObject83.bin"/><Relationship Id="rId1" Type="http://schemas.openxmlformats.org/officeDocument/2006/relationships/slideLayout" Target="../slideLayouts/slideLayout1.xml"/><Relationship Id="rId6" Type="http://schemas.openxmlformats.org/officeDocument/2006/relationships/oleObject" Target="../embeddings/oleObject85.bin"/><Relationship Id="rId5" Type="http://schemas.openxmlformats.org/officeDocument/2006/relationships/image" Target="../media/image87.wmf"/><Relationship Id="rId4" Type="http://schemas.openxmlformats.org/officeDocument/2006/relationships/oleObject" Target="../embeddings/oleObject84.bin"/></Relationships>
</file>

<file path=ppt/slides/_rels/slide45.x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oleObject" Target="../embeddings/oleObject86.bin"/><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oleObject" Target="../embeddings/oleObject87.bin"/><Relationship Id="rId1" Type="http://schemas.openxmlformats.org/officeDocument/2006/relationships/slideLayout" Target="../slideLayouts/slideLayout1.xml"/><Relationship Id="rId5" Type="http://schemas.openxmlformats.org/officeDocument/2006/relationships/image" Target="../media/image91.wmf"/><Relationship Id="rId4" Type="http://schemas.openxmlformats.org/officeDocument/2006/relationships/oleObject" Target="../embeddings/oleObject88.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92.bin"/><Relationship Id="rId3" Type="http://schemas.openxmlformats.org/officeDocument/2006/relationships/image" Target="../media/image92.wmf"/><Relationship Id="rId7" Type="http://schemas.openxmlformats.org/officeDocument/2006/relationships/image" Target="../media/image94.wmf"/><Relationship Id="rId2" Type="http://schemas.openxmlformats.org/officeDocument/2006/relationships/oleObject" Target="../embeddings/oleObject89.bin"/><Relationship Id="rId1" Type="http://schemas.openxmlformats.org/officeDocument/2006/relationships/slideLayout" Target="../slideLayouts/slideLayout1.xml"/><Relationship Id="rId6" Type="http://schemas.openxmlformats.org/officeDocument/2006/relationships/oleObject" Target="../embeddings/oleObject91.bin"/><Relationship Id="rId5" Type="http://schemas.openxmlformats.org/officeDocument/2006/relationships/image" Target="../media/image93.wmf"/><Relationship Id="rId4" Type="http://schemas.openxmlformats.org/officeDocument/2006/relationships/oleObject" Target="../embeddings/oleObject90.bin"/><Relationship Id="rId9" Type="http://schemas.openxmlformats.org/officeDocument/2006/relationships/image" Target="../media/image95.wmf"/></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96.bin"/><Relationship Id="rId3" Type="http://schemas.openxmlformats.org/officeDocument/2006/relationships/image" Target="../media/image96.wmf"/><Relationship Id="rId7" Type="http://schemas.openxmlformats.org/officeDocument/2006/relationships/image" Target="../media/image40.wmf"/><Relationship Id="rId2" Type="http://schemas.openxmlformats.org/officeDocument/2006/relationships/oleObject" Target="../embeddings/oleObject93.bin"/><Relationship Id="rId1" Type="http://schemas.openxmlformats.org/officeDocument/2006/relationships/slideLayout" Target="../slideLayouts/slideLayout1.xml"/><Relationship Id="rId6" Type="http://schemas.openxmlformats.org/officeDocument/2006/relationships/oleObject" Target="../embeddings/oleObject95.bin"/><Relationship Id="rId11" Type="http://schemas.openxmlformats.org/officeDocument/2006/relationships/image" Target="../media/image39.wmf"/><Relationship Id="rId5" Type="http://schemas.openxmlformats.org/officeDocument/2006/relationships/image" Target="../media/image97.wmf"/><Relationship Id="rId10" Type="http://schemas.openxmlformats.org/officeDocument/2006/relationships/oleObject" Target="../embeddings/oleObject97.bin"/><Relationship Id="rId4" Type="http://schemas.openxmlformats.org/officeDocument/2006/relationships/oleObject" Target="../embeddings/oleObject94.bin"/><Relationship Id="rId9" Type="http://schemas.openxmlformats.org/officeDocument/2006/relationships/image" Target="../media/image38.wmf"/></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101.bin"/><Relationship Id="rId13" Type="http://schemas.openxmlformats.org/officeDocument/2006/relationships/image" Target="../media/image103.wmf"/><Relationship Id="rId18" Type="http://schemas.openxmlformats.org/officeDocument/2006/relationships/image" Target="../media/image105.wmf"/><Relationship Id="rId26" Type="http://schemas.openxmlformats.org/officeDocument/2006/relationships/image" Target="../media/image108.wmf"/><Relationship Id="rId3" Type="http://schemas.openxmlformats.org/officeDocument/2006/relationships/image" Target="../media/image98.wmf"/><Relationship Id="rId21" Type="http://schemas.openxmlformats.org/officeDocument/2006/relationships/oleObject" Target="../embeddings/oleObject108.bin"/><Relationship Id="rId7" Type="http://schemas.openxmlformats.org/officeDocument/2006/relationships/image" Target="../media/image100.wmf"/><Relationship Id="rId12" Type="http://schemas.openxmlformats.org/officeDocument/2006/relationships/oleObject" Target="../embeddings/oleObject103.bin"/><Relationship Id="rId17" Type="http://schemas.openxmlformats.org/officeDocument/2006/relationships/oleObject" Target="../embeddings/oleObject106.bin"/><Relationship Id="rId25" Type="http://schemas.openxmlformats.org/officeDocument/2006/relationships/oleObject" Target="../embeddings/oleObject110.bin"/><Relationship Id="rId2" Type="http://schemas.openxmlformats.org/officeDocument/2006/relationships/oleObject" Target="../embeddings/oleObject98.bin"/><Relationship Id="rId16" Type="http://schemas.openxmlformats.org/officeDocument/2006/relationships/image" Target="../media/image104.wmf"/><Relationship Id="rId20" Type="http://schemas.openxmlformats.org/officeDocument/2006/relationships/image" Target="../media/image96.wmf"/><Relationship Id="rId1" Type="http://schemas.openxmlformats.org/officeDocument/2006/relationships/slideLayout" Target="../slideLayouts/slideLayout1.xml"/><Relationship Id="rId6" Type="http://schemas.openxmlformats.org/officeDocument/2006/relationships/oleObject" Target="../embeddings/oleObject100.bin"/><Relationship Id="rId11" Type="http://schemas.openxmlformats.org/officeDocument/2006/relationships/image" Target="../media/image102.wmf"/><Relationship Id="rId24" Type="http://schemas.openxmlformats.org/officeDocument/2006/relationships/image" Target="../media/image107.wmf"/><Relationship Id="rId5" Type="http://schemas.openxmlformats.org/officeDocument/2006/relationships/image" Target="../media/image99.wmf"/><Relationship Id="rId15" Type="http://schemas.openxmlformats.org/officeDocument/2006/relationships/oleObject" Target="../embeddings/oleObject105.bin"/><Relationship Id="rId23" Type="http://schemas.openxmlformats.org/officeDocument/2006/relationships/oleObject" Target="../embeddings/oleObject109.bin"/><Relationship Id="rId28" Type="http://schemas.openxmlformats.org/officeDocument/2006/relationships/image" Target="../media/image109.wmf"/><Relationship Id="rId10" Type="http://schemas.openxmlformats.org/officeDocument/2006/relationships/oleObject" Target="../embeddings/oleObject102.bin"/><Relationship Id="rId19" Type="http://schemas.openxmlformats.org/officeDocument/2006/relationships/oleObject" Target="../embeddings/oleObject107.bin"/><Relationship Id="rId4" Type="http://schemas.openxmlformats.org/officeDocument/2006/relationships/oleObject" Target="../embeddings/oleObject99.bin"/><Relationship Id="rId9" Type="http://schemas.openxmlformats.org/officeDocument/2006/relationships/image" Target="../media/image101.wmf"/><Relationship Id="rId14" Type="http://schemas.openxmlformats.org/officeDocument/2006/relationships/oleObject" Target="../embeddings/oleObject104.bin"/><Relationship Id="rId22" Type="http://schemas.openxmlformats.org/officeDocument/2006/relationships/image" Target="../media/image106.wmf"/><Relationship Id="rId27" Type="http://schemas.openxmlformats.org/officeDocument/2006/relationships/oleObject" Target="../embeddings/oleObject111.bin"/></Relationships>
</file>

<file path=ppt/slides/_rels/slide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115.bin"/><Relationship Id="rId3" Type="http://schemas.openxmlformats.org/officeDocument/2006/relationships/image" Target="../media/image98.wmf"/><Relationship Id="rId7" Type="http://schemas.openxmlformats.org/officeDocument/2006/relationships/image" Target="../media/image111.wmf"/><Relationship Id="rId2" Type="http://schemas.openxmlformats.org/officeDocument/2006/relationships/oleObject" Target="../embeddings/oleObject112.bin"/><Relationship Id="rId1" Type="http://schemas.openxmlformats.org/officeDocument/2006/relationships/slideLayout" Target="../slideLayouts/slideLayout1.xml"/><Relationship Id="rId6" Type="http://schemas.openxmlformats.org/officeDocument/2006/relationships/oleObject" Target="../embeddings/oleObject114.bin"/><Relationship Id="rId5" Type="http://schemas.openxmlformats.org/officeDocument/2006/relationships/image" Target="../media/image110.wmf"/><Relationship Id="rId4" Type="http://schemas.openxmlformats.org/officeDocument/2006/relationships/oleObject" Target="../embeddings/oleObject113.bin"/><Relationship Id="rId9" Type="http://schemas.openxmlformats.org/officeDocument/2006/relationships/image" Target="../media/image112.wmf"/></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119.bin"/><Relationship Id="rId3" Type="http://schemas.openxmlformats.org/officeDocument/2006/relationships/image" Target="../media/image113.wmf"/><Relationship Id="rId7" Type="http://schemas.openxmlformats.org/officeDocument/2006/relationships/image" Target="../media/image115.wmf"/><Relationship Id="rId2" Type="http://schemas.openxmlformats.org/officeDocument/2006/relationships/oleObject" Target="../embeddings/oleObject116.bin"/><Relationship Id="rId1" Type="http://schemas.openxmlformats.org/officeDocument/2006/relationships/slideLayout" Target="../slideLayouts/slideLayout1.xml"/><Relationship Id="rId6" Type="http://schemas.openxmlformats.org/officeDocument/2006/relationships/oleObject" Target="../embeddings/oleObject118.bin"/><Relationship Id="rId11" Type="http://schemas.openxmlformats.org/officeDocument/2006/relationships/image" Target="../media/image117.wmf"/><Relationship Id="rId5" Type="http://schemas.openxmlformats.org/officeDocument/2006/relationships/image" Target="../media/image114.wmf"/><Relationship Id="rId10" Type="http://schemas.openxmlformats.org/officeDocument/2006/relationships/oleObject" Target="../embeddings/oleObject120.bin"/><Relationship Id="rId4" Type="http://schemas.openxmlformats.org/officeDocument/2006/relationships/oleObject" Target="../embeddings/oleObject117.bin"/><Relationship Id="rId9" Type="http://schemas.openxmlformats.org/officeDocument/2006/relationships/image" Target="../media/image116.wmf"/></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124.bin"/><Relationship Id="rId13" Type="http://schemas.openxmlformats.org/officeDocument/2006/relationships/image" Target="../media/image122.wmf"/><Relationship Id="rId3" Type="http://schemas.openxmlformats.org/officeDocument/2006/relationships/image" Target="../media/image118.wmf"/><Relationship Id="rId7" Type="http://schemas.openxmlformats.org/officeDocument/2006/relationships/image" Target="../media/image101.wmf"/><Relationship Id="rId12" Type="http://schemas.openxmlformats.org/officeDocument/2006/relationships/oleObject" Target="../embeddings/oleObject126.bin"/><Relationship Id="rId17" Type="http://schemas.openxmlformats.org/officeDocument/2006/relationships/image" Target="../media/image117.wmf"/><Relationship Id="rId2" Type="http://schemas.openxmlformats.org/officeDocument/2006/relationships/oleObject" Target="../embeddings/oleObject121.bin"/><Relationship Id="rId16" Type="http://schemas.openxmlformats.org/officeDocument/2006/relationships/oleObject" Target="../embeddings/oleObject128.bin"/><Relationship Id="rId1" Type="http://schemas.openxmlformats.org/officeDocument/2006/relationships/slideLayout" Target="../slideLayouts/slideLayout1.xml"/><Relationship Id="rId6" Type="http://schemas.openxmlformats.org/officeDocument/2006/relationships/oleObject" Target="../embeddings/oleObject123.bin"/><Relationship Id="rId11" Type="http://schemas.openxmlformats.org/officeDocument/2006/relationships/image" Target="../media/image121.wmf"/><Relationship Id="rId5" Type="http://schemas.openxmlformats.org/officeDocument/2006/relationships/image" Target="../media/image119.wmf"/><Relationship Id="rId15" Type="http://schemas.openxmlformats.org/officeDocument/2006/relationships/image" Target="../media/image123.wmf"/><Relationship Id="rId10" Type="http://schemas.openxmlformats.org/officeDocument/2006/relationships/oleObject" Target="../embeddings/oleObject125.bin"/><Relationship Id="rId4" Type="http://schemas.openxmlformats.org/officeDocument/2006/relationships/oleObject" Target="../embeddings/oleObject122.bin"/><Relationship Id="rId9" Type="http://schemas.openxmlformats.org/officeDocument/2006/relationships/image" Target="../media/image120.wmf"/><Relationship Id="rId14" Type="http://schemas.openxmlformats.org/officeDocument/2006/relationships/oleObject" Target="../embeddings/oleObject127.bin"/></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132.bin"/><Relationship Id="rId3" Type="http://schemas.openxmlformats.org/officeDocument/2006/relationships/image" Target="../media/image116.wmf"/><Relationship Id="rId7" Type="http://schemas.openxmlformats.org/officeDocument/2006/relationships/image" Target="../media/image125.wmf"/><Relationship Id="rId2" Type="http://schemas.openxmlformats.org/officeDocument/2006/relationships/oleObject" Target="../embeddings/oleObject129.bin"/><Relationship Id="rId1" Type="http://schemas.openxmlformats.org/officeDocument/2006/relationships/slideLayout" Target="../slideLayouts/slideLayout1.xml"/><Relationship Id="rId6" Type="http://schemas.openxmlformats.org/officeDocument/2006/relationships/oleObject" Target="../embeddings/oleObject131.bin"/><Relationship Id="rId11" Type="http://schemas.openxmlformats.org/officeDocument/2006/relationships/image" Target="../media/image73.wmf"/><Relationship Id="rId5" Type="http://schemas.openxmlformats.org/officeDocument/2006/relationships/image" Target="../media/image124.wmf"/><Relationship Id="rId10" Type="http://schemas.openxmlformats.org/officeDocument/2006/relationships/oleObject" Target="../embeddings/oleObject133.bin"/><Relationship Id="rId4" Type="http://schemas.openxmlformats.org/officeDocument/2006/relationships/oleObject" Target="../embeddings/oleObject130.bin"/><Relationship Id="rId9" Type="http://schemas.openxmlformats.org/officeDocument/2006/relationships/image" Target="../media/image112.wmf"/></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137.bin"/><Relationship Id="rId13" Type="http://schemas.openxmlformats.org/officeDocument/2006/relationships/image" Target="../media/image125.wmf"/><Relationship Id="rId18" Type="http://schemas.openxmlformats.org/officeDocument/2006/relationships/oleObject" Target="../embeddings/oleObject142.bin"/><Relationship Id="rId3" Type="http://schemas.openxmlformats.org/officeDocument/2006/relationships/image" Target="../media/image73.wmf"/><Relationship Id="rId7" Type="http://schemas.openxmlformats.org/officeDocument/2006/relationships/image" Target="../media/image127.wmf"/><Relationship Id="rId12" Type="http://schemas.openxmlformats.org/officeDocument/2006/relationships/oleObject" Target="../embeddings/oleObject139.bin"/><Relationship Id="rId17" Type="http://schemas.openxmlformats.org/officeDocument/2006/relationships/image" Target="../media/image77.wmf"/><Relationship Id="rId2" Type="http://schemas.openxmlformats.org/officeDocument/2006/relationships/oleObject" Target="../embeddings/oleObject134.bin"/><Relationship Id="rId16" Type="http://schemas.openxmlformats.org/officeDocument/2006/relationships/oleObject" Target="../embeddings/oleObject141.bin"/><Relationship Id="rId1" Type="http://schemas.openxmlformats.org/officeDocument/2006/relationships/slideLayout" Target="../slideLayouts/slideLayout1.xml"/><Relationship Id="rId6" Type="http://schemas.openxmlformats.org/officeDocument/2006/relationships/oleObject" Target="../embeddings/oleObject136.bin"/><Relationship Id="rId11" Type="http://schemas.openxmlformats.org/officeDocument/2006/relationships/image" Target="../media/image129.wmf"/><Relationship Id="rId5" Type="http://schemas.openxmlformats.org/officeDocument/2006/relationships/image" Target="../media/image126.wmf"/><Relationship Id="rId15" Type="http://schemas.openxmlformats.org/officeDocument/2006/relationships/image" Target="../media/image112.wmf"/><Relationship Id="rId10" Type="http://schemas.openxmlformats.org/officeDocument/2006/relationships/oleObject" Target="../embeddings/oleObject138.bin"/><Relationship Id="rId19" Type="http://schemas.openxmlformats.org/officeDocument/2006/relationships/image" Target="../media/image130.wmf"/><Relationship Id="rId4" Type="http://schemas.openxmlformats.org/officeDocument/2006/relationships/oleObject" Target="../embeddings/oleObject135.bin"/><Relationship Id="rId9" Type="http://schemas.openxmlformats.org/officeDocument/2006/relationships/image" Target="../media/image128.wmf"/><Relationship Id="rId14" Type="http://schemas.openxmlformats.org/officeDocument/2006/relationships/oleObject" Target="../embeddings/oleObject140.bin"/></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146.bin"/><Relationship Id="rId3" Type="http://schemas.openxmlformats.org/officeDocument/2006/relationships/image" Target="../media/image131.wmf"/><Relationship Id="rId7" Type="http://schemas.openxmlformats.org/officeDocument/2006/relationships/image" Target="../media/image133.wmf"/><Relationship Id="rId2" Type="http://schemas.openxmlformats.org/officeDocument/2006/relationships/oleObject" Target="../embeddings/oleObject143.bin"/><Relationship Id="rId1" Type="http://schemas.openxmlformats.org/officeDocument/2006/relationships/slideLayout" Target="../slideLayouts/slideLayout1.xml"/><Relationship Id="rId6" Type="http://schemas.openxmlformats.org/officeDocument/2006/relationships/oleObject" Target="../embeddings/oleObject145.bin"/><Relationship Id="rId11" Type="http://schemas.openxmlformats.org/officeDocument/2006/relationships/image" Target="../media/image135.wmf"/><Relationship Id="rId5" Type="http://schemas.openxmlformats.org/officeDocument/2006/relationships/image" Target="../media/image132.wmf"/><Relationship Id="rId10" Type="http://schemas.openxmlformats.org/officeDocument/2006/relationships/oleObject" Target="../embeddings/oleObject147.bin"/><Relationship Id="rId4" Type="http://schemas.openxmlformats.org/officeDocument/2006/relationships/oleObject" Target="../embeddings/oleObject144.bin"/><Relationship Id="rId9" Type="http://schemas.openxmlformats.org/officeDocument/2006/relationships/image" Target="../media/image134.wmf"/></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9" name="object 8"/>
          <p:cNvSpPr txBox="1"/>
          <p:nvPr/>
        </p:nvSpPr>
        <p:spPr>
          <a:xfrm>
            <a:off x="2669894" y="3010535"/>
            <a:ext cx="5131443" cy="418465"/>
          </a:xfrm>
          <a:prstGeom prst="rect">
            <a:avLst/>
          </a:prstGeom>
        </p:spPr>
        <p:txBody>
          <a:bodyPr vert="horz" wrap="square" lIns="0" tIns="0" rIns="0" bIns="0" rtlCol="0">
            <a:noAutofit/>
          </a:bodyPr>
          <a:lstStyle/>
          <a:p>
            <a:pPr marL="12700">
              <a:lnSpc>
                <a:spcPts val="3295"/>
              </a:lnSpc>
            </a:pPr>
            <a:r>
              <a:rPr lang="zh-CN" altLang="en-US" sz="4000" b="1" spc="-10" dirty="0">
                <a:solidFill>
                  <a:srgbClr val="FF0000"/>
                </a:solidFill>
                <a:latin typeface="黑体" panose="02010609060101010101" pitchFamily="49" charset="-122"/>
                <a:ea typeface="黑体" panose="02010609060101010101" pitchFamily="49" charset="-122"/>
                <a:cs typeface="黑体"/>
              </a:rPr>
              <a:t>第六章 对流换热</a:t>
            </a:r>
            <a:endParaRPr sz="4000" b="1" dirty="0">
              <a:solidFill>
                <a:srgbClr val="FF0000"/>
              </a:solidFill>
              <a:latin typeface="黑体" panose="02010609060101010101" pitchFamily="49" charset="-122"/>
              <a:ea typeface="黑体" panose="02010609060101010101" pitchFamily="49" charset="-122"/>
              <a:cs typeface="黑体"/>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Tree>
    <p:extLst>
      <p:ext uri="{BB962C8B-B14F-4D97-AF65-F5344CB8AC3E}">
        <p14:creationId xmlns:p14="http://schemas.microsoft.com/office/powerpoint/2010/main" val="4165252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9" name="object 8"/>
          <p:cNvSpPr txBox="1"/>
          <p:nvPr/>
        </p:nvSpPr>
        <p:spPr>
          <a:xfrm>
            <a:off x="3141079" y="0"/>
            <a:ext cx="3090441" cy="637130"/>
          </a:xfrm>
          <a:prstGeom prst="rect">
            <a:avLst/>
          </a:prstGeom>
        </p:spPr>
        <p:txBody>
          <a:bodyPr vert="horz" wrap="square" lIns="0" tIns="0" rIns="0" bIns="0" rtlCol="0">
            <a:noAutofit/>
          </a:bodyPr>
          <a:lstStyle/>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二、对流换热基本方程</a:t>
            </a: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sz="2400" b="1" dirty="0">
              <a:solidFill>
                <a:srgbClr val="FF0000"/>
              </a:solidFill>
              <a:latin typeface="黑体" panose="02010609060101010101" pitchFamily="49" charset="-122"/>
              <a:ea typeface="黑体" panose="02010609060101010101" pitchFamily="49" charset="-122"/>
              <a:cs typeface="黑体"/>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2" name="object 8"/>
          <p:cNvSpPr txBox="1"/>
          <p:nvPr/>
        </p:nvSpPr>
        <p:spPr>
          <a:xfrm>
            <a:off x="501566" y="1166074"/>
            <a:ext cx="4382949" cy="549242"/>
          </a:xfrm>
          <a:prstGeom prst="rect">
            <a:avLst/>
          </a:prstGeom>
        </p:spPr>
        <p:txBody>
          <a:bodyPr vert="horz" wrap="square" lIns="0" tIns="0" rIns="0" bIns="0" rtlCol="0">
            <a:noAutofit/>
          </a:bodyPr>
          <a:lstStyle/>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傅立叶定律</a:t>
            </a:r>
            <a:endParaRPr sz="2400" b="1" dirty="0">
              <a:solidFill>
                <a:srgbClr val="FF0000"/>
              </a:solidFill>
              <a:latin typeface="黑体" panose="02010609060101010101" pitchFamily="49" charset="-122"/>
              <a:ea typeface="黑体" panose="02010609060101010101" pitchFamily="49" charset="-122"/>
              <a:cs typeface="黑体"/>
            </a:endParaRPr>
          </a:p>
        </p:txBody>
      </p:sp>
      <mc:AlternateContent xmlns:mc="http://schemas.openxmlformats.org/markup-compatibility/2006" xmlns:a14="http://schemas.microsoft.com/office/drawing/2010/main">
        <mc:Choice Requires="a14">
          <p:sp>
            <p:nvSpPr>
              <p:cNvPr id="13" name="文本框 12"/>
              <p:cNvSpPr txBox="1"/>
              <p:nvPr/>
            </p:nvSpPr>
            <p:spPr>
              <a:xfrm>
                <a:off x="3140006" y="1171860"/>
                <a:ext cx="2017475" cy="6378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000" i="1" smtClean="0">
                              <a:latin typeface="Cambria Math" panose="02040503050406030204" pitchFamily="18" charset="0"/>
                            </a:rPr>
                          </m:ctrlPr>
                        </m:sSubPr>
                        <m:e>
                          <m:r>
                            <a:rPr kumimoji="1" lang="en-US" altLang="zh-CN" sz="2000" b="0" i="1" smtClean="0">
                              <a:latin typeface="Cambria Math" charset="0"/>
                            </a:rPr>
                            <m:t>𝑞</m:t>
                          </m:r>
                        </m:e>
                        <m:sub>
                          <m:r>
                            <a:rPr kumimoji="1" lang="en-US" altLang="zh-CN" sz="2000" b="0" i="1" smtClean="0">
                              <a:latin typeface="Cambria Math" charset="0"/>
                            </a:rPr>
                            <m:t>𝑥</m:t>
                          </m:r>
                        </m:sub>
                      </m:sSub>
                      <m:r>
                        <a:rPr kumimoji="1" lang="en-US" altLang="zh-CN" sz="2000" b="0" i="1" smtClean="0">
                          <a:latin typeface="Cambria Math" charset="0"/>
                        </a:rPr>
                        <m:t>=−</m:t>
                      </m:r>
                      <m:r>
                        <a:rPr kumimoji="1" lang="bg-BG" altLang="zh-CN" sz="2000" i="1">
                          <a:latin typeface="Cambria Math" charset="0"/>
                          <a:ea typeface="Cambria Math" charset="0"/>
                          <a:cs typeface="Cambria Math" charset="0"/>
                        </a:rPr>
                        <m:t>𝜆</m:t>
                      </m:r>
                      <m:sSub>
                        <m:sSubPr>
                          <m:ctrlPr>
                            <a:rPr kumimoji="1" lang="en-US" altLang="zh-CN" sz="2000" i="1" smtClean="0">
                              <a:latin typeface="Cambria Math" panose="02040503050406030204" pitchFamily="18" charset="0"/>
                              <a:ea typeface="Cambria Math" charset="0"/>
                              <a:cs typeface="Cambria Math" charset="0"/>
                            </a:rPr>
                          </m:ctrlPr>
                        </m:sSubPr>
                        <m:e>
                          <m:r>
                            <a:rPr kumimoji="1" lang="en-US" altLang="zh-CN" sz="2000" b="0" i="1" smtClean="0">
                              <a:latin typeface="Cambria Math" charset="0"/>
                              <a:ea typeface="Cambria Math" charset="0"/>
                              <a:cs typeface="Cambria Math" charset="0"/>
                            </a:rPr>
                            <m:t>(</m:t>
                          </m:r>
                          <m:f>
                            <m:fPr>
                              <m:ctrlPr>
                                <a:rPr kumimoji="1" lang="bg-BG" altLang="zh-CN" sz="2000" b="0" i="1" smtClean="0">
                                  <a:latin typeface="Cambria Math" panose="02040503050406030204" pitchFamily="18" charset="0"/>
                                  <a:ea typeface="Cambria Math" charset="0"/>
                                  <a:cs typeface="Cambria Math" charset="0"/>
                                </a:rPr>
                              </m:ctrlPr>
                            </m:fPr>
                            <m:num>
                              <m:r>
                                <a:rPr kumimoji="1" lang="bg-BG" altLang="zh-CN" sz="2000" b="0" i="1" smtClean="0">
                                  <a:latin typeface="Cambria Math" charset="0"/>
                                  <a:ea typeface="Cambria Math" charset="0"/>
                                  <a:cs typeface="Cambria Math" charset="0"/>
                                </a:rPr>
                                <m:t>𝜕</m:t>
                              </m:r>
                              <m:r>
                                <a:rPr kumimoji="1" lang="en-US" altLang="zh-CN" sz="2000" b="0" i="1" smtClean="0">
                                  <a:latin typeface="Cambria Math" charset="0"/>
                                  <a:ea typeface="Cambria Math" charset="0"/>
                                  <a:cs typeface="Cambria Math" charset="0"/>
                                </a:rPr>
                                <m:t>𝑡</m:t>
                              </m:r>
                            </m:num>
                            <m:den>
                              <m:r>
                                <a:rPr kumimoji="1" lang="bg-BG" altLang="zh-CN" sz="2000" b="0" i="1" smtClean="0">
                                  <a:latin typeface="Cambria Math" charset="0"/>
                                  <a:ea typeface="Cambria Math" charset="0"/>
                                  <a:cs typeface="Cambria Math" charset="0"/>
                                </a:rPr>
                                <m:t>𝜕</m:t>
                              </m:r>
                              <m:r>
                                <a:rPr kumimoji="1" lang="en-US" altLang="zh-CN" sz="2000" b="0" i="1" smtClean="0">
                                  <a:latin typeface="Cambria Math" charset="0"/>
                                  <a:ea typeface="Cambria Math" charset="0"/>
                                  <a:cs typeface="Cambria Math" charset="0"/>
                                </a:rPr>
                                <m:t>𝑦</m:t>
                              </m:r>
                            </m:den>
                          </m:f>
                          <m:r>
                            <a:rPr kumimoji="1" lang="en-US" altLang="zh-CN" sz="2000" b="0" i="1" smtClean="0">
                              <a:latin typeface="Cambria Math" charset="0"/>
                              <a:ea typeface="Cambria Math" charset="0"/>
                              <a:cs typeface="Cambria Math" charset="0"/>
                            </a:rPr>
                            <m:t>)</m:t>
                          </m:r>
                        </m:e>
                        <m:sub>
                          <m:r>
                            <a:rPr kumimoji="1" lang="en-US" altLang="zh-CN" sz="2000" b="0" i="1" smtClean="0">
                              <a:latin typeface="Cambria Math" charset="0"/>
                              <a:ea typeface="Cambria Math" charset="0"/>
                              <a:cs typeface="Cambria Math" charset="0"/>
                            </a:rPr>
                            <m:t>𝑦</m:t>
                          </m:r>
                          <m:r>
                            <a:rPr kumimoji="1" lang="en-US" altLang="zh-CN" sz="2000" b="0" i="1" smtClean="0">
                              <a:latin typeface="Cambria Math" charset="0"/>
                              <a:ea typeface="Cambria Math" charset="0"/>
                              <a:cs typeface="Cambria Math" charset="0"/>
                            </a:rPr>
                            <m:t>=0,</m:t>
                          </m:r>
                          <m:r>
                            <a:rPr kumimoji="1" lang="en-US" altLang="zh-CN" sz="2000" b="0" i="1" smtClean="0">
                              <a:latin typeface="Cambria Math" charset="0"/>
                              <a:ea typeface="Cambria Math" charset="0"/>
                              <a:cs typeface="Cambria Math" charset="0"/>
                            </a:rPr>
                            <m:t>𝑥</m:t>
                          </m:r>
                        </m:sub>
                      </m:sSub>
                    </m:oMath>
                  </m:oMathPara>
                </a14:m>
                <a:endParaRPr kumimoji="1" lang="zh-CN" altLang="en-US" sz="20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3140006" y="1171860"/>
                <a:ext cx="2017475" cy="637867"/>
              </a:xfrm>
              <a:prstGeom prst="rect">
                <a:avLst/>
              </a:prstGeom>
              <a:blipFill rotWithShape="0">
                <a:blip r:embed="rId2"/>
                <a:stretch>
                  <a:fillRect/>
                </a:stretch>
              </a:blipFill>
            </p:spPr>
            <p:txBody>
              <a:bodyPr/>
              <a:lstStyle/>
              <a:p>
                <a:r>
                  <a:rPr lang="zh-CN" altLang="en-US">
                    <a:noFill/>
                  </a:rPr>
                  <a:t> </a:t>
                </a:r>
              </a:p>
            </p:txBody>
          </p:sp>
        </mc:Fallback>
      </mc:AlternateContent>
      <p:sp>
        <p:nvSpPr>
          <p:cNvPr id="14" name="object 8"/>
          <p:cNvSpPr txBox="1"/>
          <p:nvPr/>
        </p:nvSpPr>
        <p:spPr>
          <a:xfrm>
            <a:off x="477349" y="2146117"/>
            <a:ext cx="4382949" cy="549242"/>
          </a:xfrm>
          <a:prstGeom prst="rect">
            <a:avLst/>
          </a:prstGeom>
        </p:spPr>
        <p:txBody>
          <a:bodyPr vert="horz" wrap="square" lIns="0" tIns="0" rIns="0" bIns="0" rtlCol="0">
            <a:noAutofit/>
          </a:bodyPr>
          <a:lstStyle/>
          <a:p>
            <a:pPr marL="12700">
              <a:lnSpc>
                <a:spcPct val="150000"/>
              </a:lnSpc>
            </a:pPr>
            <a:r>
              <a:rPr lang="zh-CN" altLang="en-US" sz="2400" b="1" dirty="0">
                <a:solidFill>
                  <a:srgbClr val="FF0000"/>
                </a:solidFill>
                <a:latin typeface="黑体" panose="02010609060101010101" pitchFamily="49" charset="-122"/>
                <a:ea typeface="黑体" panose="02010609060101010101" pitchFamily="49" charset="-122"/>
                <a:cs typeface="黑体"/>
              </a:rPr>
              <a:t>牛顿冷却公式</a:t>
            </a:r>
            <a:endParaRPr sz="2400" b="1" dirty="0">
              <a:solidFill>
                <a:srgbClr val="FF0000"/>
              </a:solidFill>
              <a:latin typeface="黑体" panose="02010609060101010101" pitchFamily="49" charset="-122"/>
              <a:ea typeface="黑体" panose="02010609060101010101" pitchFamily="49" charset="-122"/>
              <a:cs typeface="黑体"/>
            </a:endParaRPr>
          </a:p>
        </p:txBody>
      </p:sp>
      <mc:AlternateContent xmlns:mc="http://schemas.openxmlformats.org/markup-compatibility/2006" xmlns:a14="http://schemas.microsoft.com/office/drawing/2010/main">
        <mc:Choice Requires="a14">
          <p:sp>
            <p:nvSpPr>
              <p:cNvPr id="11" name="矩形 10"/>
              <p:cNvSpPr/>
              <p:nvPr/>
            </p:nvSpPr>
            <p:spPr>
              <a:xfrm>
                <a:off x="3140006" y="2237394"/>
                <a:ext cx="220002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000" i="1" smtClean="0">
                              <a:latin typeface="Cambria Math" panose="02040503050406030204" pitchFamily="18" charset="0"/>
                            </a:rPr>
                          </m:ctrlPr>
                        </m:sSubPr>
                        <m:e>
                          <m:r>
                            <a:rPr kumimoji="1" lang="en-US" altLang="zh-CN" sz="2000" i="1">
                              <a:latin typeface="Cambria Math" charset="0"/>
                            </a:rPr>
                            <m:t>𝑞</m:t>
                          </m:r>
                        </m:e>
                        <m:sub>
                          <m:r>
                            <a:rPr kumimoji="1" lang="en-US" altLang="zh-CN" sz="2000" i="1">
                              <a:latin typeface="Cambria Math" charset="0"/>
                            </a:rPr>
                            <m:t>𝑥</m:t>
                          </m:r>
                        </m:sub>
                      </m:sSub>
                      <m:r>
                        <a:rPr kumimoji="1" lang="en-US" altLang="zh-CN" sz="2000" i="1">
                          <a:latin typeface="Cambria Math" charset="0"/>
                        </a:rPr>
                        <m:t>=</m:t>
                      </m:r>
                      <m:sSub>
                        <m:sSubPr>
                          <m:ctrlPr>
                            <a:rPr kumimoji="1" lang="en-US" altLang="zh-CN" sz="2000" i="1" smtClean="0">
                              <a:latin typeface="Cambria Math" panose="02040503050406030204" pitchFamily="18" charset="0"/>
                            </a:rPr>
                          </m:ctrlPr>
                        </m:sSubPr>
                        <m:e>
                          <m:r>
                            <a:rPr kumimoji="1" lang="en-US" altLang="zh-CN" sz="2000" b="0" i="1" smtClean="0">
                              <a:latin typeface="Cambria Math" charset="0"/>
                            </a:rPr>
                            <m:t>h</m:t>
                          </m:r>
                        </m:e>
                        <m:sub>
                          <m:r>
                            <a:rPr kumimoji="1" lang="en-US" altLang="zh-CN" sz="2000" b="0" i="1" smtClean="0">
                              <a:latin typeface="Cambria Math" charset="0"/>
                            </a:rPr>
                            <m:t>𝑥</m:t>
                          </m:r>
                        </m:sub>
                      </m:sSub>
                      <m:r>
                        <a:rPr kumimoji="1" lang="en-US" altLang="zh-CN" sz="2000" b="0" i="1" smtClean="0">
                          <a:latin typeface="Cambria Math"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charset="0"/>
                            </a:rPr>
                            <m:t>𝑡</m:t>
                          </m:r>
                        </m:e>
                        <m:sub>
                          <m:r>
                            <a:rPr kumimoji="1" lang="en-US" altLang="zh-CN" sz="2000" b="0" i="1" smtClean="0">
                              <a:latin typeface="Cambria Math" charset="0"/>
                            </a:rPr>
                            <m:t>𝑊</m:t>
                          </m:r>
                        </m:sub>
                      </m:sSub>
                      <m:r>
                        <a:rPr kumimoji="1" lang="en-US" altLang="zh-CN" sz="2000" b="0" i="1" smtClean="0">
                          <a:latin typeface="Cambria Math"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charset="0"/>
                            </a:rPr>
                            <m:t>𝑡</m:t>
                          </m:r>
                        </m:e>
                        <m:sub>
                          <m:r>
                            <a:rPr kumimoji="1" lang="en-US" altLang="zh-CN" sz="2000" b="0" i="1" smtClean="0">
                              <a:latin typeface="Cambria Math" charset="0"/>
                              <a:ea typeface="Cambria Math" charset="0"/>
                              <a:cs typeface="Cambria Math" charset="0"/>
                            </a:rPr>
                            <m:t>∞</m:t>
                          </m:r>
                        </m:sub>
                      </m:sSub>
                      <m:r>
                        <a:rPr kumimoji="1" lang="en-US" altLang="zh-CN" sz="2000" b="0" i="1" smtClean="0">
                          <a:latin typeface="Cambria Math" charset="0"/>
                        </a:rPr>
                        <m:t>)</m:t>
                      </m:r>
                    </m:oMath>
                  </m:oMathPara>
                </a14:m>
                <a:endParaRPr lang="zh-CN" altLang="en-US" sz="2000" dirty="0"/>
              </a:p>
            </p:txBody>
          </p:sp>
        </mc:Choice>
        <mc:Fallback xmlns="">
          <p:sp>
            <p:nvSpPr>
              <p:cNvPr id="11" name="矩形 10"/>
              <p:cNvSpPr>
                <a:spLocks noRot="1" noChangeAspect="1" noMove="1" noResize="1" noEditPoints="1" noAdjustHandles="1" noChangeArrowheads="1" noChangeShapeType="1" noTextEdit="1"/>
              </p:cNvSpPr>
              <p:nvPr/>
            </p:nvSpPr>
            <p:spPr>
              <a:xfrm>
                <a:off x="3140006" y="2237394"/>
                <a:ext cx="2200026" cy="400110"/>
              </a:xfrm>
              <a:prstGeom prst="rect">
                <a:avLst/>
              </a:prstGeom>
              <a:blipFill rotWithShape="0">
                <a:blip r:embed="rId3"/>
                <a:stretch>
                  <a:fillRect b="-1515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p:cNvSpPr txBox="1"/>
              <p:nvPr/>
            </p:nvSpPr>
            <p:spPr>
              <a:xfrm>
                <a:off x="3575029" y="3048576"/>
                <a:ext cx="2496261" cy="7608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000" i="1" smtClean="0">
                              <a:latin typeface="Cambria Math" panose="02040503050406030204" pitchFamily="18" charset="0"/>
                            </a:rPr>
                          </m:ctrlPr>
                        </m:sSubPr>
                        <m:e>
                          <m:r>
                            <a:rPr kumimoji="1" lang="en-US" altLang="zh-CN" sz="2000" b="0" i="1" smtClean="0">
                              <a:latin typeface="Cambria Math" charset="0"/>
                            </a:rPr>
                            <m:t>h</m:t>
                          </m:r>
                        </m:e>
                        <m:sub>
                          <m:r>
                            <a:rPr kumimoji="1" lang="en-US" altLang="zh-CN" sz="2000" b="0" i="1" smtClean="0">
                              <a:latin typeface="Cambria Math" charset="0"/>
                            </a:rPr>
                            <m:t>𝑥</m:t>
                          </m:r>
                        </m:sub>
                      </m:sSub>
                      <m:r>
                        <a:rPr kumimoji="1" lang="en-US" altLang="zh-CN" sz="2000" b="0" i="1" smtClean="0">
                          <a:latin typeface="Cambria Math" charset="0"/>
                        </a:rPr>
                        <m:t>=</m:t>
                      </m:r>
                      <m:f>
                        <m:fPr>
                          <m:ctrlPr>
                            <a:rPr kumimoji="1" lang="bg-BG" altLang="zh-CN" sz="2000" b="0" i="1" smtClean="0">
                              <a:latin typeface="Cambria Math" panose="02040503050406030204" pitchFamily="18" charset="0"/>
                            </a:rPr>
                          </m:ctrlPr>
                        </m:fPr>
                        <m:num>
                          <m:r>
                            <a:rPr kumimoji="1" lang="bg-BG" altLang="zh-CN" sz="2000" b="0" i="1" smtClean="0">
                              <a:latin typeface="Cambria Math" charset="0"/>
                              <a:ea typeface="Cambria Math" charset="0"/>
                              <a:cs typeface="Cambria Math" charset="0"/>
                            </a:rPr>
                            <m:t>𝜆</m:t>
                          </m:r>
                        </m:num>
                        <m:den>
                          <m:sSub>
                            <m:sSubPr>
                              <m:ctrlPr>
                                <a:rPr kumimoji="1" lang="en-US" altLang="zh-CN" sz="2000" b="0" i="1" smtClean="0">
                                  <a:latin typeface="Cambria Math" panose="02040503050406030204" pitchFamily="18" charset="0"/>
                                </a:rPr>
                              </m:ctrlPr>
                            </m:sSubPr>
                            <m:e>
                              <m:r>
                                <a:rPr kumimoji="1" lang="en-US" altLang="zh-CN" sz="2000" b="0" i="1" smtClean="0">
                                  <a:latin typeface="Cambria Math" charset="0"/>
                                </a:rPr>
                                <m:t>𝑡</m:t>
                              </m:r>
                            </m:e>
                            <m:sub>
                              <m:r>
                                <a:rPr kumimoji="1" lang="en-US" altLang="zh-CN" sz="2000" b="0" i="1" smtClean="0">
                                  <a:latin typeface="Cambria Math" charset="0"/>
                                </a:rPr>
                                <m:t>𝑊</m:t>
                              </m:r>
                            </m:sub>
                          </m:sSub>
                          <m:r>
                            <a:rPr kumimoji="1" lang="en-US" altLang="zh-CN" sz="2000" b="0" i="1" smtClean="0">
                              <a:latin typeface="Cambria Math"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charset="0"/>
                                </a:rPr>
                                <m:t>𝑡</m:t>
                              </m:r>
                            </m:e>
                            <m:sub>
                              <m:r>
                                <a:rPr kumimoji="1" lang="en-US" altLang="zh-CN" sz="2000" b="0" i="1" smtClean="0">
                                  <a:latin typeface="Cambria Math" charset="0"/>
                                  <a:ea typeface="Cambria Math" charset="0"/>
                                  <a:cs typeface="Cambria Math" charset="0"/>
                                </a:rPr>
                                <m:t>∞</m:t>
                              </m:r>
                            </m:sub>
                          </m:sSub>
                        </m:den>
                      </m:f>
                      <m:sSub>
                        <m:sSubPr>
                          <m:ctrlPr>
                            <a:rPr kumimoji="1" lang="en-US" altLang="zh-CN" sz="2000" b="0" i="1" smtClean="0">
                              <a:latin typeface="Cambria Math" panose="02040503050406030204" pitchFamily="18" charset="0"/>
                            </a:rPr>
                          </m:ctrlPr>
                        </m:sSubPr>
                        <m:e>
                          <m:d>
                            <m:dPr>
                              <m:begChr m:val=""/>
                              <m:endChr m:val="|"/>
                              <m:ctrlPr>
                                <a:rPr kumimoji="1" lang="hr-HR" altLang="zh-CN" sz="2000" b="0" i="1" smtClean="0">
                                  <a:latin typeface="Cambria Math" panose="02040503050406030204" pitchFamily="18" charset="0"/>
                                </a:rPr>
                              </m:ctrlPr>
                            </m:dPr>
                            <m:e>
                              <m:f>
                                <m:fPr>
                                  <m:ctrlPr>
                                    <a:rPr kumimoji="1" lang="bg-BG" altLang="zh-CN" sz="2000" b="0" i="1" smtClean="0">
                                      <a:latin typeface="Cambria Math" panose="02040503050406030204" pitchFamily="18" charset="0"/>
                                    </a:rPr>
                                  </m:ctrlPr>
                                </m:fPr>
                                <m:num>
                                  <m:r>
                                    <a:rPr kumimoji="1" lang="bg-BG" altLang="zh-CN" sz="2000" b="0" i="1" smtClean="0">
                                      <a:latin typeface="Cambria Math" charset="0"/>
                                      <a:ea typeface="Cambria Math" charset="0"/>
                                      <a:cs typeface="Cambria Math" charset="0"/>
                                    </a:rPr>
                                    <m:t>𝜕</m:t>
                                  </m:r>
                                  <m:r>
                                    <a:rPr kumimoji="1" lang="en-US" altLang="zh-CN" sz="2000" b="0" i="1" smtClean="0">
                                      <a:latin typeface="Cambria Math" charset="0"/>
                                      <a:ea typeface="Cambria Math" charset="0"/>
                                      <a:cs typeface="Cambria Math" charset="0"/>
                                    </a:rPr>
                                    <m:t>𝑡</m:t>
                                  </m:r>
                                </m:num>
                                <m:den>
                                  <m:r>
                                    <a:rPr kumimoji="1" lang="bg-BG" altLang="zh-CN" sz="2000" b="0" i="1" smtClean="0">
                                      <a:latin typeface="Cambria Math" charset="0"/>
                                      <a:ea typeface="Cambria Math" charset="0"/>
                                      <a:cs typeface="Cambria Math" charset="0"/>
                                    </a:rPr>
                                    <m:t>𝜕</m:t>
                                  </m:r>
                                  <m:r>
                                    <a:rPr kumimoji="1" lang="en-US" altLang="zh-CN" sz="2000" b="0" i="1" smtClean="0">
                                      <a:latin typeface="Cambria Math" charset="0"/>
                                      <a:ea typeface="Cambria Math" charset="0"/>
                                      <a:cs typeface="Cambria Math" charset="0"/>
                                    </a:rPr>
                                    <m:t>𝑦</m:t>
                                  </m:r>
                                </m:den>
                              </m:f>
                            </m:e>
                          </m:d>
                        </m:e>
                        <m:sub>
                          <m:r>
                            <a:rPr kumimoji="1" lang="en-US" altLang="zh-CN" sz="2000" b="0" i="1" smtClean="0">
                              <a:latin typeface="Cambria Math" charset="0"/>
                            </a:rPr>
                            <m:t>𝑦</m:t>
                          </m:r>
                          <m:r>
                            <a:rPr kumimoji="1" lang="en-US" altLang="zh-CN" sz="2000" b="0" i="1" smtClean="0">
                              <a:latin typeface="Cambria Math" charset="0"/>
                            </a:rPr>
                            <m:t>=0,</m:t>
                          </m:r>
                          <m:r>
                            <a:rPr kumimoji="1" lang="en-US" altLang="zh-CN" sz="2000" b="0" i="1" smtClean="0">
                              <a:latin typeface="Cambria Math" charset="0"/>
                            </a:rPr>
                            <m:t>𝑥</m:t>
                          </m:r>
                        </m:sub>
                      </m:sSub>
                    </m:oMath>
                  </m:oMathPara>
                </a14:m>
                <a:endParaRPr kumimoji="1" lang="zh-CN" altLang="en-US" sz="2000" dirty="0"/>
              </a:p>
            </p:txBody>
          </p:sp>
        </mc:Choice>
        <mc:Fallback xmlns="">
          <p:sp>
            <p:nvSpPr>
              <p:cNvPr id="16" name="文本框 15"/>
              <p:cNvSpPr txBox="1">
                <a:spLocks noRot="1" noChangeAspect="1" noMove="1" noResize="1" noEditPoints="1" noAdjustHandles="1" noChangeArrowheads="1" noChangeShapeType="1" noTextEdit="1"/>
              </p:cNvSpPr>
              <p:nvPr/>
            </p:nvSpPr>
            <p:spPr>
              <a:xfrm>
                <a:off x="3575029" y="3048576"/>
                <a:ext cx="2496261" cy="760849"/>
              </a:xfrm>
              <a:prstGeom prst="rect">
                <a:avLst/>
              </a:prstGeom>
              <a:blipFill rotWithShape="0">
                <a:blip r:embed="rId4"/>
                <a:stretch>
                  <a:fillRect/>
                </a:stretch>
              </a:blipFill>
            </p:spPr>
            <p:txBody>
              <a:bodyPr/>
              <a:lstStyle/>
              <a:p>
                <a:r>
                  <a:rPr lang="zh-CN" altLang="en-US">
                    <a:noFill/>
                  </a:rPr>
                  <a:t> </a:t>
                </a:r>
              </a:p>
            </p:txBody>
          </p:sp>
        </mc:Fallback>
      </mc:AlternateContent>
      <p:sp>
        <p:nvSpPr>
          <p:cNvPr id="17" name="object 8"/>
          <p:cNvSpPr txBox="1"/>
          <p:nvPr/>
        </p:nvSpPr>
        <p:spPr>
          <a:xfrm>
            <a:off x="440211" y="3122845"/>
            <a:ext cx="4382949" cy="549242"/>
          </a:xfrm>
          <a:prstGeom prst="rect">
            <a:avLst/>
          </a:prstGeom>
        </p:spPr>
        <p:txBody>
          <a:bodyPr vert="horz" wrap="square" lIns="0" tIns="0" rIns="0" bIns="0" rtlCol="0">
            <a:noAutofit/>
          </a:bodyPr>
          <a:lstStyle/>
          <a:p>
            <a:pPr marL="12700">
              <a:lnSpc>
                <a:spcPct val="150000"/>
              </a:lnSpc>
            </a:pPr>
            <a:r>
              <a:rPr lang="zh-CN" altLang="en-US" sz="2400" b="1" dirty="0">
                <a:solidFill>
                  <a:srgbClr val="FF0000"/>
                </a:solidFill>
                <a:latin typeface="黑体" panose="02010609060101010101" pitchFamily="49" charset="-122"/>
                <a:ea typeface="黑体" panose="02010609060101010101" pitchFamily="49" charset="-122"/>
                <a:cs typeface="黑体"/>
              </a:rPr>
              <a:t>对流换热微分方程式</a:t>
            </a:r>
            <a:endParaRPr sz="2400" b="1" dirty="0">
              <a:solidFill>
                <a:srgbClr val="FF0000"/>
              </a:solidFill>
              <a:latin typeface="黑体" panose="02010609060101010101" pitchFamily="49" charset="-122"/>
              <a:ea typeface="黑体" panose="02010609060101010101" pitchFamily="49" charset="-122"/>
              <a:cs typeface="黑体"/>
            </a:endParaRPr>
          </a:p>
        </p:txBody>
      </p:sp>
      <p:sp>
        <p:nvSpPr>
          <p:cNvPr id="18" name="object 8"/>
          <p:cNvSpPr txBox="1"/>
          <p:nvPr/>
        </p:nvSpPr>
        <p:spPr>
          <a:xfrm>
            <a:off x="3575029" y="4077333"/>
            <a:ext cx="4382949" cy="549242"/>
          </a:xfrm>
          <a:prstGeom prst="rect">
            <a:avLst/>
          </a:prstGeom>
        </p:spPr>
        <p:txBody>
          <a:bodyPr vert="horz" wrap="square" lIns="0" tIns="0" rIns="0" bIns="0" rtlCol="0">
            <a:noAutofit/>
          </a:bodyPr>
          <a:lstStyle/>
          <a:p>
            <a:pPr marL="12700">
              <a:lnSpc>
                <a:spcPct val="150000"/>
              </a:lnSpc>
            </a:pPr>
            <a:r>
              <a:rPr lang="zh-CN" altLang="en-US" sz="2400" b="1" dirty="0">
                <a:solidFill>
                  <a:srgbClr val="0432FF"/>
                </a:solidFill>
                <a:latin typeface="黑体" panose="02010609060101010101" pitchFamily="49" charset="-122"/>
                <a:ea typeface="黑体" panose="02010609060101010101" pitchFamily="49" charset="-122"/>
                <a:cs typeface="黑体"/>
              </a:rPr>
              <a:t>揭示了对流换热问题的本质</a:t>
            </a:r>
            <a:endParaRPr sz="2400" b="1" dirty="0">
              <a:solidFill>
                <a:srgbClr val="0432FF"/>
              </a:solidFill>
              <a:latin typeface="黑体" panose="02010609060101010101" pitchFamily="49" charset="-122"/>
              <a:ea typeface="黑体" panose="02010609060101010101" pitchFamily="49" charset="-122"/>
              <a:cs typeface="黑体"/>
            </a:endParaRPr>
          </a:p>
        </p:txBody>
      </p:sp>
    </p:spTree>
    <p:extLst>
      <p:ext uri="{BB962C8B-B14F-4D97-AF65-F5344CB8AC3E}">
        <p14:creationId xmlns:p14="http://schemas.microsoft.com/office/powerpoint/2010/main" val="45610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9" name="object 8"/>
          <p:cNvSpPr txBox="1"/>
          <p:nvPr/>
        </p:nvSpPr>
        <p:spPr>
          <a:xfrm>
            <a:off x="3141079" y="0"/>
            <a:ext cx="3090441" cy="637130"/>
          </a:xfrm>
          <a:prstGeom prst="rect">
            <a:avLst/>
          </a:prstGeom>
        </p:spPr>
        <p:txBody>
          <a:bodyPr vert="horz" wrap="square" lIns="0" tIns="0" rIns="0" bIns="0" rtlCol="0">
            <a:noAutofit/>
          </a:bodyPr>
          <a:lstStyle/>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二、对流换热基本方程</a:t>
            </a: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sz="2400" b="1" dirty="0">
              <a:solidFill>
                <a:srgbClr val="FF0000"/>
              </a:solidFill>
              <a:latin typeface="黑体" panose="02010609060101010101" pitchFamily="49" charset="-122"/>
              <a:ea typeface="黑体" panose="02010609060101010101" pitchFamily="49" charset="-122"/>
              <a:cs typeface="黑体"/>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object 8"/>
          <p:cNvSpPr txBox="1"/>
          <p:nvPr/>
        </p:nvSpPr>
        <p:spPr>
          <a:xfrm>
            <a:off x="513141" y="792396"/>
            <a:ext cx="4382949" cy="549242"/>
          </a:xfrm>
          <a:prstGeom prst="rect">
            <a:avLst/>
          </a:prstGeom>
        </p:spPr>
        <p:txBody>
          <a:bodyPr vert="horz" wrap="square" lIns="0" tIns="0" rIns="0" bIns="0" rtlCol="0">
            <a:noAutofit/>
          </a:bodyPr>
          <a:lstStyle/>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描述对流换热</a:t>
            </a:r>
            <a:r>
              <a:rPr lang="zh-CN" altLang="en-US" sz="2400" b="1" spc="-10">
                <a:solidFill>
                  <a:srgbClr val="FF0000"/>
                </a:solidFill>
                <a:latin typeface="黑体" panose="02010609060101010101" pitchFamily="49" charset="-122"/>
                <a:ea typeface="黑体" panose="02010609060101010101" pitchFamily="49" charset="-122"/>
                <a:cs typeface="黑体"/>
              </a:rPr>
              <a:t>问题所需的方程组</a:t>
            </a:r>
            <a:endParaRPr sz="2400" b="1" dirty="0">
              <a:solidFill>
                <a:srgbClr val="FF0000"/>
              </a:solidFill>
              <a:latin typeface="黑体" panose="02010609060101010101" pitchFamily="49" charset="-122"/>
              <a:ea typeface="黑体" panose="02010609060101010101" pitchFamily="49" charset="-122"/>
              <a:cs typeface="黑体"/>
            </a:endParaRPr>
          </a:p>
        </p:txBody>
      </p:sp>
      <mc:AlternateContent xmlns:mc="http://schemas.openxmlformats.org/markup-compatibility/2006" xmlns:a14="http://schemas.microsoft.com/office/drawing/2010/main">
        <mc:Choice Requires="a14">
          <p:sp>
            <p:nvSpPr>
              <p:cNvPr id="11" name="文本框 10"/>
              <p:cNvSpPr txBox="1"/>
              <p:nvPr/>
            </p:nvSpPr>
            <p:spPr>
              <a:xfrm>
                <a:off x="909101" y="1607777"/>
                <a:ext cx="2496261" cy="7608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000" i="1" smtClean="0">
                              <a:latin typeface="Cambria Math" panose="02040503050406030204" pitchFamily="18" charset="0"/>
                            </a:rPr>
                          </m:ctrlPr>
                        </m:sSubPr>
                        <m:e>
                          <m:r>
                            <a:rPr kumimoji="1" lang="en-US" altLang="zh-CN" sz="2000" b="0" i="1" smtClean="0">
                              <a:latin typeface="Cambria Math" charset="0"/>
                            </a:rPr>
                            <m:t>h</m:t>
                          </m:r>
                        </m:e>
                        <m:sub>
                          <m:r>
                            <a:rPr kumimoji="1" lang="en-US" altLang="zh-CN" sz="2000" b="0" i="1" smtClean="0">
                              <a:latin typeface="Cambria Math" charset="0"/>
                            </a:rPr>
                            <m:t>𝑥</m:t>
                          </m:r>
                        </m:sub>
                      </m:sSub>
                      <m:r>
                        <a:rPr kumimoji="1" lang="en-US" altLang="zh-CN" sz="2000" b="0" i="1" smtClean="0">
                          <a:latin typeface="Cambria Math" charset="0"/>
                        </a:rPr>
                        <m:t>=</m:t>
                      </m:r>
                      <m:f>
                        <m:fPr>
                          <m:ctrlPr>
                            <a:rPr kumimoji="1" lang="bg-BG" altLang="zh-CN" sz="2000" b="0" i="1" smtClean="0">
                              <a:latin typeface="Cambria Math" panose="02040503050406030204" pitchFamily="18" charset="0"/>
                            </a:rPr>
                          </m:ctrlPr>
                        </m:fPr>
                        <m:num>
                          <m:r>
                            <a:rPr kumimoji="1" lang="bg-BG" altLang="zh-CN" sz="2000" b="0" i="1" smtClean="0">
                              <a:latin typeface="Cambria Math" charset="0"/>
                              <a:ea typeface="Cambria Math" charset="0"/>
                              <a:cs typeface="Cambria Math" charset="0"/>
                            </a:rPr>
                            <m:t>𝜆</m:t>
                          </m:r>
                        </m:num>
                        <m:den>
                          <m:sSub>
                            <m:sSubPr>
                              <m:ctrlPr>
                                <a:rPr kumimoji="1" lang="en-US" altLang="zh-CN" sz="2000" b="0" i="1" smtClean="0">
                                  <a:latin typeface="Cambria Math" panose="02040503050406030204" pitchFamily="18" charset="0"/>
                                </a:rPr>
                              </m:ctrlPr>
                            </m:sSubPr>
                            <m:e>
                              <m:r>
                                <a:rPr kumimoji="1" lang="en-US" altLang="zh-CN" sz="2000" b="0" i="1" smtClean="0">
                                  <a:latin typeface="Cambria Math" charset="0"/>
                                </a:rPr>
                                <m:t>𝑡</m:t>
                              </m:r>
                            </m:e>
                            <m:sub>
                              <m:r>
                                <a:rPr kumimoji="1" lang="en-US" altLang="zh-CN" sz="2000" b="0" i="1" smtClean="0">
                                  <a:latin typeface="Cambria Math" charset="0"/>
                                </a:rPr>
                                <m:t>𝑊</m:t>
                              </m:r>
                            </m:sub>
                          </m:sSub>
                          <m:r>
                            <a:rPr kumimoji="1" lang="en-US" altLang="zh-CN" sz="2000" b="0" i="1" smtClean="0">
                              <a:latin typeface="Cambria Math"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charset="0"/>
                                </a:rPr>
                                <m:t>𝑡</m:t>
                              </m:r>
                            </m:e>
                            <m:sub>
                              <m:r>
                                <a:rPr kumimoji="1" lang="en-US" altLang="zh-CN" sz="2000" b="0" i="1" smtClean="0">
                                  <a:latin typeface="Cambria Math" charset="0"/>
                                  <a:ea typeface="Cambria Math" charset="0"/>
                                  <a:cs typeface="Cambria Math" charset="0"/>
                                </a:rPr>
                                <m:t>∞</m:t>
                              </m:r>
                            </m:sub>
                          </m:sSub>
                        </m:den>
                      </m:f>
                      <m:sSub>
                        <m:sSubPr>
                          <m:ctrlPr>
                            <a:rPr kumimoji="1" lang="en-US" altLang="zh-CN" sz="2000" b="0" i="1" smtClean="0">
                              <a:latin typeface="Cambria Math" panose="02040503050406030204" pitchFamily="18" charset="0"/>
                            </a:rPr>
                          </m:ctrlPr>
                        </m:sSubPr>
                        <m:e>
                          <m:d>
                            <m:dPr>
                              <m:begChr m:val=""/>
                              <m:endChr m:val="|"/>
                              <m:ctrlPr>
                                <a:rPr kumimoji="1" lang="hr-HR" altLang="zh-CN" sz="2000" b="0" i="1" smtClean="0">
                                  <a:latin typeface="Cambria Math" panose="02040503050406030204" pitchFamily="18" charset="0"/>
                                </a:rPr>
                              </m:ctrlPr>
                            </m:dPr>
                            <m:e>
                              <m:f>
                                <m:fPr>
                                  <m:ctrlPr>
                                    <a:rPr kumimoji="1" lang="bg-BG" altLang="zh-CN" sz="2000" b="0" i="1" smtClean="0">
                                      <a:latin typeface="Cambria Math" panose="02040503050406030204" pitchFamily="18" charset="0"/>
                                    </a:rPr>
                                  </m:ctrlPr>
                                </m:fPr>
                                <m:num>
                                  <m:r>
                                    <a:rPr kumimoji="1" lang="bg-BG" altLang="zh-CN" sz="2000" b="0" i="1" smtClean="0">
                                      <a:latin typeface="Cambria Math" charset="0"/>
                                      <a:ea typeface="Cambria Math" charset="0"/>
                                      <a:cs typeface="Cambria Math" charset="0"/>
                                    </a:rPr>
                                    <m:t>𝜕</m:t>
                                  </m:r>
                                  <m:r>
                                    <a:rPr kumimoji="1" lang="en-US" altLang="zh-CN" sz="2000" b="0" i="1" smtClean="0">
                                      <a:latin typeface="Cambria Math" charset="0"/>
                                      <a:ea typeface="Cambria Math" charset="0"/>
                                      <a:cs typeface="Cambria Math" charset="0"/>
                                    </a:rPr>
                                    <m:t>𝑡</m:t>
                                  </m:r>
                                </m:num>
                                <m:den>
                                  <m:r>
                                    <a:rPr kumimoji="1" lang="bg-BG" altLang="zh-CN" sz="2000" b="0" i="1" smtClean="0">
                                      <a:latin typeface="Cambria Math" charset="0"/>
                                      <a:ea typeface="Cambria Math" charset="0"/>
                                      <a:cs typeface="Cambria Math" charset="0"/>
                                    </a:rPr>
                                    <m:t>𝜕</m:t>
                                  </m:r>
                                  <m:r>
                                    <a:rPr kumimoji="1" lang="en-US" altLang="zh-CN" sz="2000" b="0" i="1" smtClean="0">
                                      <a:latin typeface="Cambria Math" charset="0"/>
                                      <a:ea typeface="Cambria Math" charset="0"/>
                                      <a:cs typeface="Cambria Math" charset="0"/>
                                    </a:rPr>
                                    <m:t>𝑦</m:t>
                                  </m:r>
                                </m:den>
                              </m:f>
                            </m:e>
                          </m:d>
                        </m:e>
                        <m:sub>
                          <m:r>
                            <a:rPr kumimoji="1" lang="en-US" altLang="zh-CN" sz="2000" b="0" i="1" smtClean="0">
                              <a:latin typeface="Cambria Math" charset="0"/>
                            </a:rPr>
                            <m:t>𝑦</m:t>
                          </m:r>
                          <m:r>
                            <a:rPr kumimoji="1" lang="en-US" altLang="zh-CN" sz="2000" b="0" i="1" smtClean="0">
                              <a:latin typeface="Cambria Math" charset="0"/>
                            </a:rPr>
                            <m:t>=0,</m:t>
                          </m:r>
                          <m:r>
                            <a:rPr kumimoji="1" lang="en-US" altLang="zh-CN" sz="2000" b="0" i="1" smtClean="0">
                              <a:latin typeface="Cambria Math" charset="0"/>
                            </a:rPr>
                            <m:t>𝑥</m:t>
                          </m:r>
                        </m:sub>
                      </m:sSub>
                    </m:oMath>
                  </m:oMathPara>
                </a14:m>
                <a:endParaRPr kumimoji="1" lang="zh-CN" altLang="en-US" sz="2000" dirty="0"/>
              </a:p>
            </p:txBody>
          </p:sp>
        </mc:Choice>
        <mc:Fallback xmlns="">
          <p:sp>
            <p:nvSpPr>
              <p:cNvPr id="11" name="文本框 10"/>
              <p:cNvSpPr txBox="1">
                <a:spLocks noRot="1" noChangeAspect="1" noMove="1" noResize="1" noEditPoints="1" noAdjustHandles="1" noChangeArrowheads="1" noChangeShapeType="1" noTextEdit="1"/>
              </p:cNvSpPr>
              <p:nvPr/>
            </p:nvSpPr>
            <p:spPr>
              <a:xfrm>
                <a:off x="909101" y="1607777"/>
                <a:ext cx="2496261" cy="760849"/>
              </a:xfrm>
              <a:prstGeom prst="rect">
                <a:avLst/>
              </a:prstGeom>
              <a:blipFill rotWithShape="0">
                <a:blip r:embed="rId2"/>
                <a:stretch>
                  <a:fillRect/>
                </a:stretch>
              </a:blipFill>
            </p:spPr>
            <p:txBody>
              <a:bodyPr/>
              <a:lstStyle/>
              <a:p>
                <a:r>
                  <a:rPr lang="zh-CN" altLang="en-US">
                    <a:noFill/>
                  </a:rPr>
                  <a:t> </a:t>
                </a:r>
              </a:p>
            </p:txBody>
          </p:sp>
        </mc:Fallback>
      </mc:AlternateContent>
      <p:sp>
        <p:nvSpPr>
          <p:cNvPr id="2" name="右箭头 1"/>
          <p:cNvSpPr/>
          <p:nvPr/>
        </p:nvSpPr>
        <p:spPr>
          <a:xfrm>
            <a:off x="3275636" y="1821309"/>
            <a:ext cx="810227" cy="27779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object 8"/>
          <p:cNvSpPr txBox="1"/>
          <p:nvPr/>
        </p:nvSpPr>
        <p:spPr>
          <a:xfrm>
            <a:off x="4207394" y="1607777"/>
            <a:ext cx="5330145" cy="549242"/>
          </a:xfrm>
          <a:prstGeom prst="rect">
            <a:avLst/>
          </a:prstGeom>
        </p:spPr>
        <p:txBody>
          <a:bodyPr vert="horz" wrap="square" lIns="0" tIns="0" rIns="0" bIns="0" rtlCol="0">
            <a:noAutofit/>
          </a:bodyPr>
          <a:lstStyle/>
          <a:p>
            <a:pPr marL="12700">
              <a:lnSpc>
                <a:spcPct val="150000"/>
              </a:lnSpc>
            </a:pPr>
            <a:r>
              <a:rPr lang="zh-CN" altLang="en-US" sz="2400" b="1" spc="-10" dirty="0">
                <a:latin typeface="黑体" panose="02010609060101010101" pitchFamily="49" charset="-122"/>
                <a:ea typeface="黑体" panose="02010609060101010101" pitchFamily="49" charset="-122"/>
                <a:cs typeface="黑体"/>
              </a:rPr>
              <a:t>温度场：特别是壁面附近的温度分布</a:t>
            </a:r>
            <a:endParaRPr sz="2400" b="1" dirty="0">
              <a:latin typeface="黑体" panose="02010609060101010101" pitchFamily="49" charset="-122"/>
              <a:ea typeface="黑体" panose="02010609060101010101" pitchFamily="49" charset="-122"/>
              <a:cs typeface="黑体"/>
            </a:endParaRPr>
          </a:p>
        </p:txBody>
      </p:sp>
      <p:sp>
        <p:nvSpPr>
          <p:cNvPr id="15" name="object 8"/>
          <p:cNvSpPr txBox="1"/>
          <p:nvPr/>
        </p:nvSpPr>
        <p:spPr>
          <a:xfrm>
            <a:off x="804437" y="2622587"/>
            <a:ext cx="4382949" cy="549242"/>
          </a:xfrm>
          <a:prstGeom prst="rect">
            <a:avLst/>
          </a:prstGeom>
        </p:spPr>
        <p:txBody>
          <a:bodyPr vert="horz" wrap="square" lIns="0" tIns="0" rIns="0" bIns="0" rtlCol="0">
            <a:noAutofit/>
          </a:bodyPr>
          <a:lstStyle/>
          <a:p>
            <a:pPr marL="12700">
              <a:lnSpc>
                <a:spcPct val="150000"/>
              </a:lnSpc>
            </a:pPr>
            <a:r>
              <a:rPr lang="zh-CN" altLang="en-US" sz="2400" b="1" spc="-10" dirty="0">
                <a:latin typeface="黑体" panose="02010609060101010101" pitchFamily="49" charset="-122"/>
                <a:ea typeface="黑体" panose="02010609060101010101" pitchFamily="49" charset="-122"/>
                <a:cs typeface="黑体"/>
              </a:rPr>
              <a:t>温度场：受流场的影响</a:t>
            </a:r>
            <a:endParaRPr sz="2400" b="1" dirty="0">
              <a:latin typeface="黑体" panose="02010609060101010101" pitchFamily="49" charset="-122"/>
              <a:ea typeface="黑体" panose="02010609060101010101" pitchFamily="49" charset="-122"/>
              <a:cs typeface="黑体"/>
            </a:endParaRPr>
          </a:p>
        </p:txBody>
      </p:sp>
      <p:sp>
        <p:nvSpPr>
          <p:cNvPr id="18" name="object 8"/>
          <p:cNvSpPr txBox="1"/>
          <p:nvPr/>
        </p:nvSpPr>
        <p:spPr>
          <a:xfrm>
            <a:off x="1028695" y="3695315"/>
            <a:ext cx="1128536" cy="549242"/>
          </a:xfrm>
          <a:prstGeom prst="rect">
            <a:avLst/>
          </a:prstGeom>
        </p:spPr>
        <p:txBody>
          <a:bodyPr vert="horz" wrap="square" lIns="0" tIns="0" rIns="0" bIns="0" rtlCol="0">
            <a:noAutofit/>
          </a:bodyPr>
          <a:lstStyle/>
          <a:p>
            <a:pPr marL="12700">
              <a:lnSpc>
                <a:spcPct val="150000"/>
              </a:lnSpc>
            </a:pPr>
            <a:r>
              <a:rPr lang="zh-CN" altLang="en-US" sz="2400" b="1" spc="-10" dirty="0">
                <a:latin typeface="黑体" panose="02010609060101010101" pitchFamily="49" charset="-122"/>
                <a:ea typeface="黑体" panose="02010609060101010101" pitchFamily="49" charset="-122"/>
                <a:cs typeface="黑体"/>
              </a:rPr>
              <a:t>流场</a:t>
            </a:r>
            <a:endParaRPr sz="2400" b="1" dirty="0">
              <a:latin typeface="黑体" panose="02010609060101010101" pitchFamily="49" charset="-122"/>
              <a:ea typeface="黑体" panose="02010609060101010101" pitchFamily="49" charset="-122"/>
              <a:cs typeface="黑体"/>
            </a:endParaRPr>
          </a:p>
        </p:txBody>
      </p:sp>
      <p:sp>
        <p:nvSpPr>
          <p:cNvPr id="19" name="object 8"/>
          <p:cNvSpPr txBox="1"/>
          <p:nvPr/>
        </p:nvSpPr>
        <p:spPr>
          <a:xfrm>
            <a:off x="1028695" y="5535969"/>
            <a:ext cx="4382949" cy="549242"/>
          </a:xfrm>
          <a:prstGeom prst="rect">
            <a:avLst/>
          </a:prstGeom>
        </p:spPr>
        <p:txBody>
          <a:bodyPr vert="horz" wrap="square" lIns="0" tIns="0" rIns="0" bIns="0" rtlCol="0">
            <a:noAutofit/>
          </a:bodyPr>
          <a:lstStyle/>
          <a:p>
            <a:pPr marL="12700">
              <a:lnSpc>
                <a:spcPct val="150000"/>
              </a:lnSpc>
            </a:pPr>
            <a:r>
              <a:rPr lang="zh-CN" altLang="en-US" sz="2400" b="1" spc="-10" dirty="0">
                <a:latin typeface="黑体" panose="02010609060101010101" pitchFamily="49" charset="-122"/>
                <a:ea typeface="黑体" panose="02010609060101010101" pitchFamily="49" charset="-122"/>
                <a:cs typeface="黑体"/>
              </a:rPr>
              <a:t>对流换热微分方程式</a:t>
            </a:r>
            <a:endParaRPr sz="2400" b="1" dirty="0">
              <a:latin typeface="黑体" panose="02010609060101010101" pitchFamily="49" charset="-122"/>
              <a:ea typeface="黑体" panose="02010609060101010101" pitchFamily="49" charset="-122"/>
              <a:cs typeface="黑体"/>
            </a:endParaRPr>
          </a:p>
        </p:txBody>
      </p:sp>
      <p:sp>
        <p:nvSpPr>
          <p:cNvPr id="21" name="object 8"/>
          <p:cNvSpPr txBox="1"/>
          <p:nvPr/>
        </p:nvSpPr>
        <p:spPr>
          <a:xfrm>
            <a:off x="2015918" y="3999086"/>
            <a:ext cx="4382949" cy="549242"/>
          </a:xfrm>
          <a:prstGeom prst="rect">
            <a:avLst/>
          </a:prstGeom>
        </p:spPr>
        <p:txBody>
          <a:bodyPr vert="horz" wrap="square" lIns="0" tIns="0" rIns="0" bIns="0" rtlCol="0">
            <a:noAutofit/>
          </a:bodyPr>
          <a:lstStyle/>
          <a:p>
            <a:pPr marL="12700">
              <a:lnSpc>
                <a:spcPct val="150000"/>
              </a:lnSpc>
            </a:pPr>
            <a:r>
              <a:rPr lang="zh-CN" altLang="en-US" sz="2400" b="1" spc="-10" dirty="0">
                <a:latin typeface="黑体" panose="02010609060101010101" pitchFamily="49" charset="-122"/>
                <a:ea typeface="黑体" panose="02010609060101010101" pitchFamily="49" charset="-122"/>
                <a:cs typeface="黑体"/>
              </a:rPr>
              <a:t>动量方程       动量守恒定律</a:t>
            </a:r>
            <a:endParaRPr sz="2400" b="1" dirty="0">
              <a:latin typeface="黑体" panose="02010609060101010101" pitchFamily="49" charset="-122"/>
              <a:ea typeface="黑体" panose="02010609060101010101" pitchFamily="49" charset="-122"/>
              <a:cs typeface="黑体"/>
            </a:endParaRPr>
          </a:p>
        </p:txBody>
      </p:sp>
      <p:sp>
        <p:nvSpPr>
          <p:cNvPr id="22" name="object 8"/>
          <p:cNvSpPr txBox="1"/>
          <p:nvPr/>
        </p:nvSpPr>
        <p:spPr>
          <a:xfrm>
            <a:off x="1028695" y="4748059"/>
            <a:ext cx="1128536" cy="549242"/>
          </a:xfrm>
          <a:prstGeom prst="rect">
            <a:avLst/>
          </a:prstGeom>
        </p:spPr>
        <p:txBody>
          <a:bodyPr vert="horz" wrap="square" lIns="0" tIns="0" rIns="0" bIns="0" rtlCol="0">
            <a:noAutofit/>
          </a:bodyPr>
          <a:lstStyle/>
          <a:p>
            <a:pPr marL="12700">
              <a:lnSpc>
                <a:spcPct val="150000"/>
              </a:lnSpc>
            </a:pPr>
            <a:r>
              <a:rPr lang="zh-CN" altLang="en-US" sz="2400" b="1" spc="-10">
                <a:latin typeface="黑体" panose="02010609060101010101" pitchFamily="49" charset="-122"/>
                <a:ea typeface="黑体" panose="02010609060101010101" pitchFamily="49" charset="-122"/>
                <a:cs typeface="黑体"/>
              </a:rPr>
              <a:t>温度场</a:t>
            </a:r>
            <a:endParaRPr sz="2400" b="1" dirty="0">
              <a:latin typeface="黑体" panose="02010609060101010101" pitchFamily="49" charset="-122"/>
              <a:ea typeface="黑体" panose="02010609060101010101" pitchFamily="49" charset="-122"/>
              <a:cs typeface="黑体"/>
            </a:endParaRPr>
          </a:p>
        </p:txBody>
      </p:sp>
      <p:sp>
        <p:nvSpPr>
          <p:cNvPr id="23" name="object 8"/>
          <p:cNvSpPr txBox="1"/>
          <p:nvPr/>
        </p:nvSpPr>
        <p:spPr>
          <a:xfrm>
            <a:off x="2272491" y="4748059"/>
            <a:ext cx="4382949" cy="549242"/>
          </a:xfrm>
          <a:prstGeom prst="rect">
            <a:avLst/>
          </a:prstGeom>
        </p:spPr>
        <p:txBody>
          <a:bodyPr vert="horz" wrap="square" lIns="0" tIns="0" rIns="0" bIns="0" rtlCol="0">
            <a:noAutofit/>
          </a:bodyPr>
          <a:lstStyle/>
          <a:p>
            <a:pPr marL="12700">
              <a:lnSpc>
                <a:spcPct val="150000"/>
              </a:lnSpc>
            </a:pPr>
            <a:r>
              <a:rPr lang="zh-CN" altLang="en-US" sz="2400" b="1" spc="-10" dirty="0">
                <a:latin typeface="黑体" panose="02010609060101010101" pitchFamily="49" charset="-122"/>
                <a:ea typeface="黑体" panose="02010609060101010101" pitchFamily="49" charset="-122"/>
                <a:cs typeface="黑体"/>
              </a:rPr>
              <a:t>能量方程     能量守恒定律</a:t>
            </a:r>
            <a:endParaRPr sz="2400" b="1" dirty="0">
              <a:latin typeface="黑体" panose="02010609060101010101" pitchFamily="49" charset="-122"/>
              <a:ea typeface="黑体" panose="02010609060101010101" pitchFamily="49" charset="-122"/>
              <a:cs typeface="黑体"/>
            </a:endParaRPr>
          </a:p>
        </p:txBody>
      </p:sp>
      <p:sp>
        <p:nvSpPr>
          <p:cNvPr id="24" name="object 8"/>
          <p:cNvSpPr txBox="1"/>
          <p:nvPr/>
        </p:nvSpPr>
        <p:spPr>
          <a:xfrm>
            <a:off x="2168319" y="3532450"/>
            <a:ext cx="4382949" cy="549242"/>
          </a:xfrm>
          <a:prstGeom prst="rect">
            <a:avLst/>
          </a:prstGeom>
        </p:spPr>
        <p:txBody>
          <a:bodyPr vert="horz" wrap="square" lIns="0" tIns="0" rIns="0" bIns="0" rtlCol="0">
            <a:noAutofit/>
          </a:bodyPr>
          <a:lstStyle/>
          <a:p>
            <a:pPr marL="12700">
              <a:lnSpc>
                <a:spcPct val="150000"/>
              </a:lnSpc>
            </a:pPr>
            <a:r>
              <a:rPr lang="zh-CN" altLang="en-US" sz="2400" b="1" spc="-10" dirty="0">
                <a:latin typeface="黑体" panose="02010609060101010101" pitchFamily="49" charset="-122"/>
                <a:ea typeface="黑体" panose="02010609060101010101" pitchFamily="49" charset="-122"/>
                <a:cs typeface="黑体"/>
              </a:rPr>
              <a:t>连续性方程     质量守恒方程</a:t>
            </a:r>
            <a:endParaRPr sz="2400" b="1" dirty="0">
              <a:latin typeface="黑体" panose="02010609060101010101" pitchFamily="49" charset="-122"/>
              <a:ea typeface="黑体" panose="02010609060101010101" pitchFamily="49" charset="-122"/>
              <a:cs typeface="黑体"/>
            </a:endParaRPr>
          </a:p>
        </p:txBody>
      </p:sp>
    </p:spTree>
    <p:extLst>
      <p:ext uri="{BB962C8B-B14F-4D97-AF65-F5344CB8AC3E}">
        <p14:creationId xmlns:p14="http://schemas.microsoft.com/office/powerpoint/2010/main" val="1198350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9" name="object 8"/>
          <p:cNvSpPr txBox="1"/>
          <p:nvPr/>
        </p:nvSpPr>
        <p:spPr>
          <a:xfrm>
            <a:off x="3141079" y="0"/>
            <a:ext cx="3090441" cy="637130"/>
          </a:xfrm>
          <a:prstGeom prst="rect">
            <a:avLst/>
          </a:prstGeom>
        </p:spPr>
        <p:txBody>
          <a:bodyPr vert="horz" wrap="square" lIns="0" tIns="0" rIns="0" bIns="0" rtlCol="0">
            <a:noAutofit/>
          </a:bodyPr>
          <a:lstStyle/>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二、对流换热基本方程</a:t>
            </a: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sz="2400" b="1" dirty="0">
              <a:solidFill>
                <a:srgbClr val="FF0000"/>
              </a:solidFill>
              <a:latin typeface="黑体" panose="02010609060101010101" pitchFamily="49" charset="-122"/>
              <a:ea typeface="黑体" panose="02010609060101010101" pitchFamily="49" charset="-122"/>
              <a:cs typeface="黑体"/>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1" name="object 8"/>
          <p:cNvSpPr txBox="1"/>
          <p:nvPr/>
        </p:nvSpPr>
        <p:spPr>
          <a:xfrm>
            <a:off x="569809" y="905802"/>
            <a:ext cx="2230059" cy="549242"/>
          </a:xfrm>
          <a:prstGeom prst="rect">
            <a:avLst/>
          </a:prstGeom>
        </p:spPr>
        <p:txBody>
          <a:bodyPr vert="horz" wrap="square" lIns="0" tIns="0" rIns="0" bIns="0" rtlCol="0">
            <a:noAutofit/>
          </a:bodyPr>
          <a:lstStyle/>
          <a:p>
            <a:pPr marL="12700">
              <a:lnSpc>
                <a:spcPct val="150000"/>
              </a:lnSpc>
            </a:pPr>
            <a:r>
              <a:rPr lang="zh-CN" altLang="en-US" sz="2000" b="1" spc="-10" dirty="0">
                <a:latin typeface="黑体" panose="02010609060101010101" pitchFamily="49" charset="-122"/>
                <a:ea typeface="黑体" panose="02010609060101010101" pitchFamily="49" charset="-122"/>
                <a:cs typeface="黑体"/>
              </a:rPr>
              <a:t>质量守恒方程</a:t>
            </a:r>
            <a:endParaRPr sz="2000" b="1" dirty="0">
              <a:latin typeface="黑体" panose="02010609060101010101" pitchFamily="49" charset="-122"/>
              <a:ea typeface="黑体" panose="02010609060101010101" pitchFamily="49" charset="-122"/>
              <a:cs typeface="黑体"/>
            </a:endParaRPr>
          </a:p>
        </p:txBody>
      </p:sp>
      <mc:AlternateContent xmlns:mc="http://schemas.openxmlformats.org/markup-compatibility/2006" xmlns:a14="http://schemas.microsoft.com/office/drawing/2010/main">
        <mc:Choice Requires="a14">
          <p:sp>
            <p:nvSpPr>
              <p:cNvPr id="2" name="文本框 1"/>
              <p:cNvSpPr txBox="1"/>
              <p:nvPr/>
            </p:nvSpPr>
            <p:spPr>
              <a:xfrm>
                <a:off x="2631793" y="939386"/>
                <a:ext cx="2704266" cy="407227"/>
              </a:xfrm>
              <a:prstGeom prst="rect">
                <a:avLst/>
              </a:prstGeom>
              <a:noFill/>
            </p:spPr>
            <p:txBody>
              <a:bodyPr wrap="none" lIns="0" tIns="0" rIns="0" bIns="0" rtlCol="0">
                <a:spAutoFit/>
              </a:bodyPr>
              <a:lstStyle/>
              <a:p>
                <a14:m>
                  <m:oMath xmlns:m="http://schemas.openxmlformats.org/officeDocument/2006/math">
                    <m:f>
                      <m:fPr>
                        <m:ctrlPr>
                          <a:rPr kumimoji="1" lang="bg-BG" altLang="zh-CN" i="1" smtClean="0">
                            <a:latin typeface="Cambria Math" panose="02040503050406030204" pitchFamily="18" charset="0"/>
                          </a:rPr>
                        </m:ctrlPr>
                      </m:fPr>
                      <m:num>
                        <m:r>
                          <a:rPr kumimoji="1" lang="bg-BG" altLang="zh-CN" i="1" smtClean="0">
                            <a:latin typeface="Cambria Math" charset="0"/>
                            <a:ea typeface="Cambria Math" charset="0"/>
                            <a:cs typeface="Cambria Math" charset="0"/>
                          </a:rPr>
                          <m:t>𝜕𝜌</m:t>
                        </m:r>
                      </m:num>
                      <m:den>
                        <m:r>
                          <a:rPr kumimoji="1" lang="bg-BG" altLang="zh-CN" i="1" smtClean="0">
                            <a:latin typeface="Cambria Math" charset="0"/>
                            <a:ea typeface="Cambria Math" charset="0"/>
                            <a:cs typeface="Cambria Math" charset="0"/>
                          </a:rPr>
                          <m:t>𝜕𝜏</m:t>
                        </m:r>
                      </m:den>
                    </m:f>
                    <m:r>
                      <a:rPr kumimoji="1" lang="en-US" altLang="zh-CN" b="0" i="1" smtClean="0">
                        <a:latin typeface="Cambria Math" charset="0"/>
                      </a:rPr>
                      <m:t>+</m:t>
                    </m:r>
                    <m:f>
                      <m:fPr>
                        <m:ctrlPr>
                          <a:rPr kumimoji="1" lang="bg-BG" altLang="zh-CN" b="0" i="1" smtClean="0">
                            <a:latin typeface="Cambria Math" panose="02040503050406030204" pitchFamily="18" charset="0"/>
                          </a:rPr>
                        </m:ctrlPr>
                      </m:fPr>
                      <m:num>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𝜌</m:t>
                        </m:r>
                        <m:r>
                          <a:rPr kumimoji="1" lang="en-US" altLang="zh-CN" b="0" i="1" smtClean="0">
                            <a:latin typeface="Cambria Math" charset="0"/>
                            <a:ea typeface="Cambria Math" charset="0"/>
                            <a:cs typeface="Cambria Math" charset="0"/>
                          </a:rPr>
                          <m:t>𝑢</m:t>
                        </m:r>
                        <m:r>
                          <a:rPr kumimoji="1" lang="en-US" altLang="zh-CN" b="0" i="1" smtClean="0">
                            <a:latin typeface="Cambria Math" charset="0"/>
                            <a:ea typeface="Cambria Math" charset="0"/>
                            <a:cs typeface="Cambria Math" charset="0"/>
                          </a:rPr>
                          <m:t>)</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r>
                      <a:rPr kumimoji="1" lang="en-US" altLang="zh-CN" i="1">
                        <a:latin typeface="Cambria Math" charset="0"/>
                      </a:rPr>
                      <m:t>+</m:t>
                    </m:r>
                    <m:f>
                      <m:fPr>
                        <m:ctrlPr>
                          <a:rPr kumimoji="1" lang="bg-BG" altLang="zh-CN" i="1">
                            <a:latin typeface="Cambria Math" panose="02040503050406030204" pitchFamily="18" charset="0"/>
                          </a:rPr>
                        </m:ctrlPr>
                      </m:fPr>
                      <m:num>
                        <m:r>
                          <a:rPr kumimoji="1" lang="bg-BG"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𝜌</m:t>
                        </m:r>
                        <m:r>
                          <a:rPr kumimoji="1" lang="en-US" altLang="zh-CN" b="0" i="1" smtClean="0">
                            <a:latin typeface="Cambria Math" charset="0"/>
                            <a:ea typeface="Cambria Math" charset="0"/>
                            <a:cs typeface="Cambria Math" charset="0"/>
                          </a:rPr>
                          <m:t>𝑣</m:t>
                        </m:r>
                        <m:r>
                          <a:rPr kumimoji="1" lang="en-US" altLang="zh-CN" i="1">
                            <a:latin typeface="Cambria Math" charset="0"/>
                            <a:ea typeface="Cambria Math" charset="0"/>
                            <a:cs typeface="Cambria Math" charset="0"/>
                          </a:rPr>
                          <m:t>)</m:t>
                        </m:r>
                      </m:num>
                      <m:den>
                        <m:r>
                          <a:rPr kumimoji="1" lang="bg-BG"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𝑥</m:t>
                        </m:r>
                      </m:den>
                    </m:f>
                    <m:r>
                      <a:rPr kumimoji="1" lang="en-US" altLang="zh-CN" i="1">
                        <a:latin typeface="Cambria Math" charset="0"/>
                      </a:rPr>
                      <m:t>+</m:t>
                    </m:r>
                    <m:f>
                      <m:fPr>
                        <m:ctrlPr>
                          <a:rPr kumimoji="1" lang="bg-BG" altLang="zh-CN" i="1">
                            <a:latin typeface="Cambria Math" panose="02040503050406030204" pitchFamily="18" charset="0"/>
                          </a:rPr>
                        </m:ctrlPr>
                      </m:fPr>
                      <m:num>
                        <m:r>
                          <a:rPr kumimoji="1" lang="bg-BG"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𝜌</m:t>
                        </m:r>
                        <m:r>
                          <a:rPr kumimoji="1" lang="en-US" altLang="zh-CN" b="0" i="1" smtClean="0">
                            <a:latin typeface="Cambria Math" charset="0"/>
                            <a:ea typeface="Cambria Math" charset="0"/>
                            <a:cs typeface="Cambria Math" charset="0"/>
                          </a:rPr>
                          <m:t>𝑤</m:t>
                        </m:r>
                        <m:r>
                          <a:rPr kumimoji="1" lang="en-US" altLang="zh-CN" i="1">
                            <a:latin typeface="Cambria Math" charset="0"/>
                            <a:ea typeface="Cambria Math" charset="0"/>
                            <a:cs typeface="Cambria Math" charset="0"/>
                          </a:rPr>
                          <m:t>)</m:t>
                        </m:r>
                      </m:num>
                      <m:den>
                        <m:r>
                          <a:rPr kumimoji="1" lang="bg-BG"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𝑥</m:t>
                        </m:r>
                      </m:den>
                    </m:f>
                  </m:oMath>
                </a14:m>
                <a:r>
                  <a:rPr kumimoji="1" lang="en-US" altLang="zh-CN" dirty="0"/>
                  <a:t>=0</a:t>
                </a:r>
                <a:endParaRPr kumimoji="1" lang="zh-CN" altLang="en-US" dirty="0"/>
              </a:p>
            </p:txBody>
          </p:sp>
        </mc:Choice>
        <mc:Fallback xmlns="">
          <p:sp>
            <p:nvSpPr>
              <p:cNvPr id="2" name="文本框 1"/>
              <p:cNvSpPr txBox="1">
                <a:spLocks noRot="1" noChangeAspect="1" noMove="1" noResize="1" noEditPoints="1" noAdjustHandles="1" noChangeArrowheads="1" noChangeShapeType="1" noTextEdit="1"/>
              </p:cNvSpPr>
              <p:nvPr/>
            </p:nvSpPr>
            <p:spPr>
              <a:xfrm>
                <a:off x="2631793" y="939386"/>
                <a:ext cx="2704266" cy="407227"/>
              </a:xfrm>
              <a:prstGeom prst="rect">
                <a:avLst/>
              </a:prstGeom>
              <a:blipFill rotWithShape="0">
                <a:blip r:embed="rId2"/>
                <a:stretch>
                  <a:fillRect l="-3160" t="-2985" r="-4515" b="-20896"/>
                </a:stretch>
              </a:blipFill>
            </p:spPr>
            <p:txBody>
              <a:bodyPr/>
              <a:lstStyle/>
              <a:p>
                <a:r>
                  <a:rPr lang="zh-CN" altLang="en-US">
                    <a:noFill/>
                  </a:rPr>
                  <a:t> </a:t>
                </a:r>
              </a:p>
            </p:txBody>
          </p:sp>
        </mc:Fallback>
      </mc:AlternateContent>
      <p:sp>
        <p:nvSpPr>
          <p:cNvPr id="13" name="object 8"/>
          <p:cNvSpPr txBox="1"/>
          <p:nvPr/>
        </p:nvSpPr>
        <p:spPr>
          <a:xfrm>
            <a:off x="569809" y="1730545"/>
            <a:ext cx="2230059" cy="549242"/>
          </a:xfrm>
          <a:prstGeom prst="rect">
            <a:avLst/>
          </a:prstGeom>
        </p:spPr>
        <p:txBody>
          <a:bodyPr vert="horz" wrap="square" lIns="0" tIns="0" rIns="0" bIns="0" rtlCol="0">
            <a:noAutofit/>
          </a:bodyPr>
          <a:lstStyle/>
          <a:p>
            <a:pPr marL="12700">
              <a:lnSpc>
                <a:spcPct val="150000"/>
              </a:lnSpc>
            </a:pPr>
            <a:r>
              <a:rPr lang="zh-CN" altLang="en-US" sz="2000" b="1" dirty="0">
                <a:latin typeface="黑体" panose="02010609060101010101" pitchFamily="49" charset="-122"/>
                <a:ea typeface="黑体" panose="02010609060101010101" pitchFamily="49" charset="-122"/>
                <a:cs typeface="黑体"/>
              </a:rPr>
              <a:t>向量形式</a:t>
            </a:r>
            <a:endParaRPr sz="2000" b="1" dirty="0">
              <a:latin typeface="黑体" panose="02010609060101010101" pitchFamily="49" charset="-122"/>
              <a:ea typeface="黑体" panose="02010609060101010101" pitchFamily="49" charset="-122"/>
              <a:cs typeface="黑体"/>
            </a:endParaRPr>
          </a:p>
        </p:txBody>
      </p:sp>
      <mc:AlternateContent xmlns:mc="http://schemas.openxmlformats.org/markup-compatibility/2006" xmlns:a14="http://schemas.microsoft.com/office/drawing/2010/main">
        <mc:Choice Requires="a14">
          <p:sp>
            <p:nvSpPr>
              <p:cNvPr id="14" name="文本框 13"/>
              <p:cNvSpPr txBox="1"/>
              <p:nvPr/>
            </p:nvSpPr>
            <p:spPr>
              <a:xfrm>
                <a:off x="2006760" y="1782605"/>
                <a:ext cx="3138360" cy="407227"/>
              </a:xfrm>
              <a:prstGeom prst="rect">
                <a:avLst/>
              </a:prstGeom>
              <a:noFill/>
            </p:spPr>
            <p:txBody>
              <a:bodyPr wrap="none" lIns="0" tIns="0" rIns="0" bIns="0" rtlCol="0">
                <a:spAutoFit/>
              </a:bodyPr>
              <a:lstStyle/>
              <a:p>
                <a14:m>
                  <m:oMath xmlns:m="http://schemas.openxmlformats.org/officeDocument/2006/math">
                    <m:f>
                      <m:fPr>
                        <m:ctrlPr>
                          <a:rPr kumimoji="1" lang="bg-BG" altLang="zh-CN" i="1" smtClean="0">
                            <a:latin typeface="Cambria Math" panose="02040503050406030204" pitchFamily="18" charset="0"/>
                          </a:rPr>
                        </m:ctrlPr>
                      </m:fPr>
                      <m:num>
                        <m:r>
                          <a:rPr kumimoji="1" lang="bg-BG" altLang="zh-CN" i="1" smtClean="0">
                            <a:latin typeface="Cambria Math" charset="0"/>
                            <a:ea typeface="Cambria Math" charset="0"/>
                            <a:cs typeface="Cambria Math" charset="0"/>
                          </a:rPr>
                          <m:t>𝜕𝜌</m:t>
                        </m:r>
                      </m:num>
                      <m:den>
                        <m:r>
                          <a:rPr kumimoji="1" lang="bg-BG" altLang="zh-CN" i="1" smtClean="0">
                            <a:latin typeface="Cambria Math" charset="0"/>
                            <a:ea typeface="Cambria Math" charset="0"/>
                            <a:cs typeface="Cambria Math" charset="0"/>
                          </a:rPr>
                          <m:t>𝜕</m:t>
                        </m:r>
                        <m:r>
                          <a:rPr kumimoji="1" lang="bg-BG" altLang="zh-CN" i="1">
                            <a:latin typeface="Cambria Math" charset="0"/>
                            <a:ea typeface="Cambria Math" charset="0"/>
                            <a:cs typeface="Cambria Math" charset="0"/>
                          </a:rPr>
                          <m:t>𝜏</m:t>
                        </m:r>
                      </m:den>
                    </m:f>
                    <m:r>
                      <a:rPr kumimoji="1" lang="en-US" altLang="zh-CN" b="0" i="1" smtClean="0">
                        <a:latin typeface="Cambria Math" charset="0"/>
                      </a:rPr>
                      <m:t>+</m:t>
                    </m:r>
                    <m:r>
                      <a:rPr kumimoji="1" lang="en-US" altLang="zh-CN" b="0" i="1" smtClean="0">
                        <a:latin typeface="Cambria Math" charset="0"/>
                      </a:rPr>
                      <m:t>𝑑𝑖𝑣</m:t>
                    </m:r>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𝜌</m:t>
                    </m:r>
                    <m:r>
                      <a:rPr kumimoji="1" lang="en-US" altLang="zh-CN" b="1" i="1" smtClean="0">
                        <a:latin typeface="Cambria Math" charset="0"/>
                        <a:ea typeface="Cambria Math" charset="0"/>
                        <a:cs typeface="Cambria Math" charset="0"/>
                      </a:rPr>
                      <m:t>𝑽</m:t>
                    </m:r>
                    <m:r>
                      <a:rPr kumimoji="1" lang="en-US" altLang="zh-CN" i="1">
                        <a:latin typeface="Cambria Math" charset="0"/>
                        <a:ea typeface="Cambria Math" charset="0"/>
                        <a:cs typeface="Cambria Math" charset="0"/>
                      </a:rPr>
                      <m:t>)</m:t>
                    </m:r>
                    <m:r>
                      <a:rPr kumimoji="1" lang="bg-BG" altLang="zh-CN" b="0" i="1" smtClean="0">
                        <a:latin typeface="Cambria Math" charset="0"/>
                      </a:rPr>
                      <m:t> </m:t>
                    </m:r>
                  </m:oMath>
                </a14:m>
                <a:r>
                  <a:rPr kumimoji="1" lang="en-US" altLang="zh-CN" dirty="0"/>
                  <a:t>=</a:t>
                </a:r>
                <a14:m>
                  <m:oMath xmlns:m="http://schemas.openxmlformats.org/officeDocument/2006/math">
                    <m:f>
                      <m:fPr>
                        <m:ctrlPr>
                          <a:rPr kumimoji="1" lang="bg-BG" altLang="zh-CN" i="1">
                            <a:latin typeface="Cambria Math" panose="02040503050406030204" pitchFamily="18" charset="0"/>
                          </a:rPr>
                        </m:ctrlPr>
                      </m:fPr>
                      <m:num>
                        <m:r>
                          <a:rPr kumimoji="1" lang="bg-BG" altLang="zh-CN" i="1">
                            <a:latin typeface="Cambria Math" charset="0"/>
                            <a:ea typeface="Cambria Math" charset="0"/>
                            <a:cs typeface="Cambria Math" charset="0"/>
                          </a:rPr>
                          <m:t>𝜕𝜌</m:t>
                        </m:r>
                      </m:num>
                      <m:den>
                        <m:r>
                          <a:rPr kumimoji="1" lang="bg-BG" altLang="zh-CN" i="1">
                            <a:latin typeface="Cambria Math" charset="0"/>
                            <a:ea typeface="Cambria Math" charset="0"/>
                            <a:cs typeface="Cambria Math" charset="0"/>
                          </a:rPr>
                          <m:t>𝜕𝜏</m:t>
                        </m:r>
                      </m:den>
                    </m:f>
                    <m:r>
                      <a:rPr kumimoji="1" lang="en-US" altLang="zh-CN" i="1">
                        <a:latin typeface="Cambria Math" charset="0"/>
                      </a:rPr>
                      <m:t>+</m:t>
                    </m:r>
                    <m:r>
                      <a:rPr kumimoji="1" lang="en-US" altLang="zh-CN" i="1" smtClean="0">
                        <a:latin typeface="Cambria Math" charset="0"/>
                        <a:ea typeface="Cambria Math" charset="0"/>
                        <a:cs typeface="Cambria Math" charset="0"/>
                      </a:rPr>
                      <m:t>𝛻</m:t>
                    </m:r>
                    <m:r>
                      <a:rPr kumimoji="1" lang="en-US" altLang="zh-CN" i="1" smtClean="0">
                        <a:latin typeface="Cambria Math" charset="0"/>
                        <a:ea typeface="Cambria Math" charset="0"/>
                        <a:cs typeface="Cambria Math" charset="0"/>
                      </a:rPr>
                      <m:t>∙(</m:t>
                    </m:r>
                    <m:r>
                      <a:rPr kumimoji="1" lang="en-US" altLang="zh-CN" i="1">
                        <a:latin typeface="Cambria Math" charset="0"/>
                        <a:ea typeface="Cambria Math" charset="0"/>
                        <a:cs typeface="Cambria Math" charset="0"/>
                      </a:rPr>
                      <m:t>𝜌</m:t>
                    </m:r>
                    <m:r>
                      <a:rPr kumimoji="1" lang="en-US" altLang="zh-CN" b="1" i="1">
                        <a:latin typeface="Cambria Math" charset="0"/>
                        <a:ea typeface="Cambria Math" charset="0"/>
                        <a:cs typeface="Cambria Math" charset="0"/>
                      </a:rPr>
                      <m:t>𝑽</m:t>
                    </m:r>
                    <m:r>
                      <a:rPr kumimoji="1" lang="en-US" altLang="zh-CN" i="1">
                        <a:latin typeface="Cambria Math" charset="0"/>
                        <a:ea typeface="Cambria Math" charset="0"/>
                        <a:cs typeface="Cambria Math" charset="0"/>
                      </a:rPr>
                      <m:t>)</m:t>
                    </m:r>
                    <m:r>
                      <a:rPr kumimoji="1" lang="bg-BG" altLang="zh-CN" i="1">
                        <a:latin typeface="Cambria Math" charset="0"/>
                      </a:rPr>
                      <m:t> </m:t>
                    </m:r>
                  </m:oMath>
                </a14:m>
                <a:r>
                  <a:rPr kumimoji="1" lang="en-US" altLang="zh-CN" dirty="0"/>
                  <a:t>=0</a:t>
                </a:r>
                <a:endParaRPr kumimoji="1" lang="zh-CN" altLang="en-US" dirty="0"/>
              </a:p>
            </p:txBody>
          </p:sp>
        </mc:Choice>
        <mc:Fallback xmlns="">
          <p:sp>
            <p:nvSpPr>
              <p:cNvPr id="14" name="文本框 13"/>
              <p:cNvSpPr txBox="1">
                <a:spLocks noRot="1" noChangeAspect="1" noMove="1" noResize="1" noEditPoints="1" noAdjustHandles="1" noChangeArrowheads="1" noChangeShapeType="1" noTextEdit="1"/>
              </p:cNvSpPr>
              <p:nvPr/>
            </p:nvSpPr>
            <p:spPr>
              <a:xfrm>
                <a:off x="2006760" y="1782605"/>
                <a:ext cx="3138360" cy="407227"/>
              </a:xfrm>
              <a:prstGeom prst="rect">
                <a:avLst/>
              </a:prstGeom>
              <a:blipFill rotWithShape="0">
                <a:blip r:embed="rId3"/>
                <a:stretch>
                  <a:fillRect l="-2524" t="-80597" r="-194" b="-1074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11"/>
              <p:cNvSpPr/>
              <p:nvPr/>
            </p:nvSpPr>
            <p:spPr>
              <a:xfrm>
                <a:off x="5402831" y="1801552"/>
                <a:ext cx="16573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zh-CN" i="1" smtClean="0">
                          <a:latin typeface="Cambria Math" charset="0"/>
                        </a:rPr>
                        <m:t>𝑑𝑖𝑣</m:t>
                      </m:r>
                      <m:d>
                        <m:dPr>
                          <m:ctrlPr>
                            <a:rPr kumimoji="1" lang="en-US" altLang="zh-CN" i="1">
                              <a:latin typeface="Cambria Math" panose="02040503050406030204" pitchFamily="18" charset="0"/>
                              <a:ea typeface="Cambria Math" charset="0"/>
                              <a:cs typeface="Cambria Math" charset="0"/>
                            </a:rPr>
                          </m:ctrlPr>
                        </m:dPr>
                        <m:e>
                          <m:r>
                            <a:rPr kumimoji="1" lang="en-US" altLang="zh-CN" i="1">
                              <a:latin typeface="Cambria Math" charset="0"/>
                              <a:ea typeface="Cambria Math" charset="0"/>
                              <a:cs typeface="Cambria Math" charset="0"/>
                            </a:rPr>
                            <m:t>𝜌</m:t>
                          </m:r>
                          <m:r>
                            <a:rPr kumimoji="1" lang="en-US" altLang="zh-CN" b="1" i="1">
                              <a:latin typeface="Cambria Math" charset="0"/>
                              <a:ea typeface="Cambria Math" charset="0"/>
                              <a:cs typeface="Cambria Math" charset="0"/>
                            </a:rPr>
                            <m:t>𝑽</m:t>
                          </m:r>
                        </m:e>
                      </m:d>
                      <m:r>
                        <a:rPr kumimoji="1" lang="en-US" altLang="zh-CN" b="0" i="1" smtClean="0">
                          <a:latin typeface="Cambria Math" charset="0"/>
                          <a:ea typeface="Cambria Math" charset="0"/>
                          <a:cs typeface="Cambria Math" charset="0"/>
                        </a:rPr>
                        <m:t>:</m:t>
                      </m:r>
                      <m:r>
                        <a:rPr kumimoji="1" lang="zh-CN" altLang="en-US" b="1" i="1" smtClean="0">
                          <a:latin typeface="Cambria Math" charset="0"/>
                          <a:ea typeface="Cambria Math" charset="0"/>
                          <a:cs typeface="Cambria Math" charset="0"/>
                        </a:rPr>
                        <m:t>散度</m:t>
                      </m:r>
                      <m:r>
                        <a:rPr kumimoji="1" lang="bg-BG" altLang="zh-CN" i="1">
                          <a:latin typeface="Cambria Math" charset="0"/>
                        </a:rPr>
                        <m:t> </m:t>
                      </m:r>
                    </m:oMath>
                  </m:oMathPara>
                </a14:m>
                <a:endParaRPr lang="zh-CN" altLang="en-US" dirty="0"/>
              </a:p>
            </p:txBody>
          </p:sp>
        </mc:Choice>
        <mc:Fallback xmlns="">
          <p:sp>
            <p:nvSpPr>
              <p:cNvPr id="12" name="矩形 11"/>
              <p:cNvSpPr>
                <a:spLocks noRot="1" noChangeAspect="1" noMove="1" noResize="1" noEditPoints="1" noAdjustHandles="1" noChangeArrowheads="1" noChangeShapeType="1" noTextEdit="1"/>
              </p:cNvSpPr>
              <p:nvPr/>
            </p:nvSpPr>
            <p:spPr>
              <a:xfrm>
                <a:off x="5402831" y="1801552"/>
                <a:ext cx="1657377" cy="369332"/>
              </a:xfrm>
              <a:prstGeom prst="rect">
                <a:avLst/>
              </a:prstGeom>
              <a:blipFill rotWithShape="0">
                <a:blip r:embed="rId4"/>
                <a:stretch>
                  <a:fillRect t="-98333" b="-12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矩形 14"/>
              <p:cNvSpPr/>
              <p:nvPr/>
            </p:nvSpPr>
            <p:spPr>
              <a:xfrm>
                <a:off x="2439336" y="2476488"/>
                <a:ext cx="3089179" cy="499560"/>
              </a:xfrm>
              <a:prstGeom prst="rect">
                <a:avLst/>
              </a:prstGeom>
            </p:spPr>
            <p:txBody>
              <a:bodyPr wrap="none">
                <a:spAutoFit/>
              </a:bodyPr>
              <a:lstStyle/>
              <a:p>
                <a14:m>
                  <m:oMath xmlns:m="http://schemas.openxmlformats.org/officeDocument/2006/math">
                    <m:r>
                      <a:rPr kumimoji="1" lang="en-US" altLang="zh-CN" i="1">
                        <a:latin typeface="Cambria Math" charset="0"/>
                      </a:rPr>
                      <m:t>𝑑𝑖𝑣</m:t>
                    </m:r>
                    <m:d>
                      <m:dPr>
                        <m:ctrlPr>
                          <a:rPr kumimoji="1" lang="en-US" altLang="zh-CN" i="1">
                            <a:latin typeface="Cambria Math" panose="02040503050406030204" pitchFamily="18" charset="0"/>
                            <a:ea typeface="Cambria Math" charset="0"/>
                            <a:cs typeface="Cambria Math" charset="0"/>
                          </a:rPr>
                        </m:ctrlPr>
                      </m:dPr>
                      <m:e>
                        <m:r>
                          <a:rPr kumimoji="1" lang="en-US" altLang="zh-CN" i="1">
                            <a:latin typeface="Cambria Math" charset="0"/>
                            <a:ea typeface="Cambria Math" charset="0"/>
                            <a:cs typeface="Cambria Math" charset="0"/>
                          </a:rPr>
                          <m:t>𝜌</m:t>
                        </m:r>
                        <m:r>
                          <a:rPr kumimoji="1" lang="en-US" altLang="zh-CN" b="1" i="1">
                            <a:latin typeface="Cambria Math" charset="0"/>
                            <a:ea typeface="Cambria Math" charset="0"/>
                            <a:cs typeface="Cambria Math" charset="0"/>
                          </a:rPr>
                          <m:t>𝑽</m:t>
                        </m:r>
                      </m:e>
                    </m:d>
                  </m:oMath>
                </a14:m>
                <a:r>
                  <a:rPr lang="en-US" altLang="zh-CN" dirty="0"/>
                  <a:t>=</a:t>
                </a:r>
                <a14:m>
                  <m:oMath xmlns:m="http://schemas.openxmlformats.org/officeDocument/2006/math">
                    <m:f>
                      <m:fPr>
                        <m:ctrlPr>
                          <a:rPr kumimoji="1" lang="bg-BG" altLang="zh-CN" i="1">
                            <a:latin typeface="Cambria Math" panose="02040503050406030204" pitchFamily="18" charset="0"/>
                          </a:rPr>
                        </m:ctrlPr>
                      </m:fPr>
                      <m:num>
                        <m:r>
                          <a:rPr kumimoji="1" lang="bg-BG"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𝜌</m:t>
                        </m:r>
                        <m:r>
                          <a:rPr kumimoji="1" lang="en-US" altLang="zh-CN" i="1">
                            <a:latin typeface="Cambria Math" charset="0"/>
                            <a:ea typeface="Cambria Math" charset="0"/>
                            <a:cs typeface="Cambria Math" charset="0"/>
                          </a:rPr>
                          <m:t>𝑢</m:t>
                        </m:r>
                        <m:r>
                          <a:rPr kumimoji="1" lang="en-US" altLang="zh-CN" i="1">
                            <a:latin typeface="Cambria Math" charset="0"/>
                            <a:ea typeface="Cambria Math" charset="0"/>
                            <a:cs typeface="Cambria Math" charset="0"/>
                          </a:rPr>
                          <m:t>)</m:t>
                        </m:r>
                      </m:num>
                      <m:den>
                        <m:r>
                          <a:rPr kumimoji="1" lang="bg-BG"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𝑥</m:t>
                        </m:r>
                      </m:den>
                    </m:f>
                    <m:r>
                      <a:rPr kumimoji="1" lang="en-US" altLang="zh-CN" i="1">
                        <a:latin typeface="Cambria Math" charset="0"/>
                      </a:rPr>
                      <m:t>+</m:t>
                    </m:r>
                    <m:f>
                      <m:fPr>
                        <m:ctrlPr>
                          <a:rPr kumimoji="1" lang="bg-BG" altLang="zh-CN" i="1">
                            <a:latin typeface="Cambria Math" panose="02040503050406030204" pitchFamily="18" charset="0"/>
                          </a:rPr>
                        </m:ctrlPr>
                      </m:fPr>
                      <m:num>
                        <m:r>
                          <a:rPr kumimoji="1" lang="bg-BG"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𝜌</m:t>
                        </m:r>
                        <m:r>
                          <a:rPr kumimoji="1" lang="en-US" altLang="zh-CN" i="1">
                            <a:latin typeface="Cambria Math" charset="0"/>
                            <a:ea typeface="Cambria Math" charset="0"/>
                            <a:cs typeface="Cambria Math" charset="0"/>
                          </a:rPr>
                          <m:t>𝑣</m:t>
                        </m:r>
                        <m:r>
                          <a:rPr kumimoji="1" lang="en-US" altLang="zh-CN" i="1">
                            <a:latin typeface="Cambria Math" charset="0"/>
                            <a:ea typeface="Cambria Math" charset="0"/>
                            <a:cs typeface="Cambria Math" charset="0"/>
                          </a:rPr>
                          <m:t>)</m:t>
                        </m:r>
                      </m:num>
                      <m:den>
                        <m:r>
                          <a:rPr kumimoji="1" lang="bg-BG"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𝑥</m:t>
                        </m:r>
                      </m:den>
                    </m:f>
                    <m:r>
                      <a:rPr kumimoji="1" lang="en-US" altLang="zh-CN" i="1">
                        <a:latin typeface="Cambria Math" charset="0"/>
                      </a:rPr>
                      <m:t>+</m:t>
                    </m:r>
                    <m:f>
                      <m:fPr>
                        <m:ctrlPr>
                          <a:rPr kumimoji="1" lang="bg-BG" altLang="zh-CN" i="1">
                            <a:latin typeface="Cambria Math" panose="02040503050406030204" pitchFamily="18" charset="0"/>
                          </a:rPr>
                        </m:ctrlPr>
                      </m:fPr>
                      <m:num>
                        <m:r>
                          <a:rPr kumimoji="1" lang="bg-BG"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𝜌</m:t>
                        </m:r>
                        <m:r>
                          <a:rPr kumimoji="1" lang="en-US" altLang="zh-CN" i="1">
                            <a:latin typeface="Cambria Math" charset="0"/>
                            <a:ea typeface="Cambria Math" charset="0"/>
                            <a:cs typeface="Cambria Math" charset="0"/>
                          </a:rPr>
                          <m:t>𝑤</m:t>
                        </m:r>
                        <m:r>
                          <a:rPr kumimoji="1" lang="en-US" altLang="zh-CN" i="1">
                            <a:latin typeface="Cambria Math" charset="0"/>
                            <a:ea typeface="Cambria Math" charset="0"/>
                            <a:cs typeface="Cambria Math" charset="0"/>
                          </a:rPr>
                          <m:t>)</m:t>
                        </m:r>
                      </m:num>
                      <m:den>
                        <m:r>
                          <a:rPr kumimoji="1" lang="bg-BG"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𝑥</m:t>
                        </m:r>
                      </m:den>
                    </m:f>
                  </m:oMath>
                </a14:m>
                <a:endParaRPr lang="zh-CN" altLang="en-US" dirty="0"/>
              </a:p>
            </p:txBody>
          </p:sp>
        </mc:Choice>
        <mc:Fallback xmlns="">
          <p:sp>
            <p:nvSpPr>
              <p:cNvPr id="15" name="矩形 14"/>
              <p:cNvSpPr>
                <a:spLocks noRot="1" noChangeAspect="1" noMove="1" noResize="1" noEditPoints="1" noAdjustHandles="1" noChangeArrowheads="1" noChangeShapeType="1" noTextEdit="1"/>
              </p:cNvSpPr>
              <p:nvPr/>
            </p:nvSpPr>
            <p:spPr>
              <a:xfrm>
                <a:off x="2439336" y="2476488"/>
                <a:ext cx="3089179" cy="499560"/>
              </a:xfrm>
              <a:prstGeom prst="rect">
                <a:avLst/>
              </a:prstGeom>
              <a:blipFill rotWithShape="0">
                <a:blip r:embed="rId5"/>
                <a:stretch>
                  <a:fillRect b="-73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p:cNvSpPr txBox="1"/>
              <p:nvPr/>
            </p:nvSpPr>
            <p:spPr>
              <a:xfrm>
                <a:off x="473317" y="3286985"/>
                <a:ext cx="4316951" cy="438197"/>
              </a:xfrm>
              <a:prstGeom prst="rect">
                <a:avLst/>
              </a:prstGeom>
              <a:noFill/>
            </p:spPr>
            <p:txBody>
              <a:bodyPr wrap="none" lIns="0" tIns="0" rIns="0" bIns="0" rtlCol="0">
                <a:spAutoFit/>
              </a:bodyPr>
              <a:lstStyle/>
              <a:p>
                <a14:m>
                  <m:oMath xmlns:m="http://schemas.openxmlformats.org/officeDocument/2006/math">
                    <m:f>
                      <m:fPr>
                        <m:ctrlPr>
                          <a:rPr kumimoji="1" lang="bg-BG" altLang="zh-CN" i="1" smtClean="0">
                            <a:latin typeface="Cambria Math" panose="02040503050406030204" pitchFamily="18" charset="0"/>
                          </a:rPr>
                        </m:ctrlPr>
                      </m:fPr>
                      <m:num>
                        <m:r>
                          <a:rPr kumimoji="1" lang="bg-BG" altLang="zh-CN" i="1" smtClean="0">
                            <a:latin typeface="Cambria Math" charset="0"/>
                            <a:ea typeface="Cambria Math" charset="0"/>
                            <a:cs typeface="Cambria Math" charset="0"/>
                          </a:rPr>
                          <m:t>𝜕𝜌</m:t>
                        </m:r>
                      </m:num>
                      <m:den>
                        <m:r>
                          <a:rPr kumimoji="1" lang="bg-BG" altLang="zh-CN" i="1" smtClean="0">
                            <a:latin typeface="Cambria Math" charset="0"/>
                            <a:ea typeface="Cambria Math" charset="0"/>
                            <a:cs typeface="Cambria Math" charset="0"/>
                          </a:rPr>
                          <m:t>𝜕𝜏</m:t>
                        </m:r>
                      </m:den>
                    </m:f>
                    <m:r>
                      <a:rPr kumimoji="1" lang="en-US" altLang="zh-CN" b="0" i="1" smtClean="0">
                        <a:latin typeface="Cambria Math" charset="0"/>
                      </a:rPr>
                      <m:t>+</m:t>
                    </m:r>
                    <m:r>
                      <a:rPr kumimoji="1" lang="en-US" altLang="zh-CN" b="0" i="1" smtClean="0">
                        <a:latin typeface="Cambria Math" charset="0"/>
                      </a:rPr>
                      <m:t>𝑢</m:t>
                    </m:r>
                    <m:f>
                      <m:fPr>
                        <m:ctrlPr>
                          <a:rPr kumimoji="1" lang="bg-BG" altLang="zh-CN" b="0" i="1" smtClean="0">
                            <a:latin typeface="Cambria Math" panose="02040503050406030204" pitchFamily="18" charset="0"/>
                          </a:rPr>
                        </m:ctrlPr>
                      </m:fPr>
                      <m:num>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𝜌</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r>
                      <a:rPr kumimoji="1" lang="en-US" altLang="zh-CN" i="1">
                        <a:latin typeface="Cambria Math" charset="0"/>
                      </a:rPr>
                      <m:t>+</m:t>
                    </m:r>
                    <m:r>
                      <a:rPr kumimoji="1" lang="en-US" altLang="zh-CN" b="0" i="1" smtClean="0">
                        <a:latin typeface="Cambria Math" charset="0"/>
                      </a:rPr>
                      <m:t>𝑣</m:t>
                    </m:r>
                    <m:f>
                      <m:fPr>
                        <m:ctrlPr>
                          <a:rPr kumimoji="1" lang="bg-BG" altLang="zh-CN" i="1">
                            <a:latin typeface="Cambria Math" panose="02040503050406030204" pitchFamily="18" charset="0"/>
                          </a:rPr>
                        </m:ctrlPr>
                      </m:fPr>
                      <m:num>
                        <m:r>
                          <a:rPr kumimoji="1" lang="bg-BG"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𝜌</m:t>
                        </m:r>
                      </m:num>
                      <m:den>
                        <m:r>
                          <a:rPr kumimoji="1" lang="bg-BG"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𝑥</m:t>
                        </m:r>
                      </m:den>
                    </m:f>
                    <m:r>
                      <a:rPr kumimoji="1" lang="en-US" altLang="zh-CN" i="1">
                        <a:latin typeface="Cambria Math" charset="0"/>
                      </a:rPr>
                      <m:t>+</m:t>
                    </m:r>
                    <m:r>
                      <a:rPr kumimoji="1" lang="en-US" altLang="zh-CN" b="0" i="1" smtClean="0">
                        <a:latin typeface="Cambria Math" charset="0"/>
                      </a:rPr>
                      <m:t>𝑤</m:t>
                    </m:r>
                    <m:f>
                      <m:fPr>
                        <m:ctrlPr>
                          <a:rPr kumimoji="1" lang="bg-BG" altLang="zh-CN" i="1">
                            <a:latin typeface="Cambria Math" panose="02040503050406030204" pitchFamily="18" charset="0"/>
                          </a:rPr>
                        </m:ctrlPr>
                      </m:fPr>
                      <m:num>
                        <m:r>
                          <a:rPr kumimoji="1" lang="bg-BG"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𝜌</m:t>
                        </m:r>
                      </m:num>
                      <m:den>
                        <m:r>
                          <a:rPr kumimoji="1" lang="bg-BG"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𝑥</m:t>
                        </m:r>
                      </m:den>
                    </m:f>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𝜌</m:t>
                    </m:r>
                    <m:r>
                      <a:rPr kumimoji="1" lang="en-US" altLang="zh-CN" b="0" i="1" smtClean="0">
                        <a:latin typeface="Cambria Math" charset="0"/>
                        <a:ea typeface="Cambria Math" charset="0"/>
                        <a:cs typeface="Cambria Math" charset="0"/>
                      </a:rPr>
                      <m:t>(</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𝑢</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r>
                      <a:rPr kumimoji="1" lang="en-US" altLang="zh-CN" b="0" i="1" smtClean="0">
                        <a:latin typeface="Cambria Math" charset="0"/>
                        <a:ea typeface="Cambria Math" charset="0"/>
                        <a:cs typeface="Cambria Math" charset="0"/>
                      </a:rPr>
                      <m:t>+</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𝑣</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𝑦</m:t>
                        </m:r>
                      </m:den>
                    </m:f>
                    <m:r>
                      <a:rPr kumimoji="1" lang="en-US" altLang="zh-CN" b="0" i="1" smtClean="0">
                        <a:latin typeface="Cambria Math" charset="0"/>
                        <a:ea typeface="Cambria Math" charset="0"/>
                        <a:cs typeface="Cambria Math" charset="0"/>
                      </a:rPr>
                      <m:t>+</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𝑤</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𝑧</m:t>
                        </m:r>
                      </m:den>
                    </m:f>
                    <m:r>
                      <a:rPr kumimoji="1" lang="en-US" altLang="zh-CN" b="0" i="1" smtClean="0">
                        <a:latin typeface="Cambria Math" charset="0"/>
                        <a:ea typeface="Cambria Math" charset="0"/>
                        <a:cs typeface="Cambria Math" charset="0"/>
                      </a:rPr>
                      <m:t>)</m:t>
                    </m:r>
                  </m:oMath>
                </a14:m>
                <a:r>
                  <a:rPr kumimoji="1" lang="en-US" altLang="zh-CN" dirty="0"/>
                  <a:t>=0</a:t>
                </a:r>
                <a:endParaRPr kumimoji="1" lang="zh-CN" altLang="en-US" dirty="0"/>
              </a:p>
            </p:txBody>
          </p:sp>
        </mc:Choice>
        <mc:Fallback xmlns="">
          <p:sp>
            <p:nvSpPr>
              <p:cNvPr id="17" name="文本框 16"/>
              <p:cNvSpPr txBox="1">
                <a:spLocks noRot="1" noChangeAspect="1" noMove="1" noResize="1" noEditPoints="1" noAdjustHandles="1" noChangeArrowheads="1" noChangeShapeType="1" noTextEdit="1"/>
              </p:cNvSpPr>
              <p:nvPr/>
            </p:nvSpPr>
            <p:spPr>
              <a:xfrm>
                <a:off x="473317" y="3286985"/>
                <a:ext cx="4316951" cy="438197"/>
              </a:xfrm>
              <a:prstGeom prst="rect">
                <a:avLst/>
              </a:prstGeom>
              <a:blipFill rotWithShape="0">
                <a:blip r:embed="rId6"/>
                <a:stretch>
                  <a:fillRect l="-1977" t="-2778" r="-2401" b="-12500"/>
                </a:stretch>
              </a:blipFill>
            </p:spPr>
            <p:txBody>
              <a:bodyPr/>
              <a:lstStyle/>
              <a:p>
                <a:r>
                  <a:rPr lang="zh-CN" altLang="en-US">
                    <a:noFill/>
                  </a:rPr>
                  <a:t> </a:t>
                </a:r>
              </a:p>
            </p:txBody>
          </p:sp>
        </mc:Fallback>
      </mc:AlternateContent>
      <p:sp>
        <p:nvSpPr>
          <p:cNvPr id="16" name="右箭头 15"/>
          <p:cNvSpPr/>
          <p:nvPr/>
        </p:nvSpPr>
        <p:spPr>
          <a:xfrm>
            <a:off x="4812652" y="3323922"/>
            <a:ext cx="590179" cy="3235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9" name="文本框 18"/>
              <p:cNvSpPr txBox="1"/>
              <p:nvPr/>
            </p:nvSpPr>
            <p:spPr>
              <a:xfrm>
                <a:off x="5528515" y="3286553"/>
                <a:ext cx="2850717" cy="393313"/>
              </a:xfrm>
              <a:prstGeom prst="rect">
                <a:avLst/>
              </a:prstGeom>
              <a:noFill/>
            </p:spPr>
            <p:txBody>
              <a:bodyPr wrap="none" lIns="0" tIns="0" rIns="0" bIns="0" rtlCol="0">
                <a:spAutoFit/>
              </a:bodyPr>
              <a:lstStyle/>
              <a:p>
                <a14:m>
                  <m:oMath xmlns:m="http://schemas.openxmlformats.org/officeDocument/2006/math">
                    <m:f>
                      <m:fPr>
                        <m:ctrlPr>
                          <a:rPr kumimoji="1" lang="bg-BG" altLang="zh-CN" i="1" smtClean="0">
                            <a:latin typeface="Cambria Math" panose="02040503050406030204" pitchFamily="18" charset="0"/>
                          </a:rPr>
                        </m:ctrlPr>
                      </m:fPr>
                      <m:num>
                        <m:r>
                          <a:rPr kumimoji="1" lang="en-US" altLang="zh-CN" b="0" i="1" smtClean="0">
                            <a:latin typeface="Cambria Math" charset="0"/>
                            <a:ea typeface="Cambria Math" charset="0"/>
                            <a:cs typeface="Cambria Math" charset="0"/>
                          </a:rPr>
                          <m:t>𝐷</m:t>
                        </m:r>
                        <m:r>
                          <a:rPr kumimoji="1" lang="bg-BG" altLang="zh-CN" i="1" smtClean="0">
                            <a:latin typeface="Cambria Math" charset="0"/>
                            <a:ea typeface="Cambria Math" charset="0"/>
                            <a:cs typeface="Cambria Math" charset="0"/>
                          </a:rPr>
                          <m:t>𝜌</m:t>
                        </m:r>
                      </m:num>
                      <m:den>
                        <m:r>
                          <a:rPr kumimoji="1" lang="en-US" altLang="zh-CN" b="0" i="1" smtClean="0">
                            <a:latin typeface="Cambria Math" charset="0"/>
                          </a:rPr>
                          <m:t>𝐷</m:t>
                        </m:r>
                        <m:r>
                          <a:rPr kumimoji="1" lang="bg-BG" altLang="zh-CN" i="1">
                            <a:latin typeface="Cambria Math" charset="0"/>
                            <a:ea typeface="Cambria Math" charset="0"/>
                            <a:cs typeface="Cambria Math" charset="0"/>
                          </a:rPr>
                          <m:t>𝜏</m:t>
                        </m:r>
                      </m:den>
                    </m:f>
                    <m:r>
                      <a:rPr kumimoji="1" lang="bg-BG" altLang="zh-CN" b="0" i="1" smtClean="0">
                        <a:latin typeface="Cambria Math" charset="0"/>
                      </a:rPr>
                      <m:t> </m:t>
                    </m:r>
                    <m:r>
                      <a:rPr kumimoji="1" lang="en-US" altLang="zh-CN" i="1">
                        <a:latin typeface="Cambria Math" charset="0"/>
                      </a:rPr>
                      <m:t>+</m:t>
                    </m:r>
                    <m:r>
                      <a:rPr kumimoji="1" lang="en-US" altLang="zh-CN" i="1">
                        <a:latin typeface="Cambria Math" charset="0"/>
                        <a:ea typeface="Cambria Math" charset="0"/>
                        <a:cs typeface="Cambria Math" charset="0"/>
                      </a:rPr>
                      <m:t>𝜌</m:t>
                    </m:r>
                    <m:r>
                      <a:rPr kumimoji="1" lang="en-US" altLang="zh-CN" i="1" smtClean="0">
                        <a:latin typeface="Cambria Math" charset="0"/>
                        <a:ea typeface="Cambria Math" charset="0"/>
                        <a:cs typeface="Cambria Math" charset="0"/>
                      </a:rPr>
                      <m:t>𝛻</m:t>
                    </m:r>
                    <m:r>
                      <a:rPr kumimoji="1" lang="en-US" altLang="zh-CN" i="1" smtClean="0">
                        <a:latin typeface="Cambria Math" charset="0"/>
                        <a:ea typeface="Cambria Math" charset="0"/>
                        <a:cs typeface="Cambria Math" charset="0"/>
                      </a:rPr>
                      <m:t>∙</m:t>
                    </m:r>
                    <m:r>
                      <a:rPr kumimoji="1" lang="en-US" altLang="zh-CN" b="1" i="1">
                        <a:latin typeface="Cambria Math" charset="0"/>
                        <a:ea typeface="Cambria Math" charset="0"/>
                        <a:cs typeface="Cambria Math" charset="0"/>
                      </a:rPr>
                      <m:t>𝑽</m:t>
                    </m:r>
                    <m:r>
                      <a:rPr kumimoji="1" lang="en-US" altLang="zh-CN" b="0" i="1" smtClean="0">
                        <a:latin typeface="Cambria Math" charset="0"/>
                        <a:ea typeface="Cambria Math" charset="0"/>
                        <a:cs typeface="Cambria Math" charset="0"/>
                      </a:rPr>
                      <m:t>=</m:t>
                    </m:r>
                    <m:f>
                      <m:fPr>
                        <m:ctrlPr>
                          <a:rPr kumimoji="1" lang="bg-BG" altLang="zh-CN" i="1">
                            <a:latin typeface="Cambria Math" panose="02040503050406030204" pitchFamily="18" charset="0"/>
                          </a:rPr>
                        </m:ctrlPr>
                      </m:fPr>
                      <m:num>
                        <m:r>
                          <a:rPr kumimoji="1" lang="en-US" altLang="zh-CN" i="1">
                            <a:latin typeface="Cambria Math" charset="0"/>
                            <a:ea typeface="Cambria Math" charset="0"/>
                            <a:cs typeface="Cambria Math" charset="0"/>
                          </a:rPr>
                          <m:t>𝐷</m:t>
                        </m:r>
                        <m:r>
                          <a:rPr kumimoji="1" lang="bg-BG" altLang="zh-CN" i="1">
                            <a:latin typeface="Cambria Math" charset="0"/>
                            <a:ea typeface="Cambria Math" charset="0"/>
                            <a:cs typeface="Cambria Math" charset="0"/>
                          </a:rPr>
                          <m:t>𝜌</m:t>
                        </m:r>
                      </m:num>
                      <m:den>
                        <m:r>
                          <a:rPr kumimoji="1" lang="en-US" altLang="zh-CN" i="1">
                            <a:latin typeface="Cambria Math" charset="0"/>
                          </a:rPr>
                          <m:t>𝐷</m:t>
                        </m:r>
                        <m:r>
                          <a:rPr kumimoji="1" lang="bg-BG" altLang="zh-CN" i="1">
                            <a:latin typeface="Cambria Math" charset="0"/>
                            <a:ea typeface="Cambria Math" charset="0"/>
                            <a:cs typeface="Cambria Math" charset="0"/>
                          </a:rPr>
                          <m:t>𝜏</m:t>
                        </m:r>
                      </m:den>
                    </m:f>
                    <m:r>
                      <a:rPr kumimoji="1" lang="bg-BG" altLang="zh-CN" i="1">
                        <a:latin typeface="Cambria Math" charset="0"/>
                      </a:rPr>
                      <m:t> </m:t>
                    </m:r>
                    <m:r>
                      <a:rPr kumimoji="1" lang="en-US" altLang="zh-CN" i="1">
                        <a:latin typeface="Cambria Math" charset="0"/>
                      </a:rPr>
                      <m:t>+</m:t>
                    </m:r>
                    <m:r>
                      <a:rPr kumimoji="1" lang="en-US" altLang="zh-CN" i="1">
                        <a:latin typeface="Cambria Math" charset="0"/>
                        <a:ea typeface="Cambria Math" charset="0"/>
                        <a:cs typeface="Cambria Math" charset="0"/>
                      </a:rPr>
                      <m:t>𝜌</m:t>
                    </m:r>
                    <m:r>
                      <a:rPr kumimoji="1" lang="en-US" altLang="zh-CN" b="0" i="1" smtClean="0">
                        <a:latin typeface="Cambria Math" charset="0"/>
                        <a:ea typeface="Cambria Math" charset="0"/>
                        <a:cs typeface="Cambria Math" charset="0"/>
                      </a:rPr>
                      <m:t>𝑑𝑖𝑣</m:t>
                    </m:r>
                    <m:r>
                      <a:rPr kumimoji="1" lang="en-US" altLang="zh-CN" b="1" i="1">
                        <a:latin typeface="Cambria Math" charset="0"/>
                        <a:ea typeface="Cambria Math" charset="0"/>
                        <a:cs typeface="Cambria Math" charset="0"/>
                      </a:rPr>
                      <m:t>𝑽</m:t>
                    </m:r>
                  </m:oMath>
                </a14:m>
                <a:r>
                  <a:rPr kumimoji="1" lang="en-US" altLang="zh-CN" dirty="0"/>
                  <a:t>=0</a:t>
                </a:r>
                <a:endParaRPr kumimoji="1" lang="zh-CN" altLang="en-US" dirty="0"/>
              </a:p>
            </p:txBody>
          </p:sp>
        </mc:Choice>
        <mc:Fallback xmlns="">
          <p:sp>
            <p:nvSpPr>
              <p:cNvPr id="19" name="文本框 18"/>
              <p:cNvSpPr txBox="1">
                <a:spLocks noRot="1" noChangeAspect="1" noMove="1" noResize="1" noEditPoints="1" noAdjustHandles="1" noChangeArrowheads="1" noChangeShapeType="1" noTextEdit="1"/>
              </p:cNvSpPr>
              <p:nvPr/>
            </p:nvSpPr>
            <p:spPr>
              <a:xfrm>
                <a:off x="5528515" y="3286553"/>
                <a:ext cx="2850717" cy="393313"/>
              </a:xfrm>
              <a:prstGeom prst="rect">
                <a:avLst/>
              </a:prstGeom>
              <a:blipFill rotWithShape="0">
                <a:blip r:embed="rId7"/>
                <a:stretch>
                  <a:fillRect l="-2137" t="-86154" r="-3846" b="-11076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1202040" y="4091895"/>
                <a:ext cx="323935"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bg-BG" altLang="zh-CN" i="1" smtClean="0">
                              <a:latin typeface="Cambria Math" panose="02040503050406030204" pitchFamily="18" charset="0"/>
                            </a:rPr>
                          </m:ctrlPr>
                        </m:fPr>
                        <m:num>
                          <m:r>
                            <a:rPr kumimoji="1" lang="en-US" altLang="zh-CN" b="0" i="1" smtClean="0">
                              <a:latin typeface="Cambria Math" charset="0"/>
                            </a:rPr>
                            <m:t>𝐷</m:t>
                          </m:r>
                        </m:num>
                        <m:den>
                          <m:r>
                            <a:rPr kumimoji="1" lang="en-US" altLang="zh-CN" b="0" i="1" smtClean="0">
                              <a:latin typeface="Cambria Math" charset="0"/>
                            </a:rPr>
                            <m:t>𝐷</m:t>
                          </m:r>
                          <m:r>
                            <a:rPr kumimoji="1" lang="en-US" altLang="zh-CN" b="0" i="1" smtClean="0">
                              <a:latin typeface="Cambria Math" charset="0"/>
                              <a:ea typeface="Cambria Math" charset="0"/>
                              <a:cs typeface="Cambria Math" charset="0"/>
                            </a:rPr>
                            <m:t>𝜏</m:t>
                          </m:r>
                        </m:den>
                      </m:f>
                    </m:oMath>
                  </m:oMathPara>
                </a14:m>
                <a:endParaRPr kumimoji="1" lang="zh-CN" altLang="en-US" dirty="0"/>
              </a:p>
            </p:txBody>
          </p:sp>
        </mc:Choice>
        <mc:Fallback xmlns="">
          <p:sp>
            <p:nvSpPr>
              <p:cNvPr id="18" name="文本框 17"/>
              <p:cNvSpPr txBox="1">
                <a:spLocks noRot="1" noChangeAspect="1" noMove="1" noResize="1" noEditPoints="1" noAdjustHandles="1" noChangeArrowheads="1" noChangeShapeType="1" noTextEdit="1"/>
              </p:cNvSpPr>
              <p:nvPr/>
            </p:nvSpPr>
            <p:spPr>
              <a:xfrm>
                <a:off x="1202040" y="4091895"/>
                <a:ext cx="323935" cy="518604"/>
              </a:xfrm>
              <a:prstGeom prst="rect">
                <a:avLst/>
              </a:prstGeom>
              <a:blipFill rotWithShape="0">
                <a:blip r:embed="rId8"/>
                <a:stretch>
                  <a:fillRect/>
                </a:stretch>
              </a:blipFill>
            </p:spPr>
            <p:txBody>
              <a:bodyPr/>
              <a:lstStyle/>
              <a:p>
                <a:r>
                  <a:rPr lang="zh-CN" altLang="en-US">
                    <a:noFill/>
                  </a:rPr>
                  <a:t> </a:t>
                </a:r>
              </a:p>
            </p:txBody>
          </p:sp>
        </mc:Fallback>
      </mc:AlternateContent>
      <p:sp>
        <p:nvSpPr>
          <p:cNvPr id="21" name="object 8"/>
          <p:cNvSpPr txBox="1"/>
          <p:nvPr/>
        </p:nvSpPr>
        <p:spPr>
          <a:xfrm>
            <a:off x="1809557" y="4116598"/>
            <a:ext cx="2230059" cy="549242"/>
          </a:xfrm>
          <a:prstGeom prst="rect">
            <a:avLst/>
          </a:prstGeom>
        </p:spPr>
        <p:txBody>
          <a:bodyPr vert="horz" wrap="square" lIns="0" tIns="0" rIns="0" bIns="0" rtlCol="0">
            <a:noAutofit/>
          </a:bodyPr>
          <a:lstStyle/>
          <a:p>
            <a:pPr marL="12700">
              <a:lnSpc>
                <a:spcPct val="150000"/>
              </a:lnSpc>
            </a:pPr>
            <a:r>
              <a:rPr lang="zh-CN" altLang="en-US" sz="2000" b="1" dirty="0">
                <a:latin typeface="黑体" panose="02010609060101010101" pitchFamily="49" charset="-122"/>
                <a:ea typeface="黑体" panose="02010609060101010101" pitchFamily="49" charset="-122"/>
                <a:cs typeface="黑体"/>
              </a:rPr>
              <a:t>全导数</a:t>
            </a:r>
            <a:endParaRPr sz="2000" b="1" dirty="0">
              <a:latin typeface="黑体" panose="02010609060101010101" pitchFamily="49" charset="-122"/>
              <a:ea typeface="黑体" panose="02010609060101010101" pitchFamily="49" charset="-122"/>
              <a:cs typeface="黑体"/>
            </a:endParaRPr>
          </a:p>
        </p:txBody>
      </p:sp>
      <mc:AlternateContent xmlns:mc="http://schemas.openxmlformats.org/markup-compatibility/2006" xmlns:a14="http://schemas.microsoft.com/office/drawing/2010/main">
        <mc:Choice Requires="a14">
          <p:sp>
            <p:nvSpPr>
              <p:cNvPr id="22" name="文本框 21"/>
              <p:cNvSpPr txBox="1"/>
              <p:nvPr/>
            </p:nvSpPr>
            <p:spPr>
              <a:xfrm>
                <a:off x="3128102" y="4091717"/>
                <a:ext cx="3058786" cy="5267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bg-BG" altLang="zh-CN" i="1" smtClean="0">
                              <a:latin typeface="Cambria Math" panose="02040503050406030204" pitchFamily="18" charset="0"/>
                            </a:rPr>
                          </m:ctrlPr>
                        </m:fPr>
                        <m:num>
                          <m:r>
                            <a:rPr kumimoji="1" lang="en-US" altLang="zh-CN" b="0" i="1" smtClean="0">
                              <a:latin typeface="Cambria Math" charset="0"/>
                            </a:rPr>
                            <m:t>𝐷</m:t>
                          </m:r>
                        </m:num>
                        <m:den>
                          <m:r>
                            <a:rPr kumimoji="1" lang="en-US" altLang="zh-CN" b="0" i="1" smtClean="0">
                              <a:latin typeface="Cambria Math" charset="0"/>
                            </a:rPr>
                            <m:t>𝐷</m:t>
                          </m:r>
                          <m:r>
                            <a:rPr kumimoji="1" lang="en-US" altLang="zh-CN" b="0" i="1" smtClean="0">
                              <a:latin typeface="Cambria Math" charset="0"/>
                              <a:ea typeface="Cambria Math" charset="0"/>
                              <a:cs typeface="Cambria Math" charset="0"/>
                            </a:rPr>
                            <m:t>𝜏</m:t>
                          </m:r>
                        </m:den>
                      </m:f>
                      <m:r>
                        <a:rPr kumimoji="1" lang="en-US" altLang="zh-CN" b="0" i="1" smtClean="0">
                          <a:latin typeface="Cambria Math" charset="0"/>
                        </a:rPr>
                        <m:t>=</m:t>
                      </m:r>
                      <m:f>
                        <m:fPr>
                          <m:ctrlPr>
                            <a:rPr kumimoji="1" lang="bg-BG" altLang="zh-CN" i="1">
                              <a:latin typeface="Cambria Math" panose="02040503050406030204" pitchFamily="18" charset="0"/>
                            </a:rPr>
                          </m:ctrlPr>
                        </m:fPr>
                        <m:num>
                          <m:r>
                            <a:rPr kumimoji="1" lang="bg-BG" altLang="zh-CN" i="1">
                              <a:latin typeface="Cambria Math" charset="0"/>
                              <a:ea typeface="Cambria Math" charset="0"/>
                              <a:cs typeface="Cambria Math" charset="0"/>
                            </a:rPr>
                            <m:t>𝜕𝜌</m:t>
                          </m:r>
                        </m:num>
                        <m:den>
                          <m:r>
                            <a:rPr kumimoji="1" lang="bg-BG" altLang="zh-CN" i="1">
                              <a:latin typeface="Cambria Math" charset="0"/>
                              <a:ea typeface="Cambria Math" charset="0"/>
                              <a:cs typeface="Cambria Math" charset="0"/>
                            </a:rPr>
                            <m:t>𝜕𝜏</m:t>
                          </m:r>
                        </m:den>
                      </m:f>
                      <m:r>
                        <a:rPr kumimoji="1" lang="en-US" altLang="zh-CN" i="1">
                          <a:latin typeface="Cambria Math" charset="0"/>
                        </a:rPr>
                        <m:t>+</m:t>
                      </m:r>
                      <m:r>
                        <a:rPr kumimoji="1" lang="en-US" altLang="zh-CN" i="1">
                          <a:latin typeface="Cambria Math" charset="0"/>
                        </a:rPr>
                        <m:t>𝑢</m:t>
                      </m:r>
                      <m:f>
                        <m:fPr>
                          <m:ctrlPr>
                            <a:rPr kumimoji="1" lang="bg-BG" altLang="zh-CN" i="1">
                              <a:latin typeface="Cambria Math" panose="02040503050406030204" pitchFamily="18" charset="0"/>
                            </a:rPr>
                          </m:ctrlPr>
                        </m:fPr>
                        <m:num>
                          <m:r>
                            <a:rPr kumimoji="1" lang="bg-BG"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𝜌</m:t>
                          </m:r>
                        </m:num>
                        <m:den>
                          <m:r>
                            <a:rPr kumimoji="1" lang="bg-BG"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𝑥</m:t>
                          </m:r>
                        </m:den>
                      </m:f>
                      <m:r>
                        <a:rPr kumimoji="1" lang="en-US" altLang="zh-CN" i="1">
                          <a:latin typeface="Cambria Math" charset="0"/>
                        </a:rPr>
                        <m:t>+</m:t>
                      </m:r>
                      <m:r>
                        <a:rPr kumimoji="1" lang="en-US" altLang="zh-CN" i="1">
                          <a:latin typeface="Cambria Math" charset="0"/>
                        </a:rPr>
                        <m:t>𝑣</m:t>
                      </m:r>
                      <m:f>
                        <m:fPr>
                          <m:ctrlPr>
                            <a:rPr kumimoji="1" lang="bg-BG" altLang="zh-CN" i="1">
                              <a:latin typeface="Cambria Math" panose="02040503050406030204" pitchFamily="18" charset="0"/>
                            </a:rPr>
                          </m:ctrlPr>
                        </m:fPr>
                        <m:num>
                          <m:r>
                            <a:rPr kumimoji="1" lang="bg-BG"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𝜌</m:t>
                          </m:r>
                        </m:num>
                        <m:den>
                          <m:r>
                            <a:rPr kumimoji="1" lang="bg-BG"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𝑥</m:t>
                          </m:r>
                        </m:den>
                      </m:f>
                      <m:r>
                        <a:rPr kumimoji="1" lang="en-US" altLang="zh-CN" i="1">
                          <a:latin typeface="Cambria Math" charset="0"/>
                        </a:rPr>
                        <m:t>+</m:t>
                      </m:r>
                      <m:r>
                        <a:rPr kumimoji="1" lang="en-US" altLang="zh-CN" i="1">
                          <a:latin typeface="Cambria Math" charset="0"/>
                        </a:rPr>
                        <m:t>𝑤</m:t>
                      </m:r>
                      <m:f>
                        <m:fPr>
                          <m:ctrlPr>
                            <a:rPr kumimoji="1" lang="bg-BG" altLang="zh-CN" i="1">
                              <a:latin typeface="Cambria Math" panose="02040503050406030204" pitchFamily="18" charset="0"/>
                            </a:rPr>
                          </m:ctrlPr>
                        </m:fPr>
                        <m:num>
                          <m:r>
                            <a:rPr kumimoji="1" lang="bg-BG"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𝜌</m:t>
                          </m:r>
                        </m:num>
                        <m:den>
                          <m:r>
                            <a:rPr kumimoji="1" lang="bg-BG"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𝑥</m:t>
                          </m:r>
                        </m:den>
                      </m:f>
                    </m:oMath>
                  </m:oMathPara>
                </a14:m>
                <a:endParaRPr kumimoji="1" lang="zh-CN" altLang="en-US" dirty="0"/>
              </a:p>
            </p:txBody>
          </p:sp>
        </mc:Choice>
        <mc:Fallback xmlns="">
          <p:sp>
            <p:nvSpPr>
              <p:cNvPr id="22" name="文本框 21"/>
              <p:cNvSpPr txBox="1">
                <a:spLocks noRot="1" noChangeAspect="1" noMove="1" noResize="1" noEditPoints="1" noAdjustHandles="1" noChangeArrowheads="1" noChangeShapeType="1" noTextEdit="1"/>
              </p:cNvSpPr>
              <p:nvPr/>
            </p:nvSpPr>
            <p:spPr>
              <a:xfrm>
                <a:off x="3128102" y="4091717"/>
                <a:ext cx="3058786" cy="526747"/>
              </a:xfrm>
              <a:prstGeom prst="rect">
                <a:avLst/>
              </a:prstGeom>
              <a:blipFill rotWithShape="0">
                <a:blip r:embed="rId9"/>
                <a:stretch>
                  <a:fillRect/>
                </a:stretch>
              </a:blipFill>
            </p:spPr>
            <p:txBody>
              <a:bodyPr/>
              <a:lstStyle/>
              <a:p>
                <a:r>
                  <a:rPr lang="zh-CN" altLang="en-US">
                    <a:noFill/>
                  </a:rPr>
                  <a:t> </a:t>
                </a:r>
              </a:p>
            </p:txBody>
          </p:sp>
        </mc:Fallback>
      </mc:AlternateContent>
      <p:sp>
        <p:nvSpPr>
          <p:cNvPr id="23" name="object 8"/>
          <p:cNvSpPr txBox="1"/>
          <p:nvPr/>
        </p:nvSpPr>
        <p:spPr>
          <a:xfrm>
            <a:off x="569809" y="4882699"/>
            <a:ext cx="2230059" cy="549242"/>
          </a:xfrm>
          <a:prstGeom prst="rect">
            <a:avLst/>
          </a:prstGeom>
        </p:spPr>
        <p:txBody>
          <a:bodyPr vert="horz" wrap="square" lIns="0" tIns="0" rIns="0" bIns="0" rtlCol="0">
            <a:noAutofit/>
          </a:bodyPr>
          <a:lstStyle/>
          <a:p>
            <a:pPr marL="12700">
              <a:lnSpc>
                <a:spcPct val="150000"/>
              </a:lnSpc>
            </a:pPr>
            <a:r>
              <a:rPr lang="zh-CN" altLang="en-US" sz="2000" b="1">
                <a:latin typeface="黑体" panose="02010609060101010101" pitchFamily="49" charset="-122"/>
                <a:ea typeface="黑体" panose="02010609060101010101" pitchFamily="49" charset="-122"/>
                <a:cs typeface="黑体"/>
              </a:rPr>
              <a:t>张量形式</a:t>
            </a:r>
            <a:endParaRPr sz="2000" b="1" dirty="0">
              <a:latin typeface="黑体" panose="02010609060101010101" pitchFamily="49" charset="-122"/>
              <a:ea typeface="黑体" panose="02010609060101010101" pitchFamily="49" charset="-122"/>
              <a:cs typeface="黑体"/>
            </a:endParaRPr>
          </a:p>
        </p:txBody>
      </p:sp>
      <mc:AlternateContent xmlns:mc="http://schemas.openxmlformats.org/markup-compatibility/2006" xmlns:a14="http://schemas.microsoft.com/office/drawing/2010/main">
        <mc:Choice Requires="a14">
          <p:sp>
            <p:nvSpPr>
              <p:cNvPr id="24" name="矩形 23"/>
              <p:cNvSpPr/>
              <p:nvPr/>
            </p:nvSpPr>
            <p:spPr>
              <a:xfrm>
                <a:off x="1809557" y="4809701"/>
                <a:ext cx="3264933" cy="6658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kumimoji="1" lang="bg-BG" altLang="zh-CN" i="1" smtClean="0">
                              <a:latin typeface="Cambria Math" panose="02040503050406030204" pitchFamily="18" charset="0"/>
                            </a:rPr>
                          </m:ctrlPr>
                        </m:fPr>
                        <m:num>
                          <m:r>
                            <a:rPr kumimoji="1" lang="bg-BG" altLang="zh-CN" i="1">
                              <a:latin typeface="Cambria Math" charset="0"/>
                              <a:ea typeface="Cambria Math" charset="0"/>
                              <a:cs typeface="Cambria Math" charset="0"/>
                            </a:rPr>
                            <m:t>𝜕𝜌</m:t>
                          </m:r>
                        </m:num>
                        <m:den>
                          <m:r>
                            <a:rPr kumimoji="1" lang="bg-BG" altLang="zh-CN" i="1">
                              <a:latin typeface="Cambria Math" charset="0"/>
                              <a:ea typeface="Cambria Math" charset="0"/>
                              <a:cs typeface="Cambria Math" charset="0"/>
                            </a:rPr>
                            <m:t>𝜕𝜏</m:t>
                          </m:r>
                        </m:den>
                      </m:f>
                      <m:r>
                        <a:rPr kumimoji="1" lang="en-US" altLang="zh-CN" i="1">
                          <a:latin typeface="Cambria Math" charset="0"/>
                        </a:rPr>
                        <m:t>+</m:t>
                      </m:r>
                      <m:f>
                        <m:fPr>
                          <m:ctrlPr>
                            <a:rPr kumimoji="1" lang="bg-BG" altLang="zh-CN" i="1" smtClean="0">
                              <a:latin typeface="Cambria Math" panose="02040503050406030204" pitchFamily="18" charset="0"/>
                            </a:rPr>
                          </m:ctrlPr>
                        </m:fPr>
                        <m:num>
                          <m:r>
                            <a:rPr kumimoji="1" lang="bg-BG" altLang="zh-CN" i="1" smtClean="0">
                              <a:latin typeface="Cambria Math" charset="0"/>
                              <a:ea typeface="Cambria Math" charset="0"/>
                              <a:cs typeface="Cambria Math" charset="0"/>
                            </a:rPr>
                            <m:t>𝜕</m:t>
                          </m:r>
                        </m:num>
                        <m:den>
                          <m:r>
                            <a:rPr kumimoji="1" lang="bg-BG" altLang="zh-CN" i="1" smtClean="0">
                              <a:latin typeface="Cambria Math" charset="0"/>
                              <a:ea typeface="Cambria Math" charset="0"/>
                              <a:cs typeface="Cambria Math" charset="0"/>
                            </a:rPr>
                            <m:t>𝜕</m:t>
                          </m:r>
                          <m:sSub>
                            <m:sSubPr>
                              <m:ctrlPr>
                                <a:rPr kumimoji="1" lang="en-US" altLang="zh-CN"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𝑥</m:t>
                              </m:r>
                            </m:e>
                            <m:sub>
                              <m:r>
                                <a:rPr kumimoji="1" lang="en-US" altLang="zh-CN" b="0" i="1" smtClean="0">
                                  <a:latin typeface="Cambria Math" charset="0"/>
                                  <a:ea typeface="Cambria Math" charset="0"/>
                                  <a:cs typeface="Cambria Math" charset="0"/>
                                </a:rPr>
                                <m:t>𝑖</m:t>
                              </m:r>
                            </m:sub>
                          </m:sSub>
                        </m:den>
                      </m:f>
                      <m:d>
                        <m:dPr>
                          <m:ctrlPr>
                            <a:rPr kumimoji="1" lang="en-US" altLang="zh-CN" b="0" i="1" smtClean="0">
                              <a:latin typeface="Cambria Math" panose="02040503050406030204" pitchFamily="18" charset="0"/>
                            </a:rPr>
                          </m:ctrlPr>
                        </m:dPr>
                        <m:e>
                          <m:r>
                            <a:rPr kumimoji="1" lang="en-US" altLang="zh-CN" b="0" i="1" smtClean="0">
                              <a:latin typeface="Cambria Math" charset="0"/>
                              <a:ea typeface="Cambria Math" charset="0"/>
                              <a:cs typeface="Cambria Math" charset="0"/>
                            </a:rPr>
                            <m:t>𝜌</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𝑣</m:t>
                              </m:r>
                            </m:e>
                            <m:sub>
                              <m:r>
                                <a:rPr kumimoji="1" lang="en-US" altLang="zh-CN" b="0" i="1" smtClean="0">
                                  <a:latin typeface="Cambria Math" charset="0"/>
                                  <a:ea typeface="Cambria Math" charset="0"/>
                                  <a:cs typeface="Cambria Math" charset="0"/>
                                </a:rPr>
                                <m:t>𝑖</m:t>
                              </m:r>
                            </m:sub>
                          </m:sSub>
                        </m:e>
                      </m:d>
                      <m:r>
                        <a:rPr kumimoji="1" lang="en-US" altLang="zh-CN" b="0" i="1" smtClean="0">
                          <a:latin typeface="Cambria Math" charset="0"/>
                        </a:rPr>
                        <m:t>=0</m:t>
                      </m:r>
                      <m:r>
                        <a:rPr kumimoji="1" lang="zh-CN" altLang="en-US" b="0" i="1" smtClean="0">
                          <a:latin typeface="Cambria Math" charset="0"/>
                        </a:rPr>
                        <m:t>      </m:t>
                      </m:r>
                      <m:r>
                        <a:rPr kumimoji="1" lang="en-US" altLang="zh-CN" b="0" i="1" smtClean="0">
                          <a:latin typeface="Cambria Math" charset="0"/>
                        </a:rPr>
                        <m:t>𝑖</m:t>
                      </m:r>
                      <m:r>
                        <a:rPr kumimoji="1" lang="en-US" altLang="zh-CN" b="0" i="1" smtClean="0">
                          <a:latin typeface="Cambria Math" charset="0"/>
                        </a:rPr>
                        <m:t>=1,2,3</m:t>
                      </m:r>
                    </m:oMath>
                  </m:oMathPara>
                </a14:m>
                <a:endParaRPr lang="zh-CN" altLang="en-US" dirty="0"/>
              </a:p>
            </p:txBody>
          </p:sp>
        </mc:Choice>
        <mc:Fallback xmlns="">
          <p:sp>
            <p:nvSpPr>
              <p:cNvPr id="24" name="矩形 23"/>
              <p:cNvSpPr>
                <a:spLocks noRot="1" noChangeAspect="1" noMove="1" noResize="1" noEditPoints="1" noAdjustHandles="1" noChangeArrowheads="1" noChangeShapeType="1" noTextEdit="1"/>
              </p:cNvSpPr>
              <p:nvPr/>
            </p:nvSpPr>
            <p:spPr>
              <a:xfrm>
                <a:off x="1809557" y="4809701"/>
                <a:ext cx="3264933" cy="665888"/>
              </a:xfrm>
              <a:prstGeom prst="rect">
                <a:avLst/>
              </a:prstGeom>
              <a:blipFill rotWithShape="0">
                <a:blip r:embed="rId10"/>
                <a:stretch>
                  <a:fillRect/>
                </a:stretch>
              </a:blipFill>
            </p:spPr>
            <p:txBody>
              <a:bodyPr/>
              <a:lstStyle/>
              <a:p>
                <a:r>
                  <a:rPr lang="zh-CN" altLang="en-US">
                    <a:noFill/>
                  </a:rPr>
                  <a:t> </a:t>
                </a:r>
              </a:p>
            </p:txBody>
          </p:sp>
        </mc:Fallback>
      </mc:AlternateContent>
      <p:sp>
        <p:nvSpPr>
          <p:cNvPr id="25" name="object 8"/>
          <p:cNvSpPr txBox="1"/>
          <p:nvPr/>
        </p:nvSpPr>
        <p:spPr>
          <a:xfrm>
            <a:off x="569809" y="5648800"/>
            <a:ext cx="2230059" cy="549242"/>
          </a:xfrm>
          <a:prstGeom prst="rect">
            <a:avLst/>
          </a:prstGeom>
        </p:spPr>
        <p:txBody>
          <a:bodyPr vert="horz" wrap="square" lIns="0" tIns="0" rIns="0" bIns="0" rtlCol="0">
            <a:noAutofit/>
          </a:bodyPr>
          <a:lstStyle/>
          <a:p>
            <a:pPr marL="12700">
              <a:lnSpc>
                <a:spcPct val="150000"/>
              </a:lnSpc>
            </a:pPr>
            <a:r>
              <a:rPr lang="zh-CN" altLang="en-US" sz="2000" b="1" dirty="0">
                <a:latin typeface="黑体" panose="02010609060101010101" pitchFamily="49" charset="-122"/>
                <a:ea typeface="黑体" panose="02010609060101010101" pitchFamily="49" charset="-122"/>
                <a:cs typeface="黑体"/>
              </a:rPr>
              <a:t>不可压缩流体</a:t>
            </a:r>
            <a:endParaRPr sz="2000" b="1" dirty="0">
              <a:latin typeface="黑体" panose="02010609060101010101" pitchFamily="49" charset="-122"/>
              <a:ea typeface="黑体" panose="02010609060101010101" pitchFamily="49" charset="-122"/>
              <a:cs typeface="黑体"/>
            </a:endParaRPr>
          </a:p>
        </p:txBody>
      </p:sp>
      <mc:AlternateContent xmlns:mc="http://schemas.openxmlformats.org/markup-compatibility/2006" xmlns:a14="http://schemas.microsoft.com/office/drawing/2010/main">
        <mc:Choice Requires="a14">
          <p:sp>
            <p:nvSpPr>
              <p:cNvPr id="26" name="文本框 25"/>
              <p:cNvSpPr txBox="1"/>
              <p:nvPr/>
            </p:nvSpPr>
            <p:spPr>
              <a:xfrm>
                <a:off x="2362248" y="5754622"/>
                <a:ext cx="8752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𝜌</m:t>
                      </m:r>
                      <m:r>
                        <a:rPr kumimoji="1" lang="zh-CN" altLang="en-US" i="1" smtClean="0">
                          <a:latin typeface="Cambria Math" charset="0"/>
                          <a:ea typeface="Cambria Math" charset="0"/>
                          <a:cs typeface="Cambria Math" charset="0"/>
                        </a:rPr>
                        <m:t>为常数</m:t>
                      </m:r>
                    </m:oMath>
                  </m:oMathPara>
                </a14:m>
                <a:endParaRPr kumimoji="1" lang="zh-CN" altLang="en-US" dirty="0"/>
              </a:p>
            </p:txBody>
          </p:sp>
        </mc:Choice>
        <mc:Fallback xmlns="">
          <p:sp>
            <p:nvSpPr>
              <p:cNvPr id="26" name="文本框 25"/>
              <p:cNvSpPr txBox="1">
                <a:spLocks noRot="1" noChangeAspect="1" noMove="1" noResize="1" noEditPoints="1" noAdjustHandles="1" noChangeArrowheads="1" noChangeShapeType="1" noTextEdit="1"/>
              </p:cNvSpPr>
              <p:nvPr/>
            </p:nvSpPr>
            <p:spPr>
              <a:xfrm>
                <a:off x="2362248" y="5754622"/>
                <a:ext cx="875240" cy="276999"/>
              </a:xfrm>
              <a:prstGeom prst="rect">
                <a:avLst/>
              </a:prstGeom>
              <a:blipFill rotWithShape="0">
                <a:blip r:embed="rId11"/>
                <a:stretch>
                  <a:fillRect l="-6294" t="-11111" r="-1049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矩形 26"/>
              <p:cNvSpPr/>
              <p:nvPr/>
            </p:nvSpPr>
            <p:spPr>
              <a:xfrm>
                <a:off x="3659316" y="5627694"/>
                <a:ext cx="649217" cy="485646"/>
              </a:xfrm>
              <a:prstGeom prst="rect">
                <a:avLst/>
              </a:prstGeom>
            </p:spPr>
            <p:txBody>
              <a:bodyPr wrap="none">
                <a:spAutoFit/>
              </a:bodyPr>
              <a:lstStyle/>
              <a:p>
                <a14:m>
                  <m:oMath xmlns:m="http://schemas.openxmlformats.org/officeDocument/2006/math">
                    <m:f>
                      <m:fPr>
                        <m:ctrlPr>
                          <a:rPr kumimoji="1" lang="bg-BG" altLang="zh-CN" i="1">
                            <a:latin typeface="Cambria Math" panose="02040503050406030204" pitchFamily="18" charset="0"/>
                          </a:rPr>
                        </m:ctrlPr>
                      </m:fPr>
                      <m:num>
                        <m:r>
                          <a:rPr kumimoji="1" lang="en-US" altLang="zh-CN" i="1">
                            <a:latin typeface="Cambria Math" charset="0"/>
                            <a:ea typeface="Cambria Math" charset="0"/>
                            <a:cs typeface="Cambria Math" charset="0"/>
                          </a:rPr>
                          <m:t>𝐷</m:t>
                        </m:r>
                        <m:r>
                          <a:rPr kumimoji="1" lang="bg-BG" altLang="zh-CN" i="1">
                            <a:latin typeface="Cambria Math" charset="0"/>
                            <a:ea typeface="Cambria Math" charset="0"/>
                            <a:cs typeface="Cambria Math" charset="0"/>
                          </a:rPr>
                          <m:t>𝜌</m:t>
                        </m:r>
                      </m:num>
                      <m:den>
                        <m:r>
                          <a:rPr kumimoji="1" lang="en-US" altLang="zh-CN" i="1">
                            <a:latin typeface="Cambria Math" charset="0"/>
                          </a:rPr>
                          <m:t>𝐷</m:t>
                        </m:r>
                        <m:r>
                          <a:rPr kumimoji="1" lang="bg-BG" altLang="zh-CN" i="1">
                            <a:latin typeface="Cambria Math" charset="0"/>
                            <a:ea typeface="Cambria Math" charset="0"/>
                            <a:cs typeface="Cambria Math" charset="0"/>
                          </a:rPr>
                          <m:t>𝜏</m:t>
                        </m:r>
                      </m:den>
                    </m:f>
                  </m:oMath>
                </a14:m>
                <a:r>
                  <a:rPr lang="en-US" altLang="zh-CN" dirty="0"/>
                  <a:t>=0</a:t>
                </a:r>
                <a:endParaRPr lang="zh-CN" altLang="en-US" dirty="0"/>
              </a:p>
            </p:txBody>
          </p:sp>
        </mc:Choice>
        <mc:Fallback xmlns="">
          <p:sp>
            <p:nvSpPr>
              <p:cNvPr id="27" name="矩形 26"/>
              <p:cNvSpPr>
                <a:spLocks noRot="1" noChangeAspect="1" noMove="1" noResize="1" noEditPoints="1" noAdjustHandles="1" noChangeArrowheads="1" noChangeShapeType="1" noTextEdit="1"/>
              </p:cNvSpPr>
              <p:nvPr/>
            </p:nvSpPr>
            <p:spPr>
              <a:xfrm>
                <a:off x="3659316" y="5627694"/>
                <a:ext cx="649217" cy="485646"/>
              </a:xfrm>
              <a:prstGeom prst="rect">
                <a:avLst/>
              </a:prstGeom>
              <a:blipFill rotWithShape="0">
                <a:blip r:embed="rId12"/>
                <a:stretch>
                  <a:fillRect r="-7477" b="-75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矩形 27"/>
              <p:cNvSpPr/>
              <p:nvPr/>
            </p:nvSpPr>
            <p:spPr>
              <a:xfrm>
                <a:off x="4686299" y="5519556"/>
                <a:ext cx="2566985" cy="9433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zh-CN" i="1">
                          <a:latin typeface="Cambria Math" charset="0"/>
                          <a:ea typeface="Cambria Math" charset="0"/>
                          <a:cs typeface="Cambria Math" charset="0"/>
                        </a:rPr>
                        <m:t>𝑑𝑖𝑣</m:t>
                      </m:r>
                      <m:r>
                        <a:rPr kumimoji="1" lang="en-US" altLang="zh-CN" b="1" i="1">
                          <a:latin typeface="Cambria Math" charset="0"/>
                          <a:ea typeface="Cambria Math" charset="0"/>
                          <a:cs typeface="Cambria Math" charset="0"/>
                        </a:rPr>
                        <m:t>𝑽</m:t>
                      </m:r>
                      <m:r>
                        <a:rPr kumimoji="1" lang="en-US" altLang="zh-CN" i="1">
                          <a:latin typeface="Cambria Math" charset="0"/>
                          <a:ea typeface="Cambria Math" charset="0"/>
                          <a:cs typeface="Cambria Math" charset="0"/>
                        </a:rPr>
                        <m:t>(</m:t>
                      </m:r>
                      <m:f>
                        <m:fPr>
                          <m:ctrlPr>
                            <a:rPr kumimoji="1" lang="bg-BG" altLang="zh-CN" i="1">
                              <a:latin typeface="Cambria Math" panose="02040503050406030204" pitchFamily="18" charset="0"/>
                              <a:ea typeface="Cambria Math" charset="0"/>
                              <a:cs typeface="Cambria Math" charset="0"/>
                            </a:rPr>
                          </m:ctrlPr>
                        </m:fPr>
                        <m:num>
                          <m:r>
                            <a:rPr kumimoji="1" lang="bg-BG"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𝑢</m:t>
                          </m:r>
                        </m:num>
                        <m:den>
                          <m:r>
                            <a:rPr kumimoji="1" lang="bg-BG"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𝑥</m:t>
                          </m:r>
                        </m:den>
                      </m:f>
                      <m:r>
                        <a:rPr kumimoji="1" lang="en-US" altLang="zh-CN" i="1">
                          <a:latin typeface="Cambria Math" charset="0"/>
                          <a:ea typeface="Cambria Math" charset="0"/>
                          <a:cs typeface="Cambria Math" charset="0"/>
                        </a:rPr>
                        <m:t>+</m:t>
                      </m:r>
                      <m:f>
                        <m:fPr>
                          <m:ctrlPr>
                            <a:rPr kumimoji="1" lang="bg-BG" altLang="zh-CN" i="1">
                              <a:latin typeface="Cambria Math" panose="02040503050406030204" pitchFamily="18" charset="0"/>
                              <a:ea typeface="Cambria Math" charset="0"/>
                              <a:cs typeface="Cambria Math" charset="0"/>
                            </a:rPr>
                          </m:ctrlPr>
                        </m:fPr>
                        <m:num>
                          <m:r>
                            <a:rPr kumimoji="1" lang="bg-BG"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𝑣</m:t>
                          </m:r>
                        </m:num>
                        <m:den>
                          <m:r>
                            <a:rPr kumimoji="1" lang="bg-BG"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𝑦</m:t>
                          </m:r>
                        </m:den>
                      </m:f>
                      <m:r>
                        <a:rPr kumimoji="1" lang="en-US" altLang="zh-CN" i="1">
                          <a:latin typeface="Cambria Math" charset="0"/>
                          <a:ea typeface="Cambria Math" charset="0"/>
                          <a:cs typeface="Cambria Math" charset="0"/>
                        </a:rPr>
                        <m:t>+</m:t>
                      </m:r>
                      <m:f>
                        <m:fPr>
                          <m:ctrlPr>
                            <a:rPr kumimoji="1" lang="bg-BG" altLang="zh-CN" i="1">
                              <a:latin typeface="Cambria Math" panose="02040503050406030204" pitchFamily="18" charset="0"/>
                              <a:ea typeface="Cambria Math" charset="0"/>
                              <a:cs typeface="Cambria Math" charset="0"/>
                            </a:rPr>
                          </m:ctrlPr>
                        </m:fPr>
                        <m:num>
                          <m:r>
                            <a:rPr kumimoji="1" lang="bg-BG"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𝑤</m:t>
                          </m:r>
                        </m:num>
                        <m:den>
                          <m:r>
                            <a:rPr kumimoji="1" lang="bg-BG"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𝑧</m:t>
                          </m:r>
                        </m:den>
                      </m:f>
                      <m:r>
                        <a:rPr kumimoji="1" lang="en-US" altLang="zh-CN" i="1">
                          <a:latin typeface="Cambria Math" charset="0"/>
                          <a:ea typeface="Cambria Math" charset="0"/>
                          <a:cs typeface="Cambria Math" charset="0"/>
                        </a:rPr>
                        <m:t>)</m:t>
                      </m:r>
                      <m:r>
                        <m:rPr>
                          <m:nor/>
                        </m:rPr>
                        <a:rPr kumimoji="1" lang="en-US" altLang="zh-CN" dirty="0"/>
                        <m:t>=0</m:t>
                      </m:r>
                    </m:oMath>
                  </m:oMathPara>
                </a14:m>
                <a:endParaRPr kumimoji="1" lang="zh-CN" altLang="en-US" dirty="0"/>
              </a:p>
              <a:p>
                <a:endParaRPr lang="zh-CN" altLang="en-US" dirty="0"/>
              </a:p>
            </p:txBody>
          </p:sp>
        </mc:Choice>
        <mc:Fallback xmlns="">
          <p:sp>
            <p:nvSpPr>
              <p:cNvPr id="28" name="矩形 27"/>
              <p:cNvSpPr>
                <a:spLocks noRot="1" noChangeAspect="1" noMove="1" noResize="1" noEditPoints="1" noAdjustHandles="1" noChangeArrowheads="1" noChangeShapeType="1" noTextEdit="1"/>
              </p:cNvSpPr>
              <p:nvPr/>
            </p:nvSpPr>
            <p:spPr>
              <a:xfrm>
                <a:off x="4686299" y="5519556"/>
                <a:ext cx="2566985" cy="943335"/>
              </a:xfrm>
              <a:prstGeom prst="rect">
                <a:avLst/>
              </a:prstGeom>
              <a:blipFill rotWithShape="0">
                <a:blip r:embed="rId1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49543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9" name="object 8"/>
          <p:cNvSpPr txBox="1"/>
          <p:nvPr/>
        </p:nvSpPr>
        <p:spPr>
          <a:xfrm>
            <a:off x="3141079" y="0"/>
            <a:ext cx="3090441" cy="637130"/>
          </a:xfrm>
          <a:prstGeom prst="rect">
            <a:avLst/>
          </a:prstGeom>
        </p:spPr>
        <p:txBody>
          <a:bodyPr vert="horz" wrap="square" lIns="0" tIns="0" rIns="0" bIns="0" rtlCol="0">
            <a:noAutofit/>
          </a:bodyPr>
          <a:lstStyle/>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二、对流换热基本方程</a:t>
            </a: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sz="2400" b="1" dirty="0">
              <a:solidFill>
                <a:srgbClr val="FF0000"/>
              </a:solidFill>
              <a:latin typeface="黑体" panose="02010609060101010101" pitchFamily="49" charset="-122"/>
              <a:ea typeface="黑体" panose="02010609060101010101" pitchFamily="49" charset="-122"/>
              <a:cs typeface="黑体"/>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object 8"/>
          <p:cNvSpPr txBox="1"/>
          <p:nvPr/>
        </p:nvSpPr>
        <p:spPr>
          <a:xfrm>
            <a:off x="569809" y="905802"/>
            <a:ext cx="2230059" cy="549242"/>
          </a:xfrm>
          <a:prstGeom prst="rect">
            <a:avLst/>
          </a:prstGeom>
        </p:spPr>
        <p:txBody>
          <a:bodyPr vert="horz" wrap="square" lIns="0" tIns="0" rIns="0" bIns="0" rtlCol="0">
            <a:noAutofit/>
          </a:bodyPr>
          <a:lstStyle/>
          <a:p>
            <a:pPr marL="12700">
              <a:lnSpc>
                <a:spcPct val="150000"/>
              </a:lnSpc>
            </a:pPr>
            <a:r>
              <a:rPr lang="zh-CN" altLang="en-US" sz="2000" b="1" spc="-10" dirty="0">
                <a:latin typeface="黑体" panose="02010609060101010101" pitchFamily="49" charset="-122"/>
                <a:ea typeface="黑体" panose="02010609060101010101" pitchFamily="49" charset="-122"/>
                <a:cs typeface="黑体"/>
              </a:rPr>
              <a:t>动量守恒方程</a:t>
            </a:r>
            <a:endParaRPr sz="2000" b="1" dirty="0">
              <a:latin typeface="黑体" panose="02010609060101010101" pitchFamily="49" charset="-122"/>
              <a:ea typeface="黑体" panose="02010609060101010101" pitchFamily="49" charset="-122"/>
              <a:cs typeface="黑体"/>
            </a:endParaRPr>
          </a:p>
        </p:txBody>
      </p:sp>
      <p:sp>
        <p:nvSpPr>
          <p:cNvPr id="11" name="object 8"/>
          <p:cNvSpPr txBox="1"/>
          <p:nvPr/>
        </p:nvSpPr>
        <p:spPr>
          <a:xfrm>
            <a:off x="766579" y="3959576"/>
            <a:ext cx="2230059" cy="549242"/>
          </a:xfrm>
          <a:prstGeom prst="rect">
            <a:avLst/>
          </a:prstGeom>
        </p:spPr>
        <p:txBody>
          <a:bodyPr vert="horz" wrap="square" lIns="0" tIns="0" rIns="0" bIns="0" rtlCol="0">
            <a:noAutofit/>
          </a:bodyPr>
          <a:lstStyle/>
          <a:p>
            <a:pPr marL="12700">
              <a:lnSpc>
                <a:spcPct val="150000"/>
              </a:lnSpc>
            </a:pPr>
            <a:r>
              <a:rPr lang="zh-CN" altLang="en-US" sz="2000" b="1" dirty="0">
                <a:latin typeface="黑体" panose="02010609060101010101" pitchFamily="49" charset="-122"/>
                <a:ea typeface="黑体" panose="02010609060101010101" pitchFamily="49" charset="-122"/>
                <a:cs typeface="黑体"/>
              </a:rPr>
              <a:t>向量形式</a:t>
            </a:r>
            <a:endParaRPr sz="2000" b="1" dirty="0">
              <a:latin typeface="黑体" panose="02010609060101010101" pitchFamily="49" charset="-122"/>
              <a:ea typeface="黑体" panose="02010609060101010101" pitchFamily="49" charset="-122"/>
              <a:cs typeface="黑体"/>
            </a:endParaRPr>
          </a:p>
        </p:txBody>
      </p:sp>
      <mc:AlternateContent xmlns:mc="http://schemas.openxmlformats.org/markup-compatibility/2006" xmlns:a14="http://schemas.microsoft.com/office/drawing/2010/main">
        <mc:Choice Requires="a14">
          <p:sp>
            <p:nvSpPr>
              <p:cNvPr id="2" name="文本框 1"/>
              <p:cNvSpPr txBox="1"/>
              <p:nvPr/>
            </p:nvSpPr>
            <p:spPr>
              <a:xfrm>
                <a:off x="1966491" y="4666798"/>
                <a:ext cx="2518382"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𝜌</m:t>
                      </m:r>
                      <m:f>
                        <m:fPr>
                          <m:ctrlPr>
                            <a:rPr kumimoji="1" lang="bg-BG" altLang="zh-CN" i="1" smtClean="0">
                              <a:latin typeface="Cambria Math" panose="02040503050406030204" pitchFamily="18" charset="0"/>
                              <a:ea typeface="Cambria Math" charset="0"/>
                              <a:cs typeface="Cambria Math" charset="0"/>
                            </a:rPr>
                          </m:ctrlPr>
                        </m:fPr>
                        <m:num>
                          <m:r>
                            <a:rPr kumimoji="1" lang="en-US" altLang="zh-CN" b="0" i="1" smtClean="0">
                              <a:latin typeface="Cambria Math" charset="0"/>
                              <a:ea typeface="Cambria Math" charset="0"/>
                              <a:cs typeface="Cambria Math" charset="0"/>
                            </a:rPr>
                            <m:t>𝐷</m:t>
                          </m:r>
                          <m:r>
                            <a:rPr kumimoji="1" lang="en-US" altLang="zh-CN" b="1" i="1" smtClean="0">
                              <a:latin typeface="Cambria Math" charset="0"/>
                              <a:ea typeface="Cambria Math" charset="0"/>
                              <a:cs typeface="Cambria Math" charset="0"/>
                            </a:rPr>
                            <m:t>𝑽</m:t>
                          </m:r>
                        </m:num>
                        <m:den>
                          <m:r>
                            <a:rPr kumimoji="1" lang="en-US" altLang="zh-CN" b="0" i="1" smtClean="0">
                              <a:latin typeface="Cambria Math" charset="0"/>
                              <a:ea typeface="Cambria Math" charset="0"/>
                              <a:cs typeface="Cambria Math" charset="0"/>
                            </a:rPr>
                            <m:t>𝐷</m:t>
                          </m:r>
                          <m:r>
                            <a:rPr kumimoji="1" lang="en-US" altLang="zh-CN" b="0" i="1" smtClean="0">
                              <a:latin typeface="Cambria Math" charset="0"/>
                              <a:ea typeface="Cambria Math" charset="0"/>
                              <a:cs typeface="Cambria Math" charset="0"/>
                            </a:rPr>
                            <m:t>𝜏</m:t>
                          </m:r>
                        </m:den>
                      </m:f>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𝑝</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𝜂</m:t>
                      </m:r>
                      <m:sSup>
                        <m:sSupPr>
                          <m:ctrlPr>
                            <a:rPr kumimoji="1" lang="en-US" altLang="zh-CN" b="0" i="1" smtClean="0">
                              <a:latin typeface="Cambria Math" panose="02040503050406030204" pitchFamily="18" charset="0"/>
                              <a:ea typeface="Cambria Math" charset="0"/>
                              <a:cs typeface="Cambria Math" charset="0"/>
                            </a:rPr>
                          </m:ctrlPr>
                        </m:sSupPr>
                        <m:e>
                          <m:r>
                            <a:rPr kumimoji="1" lang="en-US" altLang="zh-CN" i="1">
                              <a:latin typeface="Cambria Math" charset="0"/>
                              <a:ea typeface="Cambria Math" charset="0"/>
                              <a:cs typeface="Cambria Math" charset="0"/>
                            </a:rPr>
                            <m:t>𝛻</m:t>
                          </m:r>
                        </m:e>
                        <m:sup>
                          <m:r>
                            <a:rPr kumimoji="1" lang="en-US" altLang="zh-CN" b="0" i="1" smtClean="0">
                              <a:latin typeface="Cambria Math" charset="0"/>
                              <a:ea typeface="Cambria Math" charset="0"/>
                              <a:cs typeface="Cambria Math" charset="0"/>
                            </a:rPr>
                            <m:t>2</m:t>
                          </m:r>
                        </m:sup>
                      </m:sSup>
                      <m:r>
                        <a:rPr kumimoji="1" lang="en-US" altLang="zh-CN" b="1" i="1" smtClean="0">
                          <a:latin typeface="Cambria Math" charset="0"/>
                          <a:ea typeface="Cambria Math" charset="0"/>
                          <a:cs typeface="Cambria Math" charset="0"/>
                        </a:rPr>
                        <m:t>𝑽</m:t>
                      </m:r>
                      <m:r>
                        <a:rPr kumimoji="1" lang="en-US" altLang="zh-CN" b="0" i="1" smtClean="0">
                          <a:latin typeface="Cambria Math" charset="0"/>
                          <a:ea typeface="Cambria Math" charset="0"/>
                          <a:cs typeface="Cambria Math" charset="0"/>
                        </a:rPr>
                        <m:t>+</m:t>
                      </m:r>
                      <m:r>
                        <a:rPr kumimoji="1" lang="en-US" altLang="zh-CN" b="1" i="1" smtClean="0">
                          <a:latin typeface="Cambria Math" charset="0"/>
                          <a:ea typeface="Cambria Math" charset="0"/>
                          <a:cs typeface="Cambria Math" charset="0"/>
                        </a:rPr>
                        <m:t>𝑭</m:t>
                      </m:r>
                    </m:oMath>
                  </m:oMathPara>
                </a14:m>
                <a:endParaRPr kumimoji="1" lang="zh-CN" altLang="en-US" b="1" dirty="0"/>
              </a:p>
            </p:txBody>
          </p:sp>
        </mc:Choice>
        <mc:Fallback xmlns="">
          <p:sp>
            <p:nvSpPr>
              <p:cNvPr id="2" name="文本框 1"/>
              <p:cNvSpPr txBox="1">
                <a:spLocks noRot="1" noChangeAspect="1" noMove="1" noResize="1" noEditPoints="1" noAdjustHandles="1" noChangeArrowheads="1" noChangeShapeType="1" noTextEdit="1"/>
              </p:cNvSpPr>
              <p:nvPr/>
            </p:nvSpPr>
            <p:spPr>
              <a:xfrm>
                <a:off x="1966491" y="4666798"/>
                <a:ext cx="2518382" cy="518604"/>
              </a:xfrm>
              <a:prstGeom prst="rect">
                <a:avLst/>
              </a:prstGeom>
              <a:blipFill rotWithShape="0">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1227279" y="1531677"/>
                <a:ext cx="6748514" cy="6279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𝜌</m:t>
                      </m:r>
                      <m:d>
                        <m:dPr>
                          <m:ctrlPr>
                            <a:rPr kumimoji="1" lang="en-US" altLang="zh-CN" b="0" i="1" smtClean="0">
                              <a:latin typeface="Cambria Math" panose="02040503050406030204" pitchFamily="18" charset="0"/>
                              <a:ea typeface="Cambria Math" charset="0"/>
                              <a:cs typeface="Cambria Math" charset="0"/>
                            </a:rPr>
                          </m:ctrlPr>
                        </m:dPr>
                        <m:e>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𝑢</m:t>
                              </m:r>
                            </m:num>
                            <m:den>
                              <m:r>
                                <a:rPr kumimoji="1" lang="bg-BG" altLang="zh-CN" b="0" i="1" smtClean="0">
                                  <a:latin typeface="Cambria Math" charset="0"/>
                                  <a:ea typeface="Cambria Math" charset="0"/>
                                  <a:cs typeface="Cambria Math" charset="0"/>
                                </a:rPr>
                                <m:t>𝜕𝜏</m:t>
                              </m:r>
                            </m:den>
                          </m:f>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𝑢</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𝑢</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𝑣</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𝑢</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𝑦</m:t>
                              </m:r>
                            </m:den>
                          </m:f>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𝑤</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𝑢</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𝑧</m:t>
                              </m:r>
                            </m:den>
                          </m:f>
                        </m:e>
                      </m:d>
                      <m:r>
                        <a:rPr kumimoji="1" lang="en-US" altLang="zh-CN" b="0" i="1" smtClean="0">
                          <a:latin typeface="Cambria Math" charset="0"/>
                          <a:ea typeface="Cambria Math" charset="0"/>
                          <a:cs typeface="Cambria Math" charset="0"/>
                        </a:rPr>
                        <m:t>=−</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𝑝</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𝜂</m:t>
                      </m:r>
                      <m:d>
                        <m:dPr>
                          <m:ctrlPr>
                            <a:rPr kumimoji="1" lang="en-US" altLang="zh-CN" b="0" i="1" smtClean="0">
                              <a:latin typeface="Cambria Math" panose="02040503050406030204" pitchFamily="18" charset="0"/>
                              <a:ea typeface="Cambria Math" charset="0"/>
                              <a:cs typeface="Cambria Math" charset="0"/>
                            </a:rPr>
                          </m:ctrlPr>
                        </m:dPr>
                        <m:e>
                          <m:f>
                            <m:fPr>
                              <m:ctrlPr>
                                <a:rPr kumimoji="1" lang="bg-BG" altLang="zh-CN" b="0" i="1" smtClean="0">
                                  <a:latin typeface="Cambria Math" panose="02040503050406030204" pitchFamily="18" charset="0"/>
                                  <a:ea typeface="Cambria Math" charset="0"/>
                                  <a:cs typeface="Cambria Math" charset="0"/>
                                </a:rPr>
                              </m:ctrlPr>
                            </m:fPr>
                            <m:num>
                              <m:sSup>
                                <m:sSupPr>
                                  <m:ctrlPr>
                                    <a:rPr kumimoji="1" lang="bg-BG" altLang="zh-CN" b="0" i="1" smtClean="0">
                                      <a:latin typeface="Cambria Math" panose="02040503050406030204" pitchFamily="18" charset="0"/>
                                      <a:ea typeface="Cambria Math" charset="0"/>
                                      <a:cs typeface="Cambria Math" charset="0"/>
                                    </a:rPr>
                                  </m:ctrlPr>
                                </m:sSupPr>
                                <m:e>
                                  <m:r>
                                    <a:rPr kumimoji="1" lang="bg-BG" altLang="zh-CN" b="0" i="1" smtClean="0">
                                      <a:latin typeface="Cambria Math" charset="0"/>
                                      <a:ea typeface="Cambria Math" charset="0"/>
                                      <a:cs typeface="Cambria Math" charset="0"/>
                                    </a:rPr>
                                    <m:t>𝜕</m:t>
                                  </m:r>
                                </m:e>
                                <m:sup>
                                  <m:r>
                                    <a:rPr kumimoji="1" lang="en-US" altLang="zh-CN" b="0" i="1" smtClean="0">
                                      <a:latin typeface="Cambria Math" charset="0"/>
                                      <a:ea typeface="Cambria Math" charset="0"/>
                                      <a:cs typeface="Cambria Math" charset="0"/>
                                    </a:rPr>
                                    <m:t>2</m:t>
                                  </m:r>
                                </m:sup>
                              </m:sSup>
                              <m:r>
                                <a:rPr kumimoji="1" lang="en-US" altLang="zh-CN" b="0" i="1" smtClean="0">
                                  <a:latin typeface="Cambria Math" charset="0"/>
                                  <a:ea typeface="Cambria Math" charset="0"/>
                                  <a:cs typeface="Cambria Math" charset="0"/>
                                </a:rPr>
                                <m:t>𝑢</m:t>
                              </m:r>
                            </m:num>
                            <m:den>
                              <m:r>
                                <a:rPr kumimoji="1" lang="bg-BG" altLang="zh-CN" b="0" i="1" smtClean="0">
                                  <a:latin typeface="Cambria Math" charset="0"/>
                                  <a:ea typeface="Cambria Math" charset="0"/>
                                  <a:cs typeface="Cambria Math" charset="0"/>
                                </a:rPr>
                                <m:t>𝜕</m:t>
                              </m:r>
                              <m:sSup>
                                <m:sSupPr>
                                  <m:ctrlPr>
                                    <a:rPr kumimoji="1" lang="bg-BG" altLang="zh-CN" b="0"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𝑥</m:t>
                                  </m:r>
                                </m:e>
                                <m:sup>
                                  <m:r>
                                    <a:rPr kumimoji="1" lang="en-US" altLang="zh-CN" b="0" i="1" smtClean="0">
                                      <a:latin typeface="Cambria Math" charset="0"/>
                                      <a:ea typeface="Cambria Math" charset="0"/>
                                      <a:cs typeface="Cambria Math" charset="0"/>
                                    </a:rPr>
                                    <m:t>2</m:t>
                                  </m:r>
                                </m:sup>
                              </m:sSup>
                            </m:den>
                          </m:f>
                          <m:r>
                            <a:rPr kumimoji="1" lang="en-US" altLang="zh-CN" b="0" i="1" smtClean="0">
                              <a:latin typeface="Cambria Math" charset="0"/>
                              <a:ea typeface="Cambria Math" charset="0"/>
                              <a:cs typeface="Cambria Math" charset="0"/>
                            </a:rPr>
                            <m:t>+</m:t>
                          </m:r>
                          <m:f>
                            <m:fPr>
                              <m:ctrlPr>
                                <a:rPr kumimoji="1" lang="bg-BG" altLang="zh-CN" i="1">
                                  <a:latin typeface="Cambria Math" panose="02040503050406030204" pitchFamily="18" charset="0"/>
                                  <a:ea typeface="Cambria Math" charset="0"/>
                                  <a:cs typeface="Cambria Math" charset="0"/>
                                </a:rPr>
                              </m:ctrlPr>
                            </m:fPr>
                            <m:num>
                              <m:sSup>
                                <m:sSupPr>
                                  <m:ctrlPr>
                                    <a:rPr kumimoji="1" lang="bg-BG" altLang="zh-CN" i="1">
                                      <a:latin typeface="Cambria Math" panose="02040503050406030204" pitchFamily="18" charset="0"/>
                                      <a:ea typeface="Cambria Math" charset="0"/>
                                      <a:cs typeface="Cambria Math" charset="0"/>
                                    </a:rPr>
                                  </m:ctrlPr>
                                </m:sSupPr>
                                <m:e>
                                  <m:r>
                                    <a:rPr kumimoji="1" lang="bg-BG" altLang="zh-CN" i="1">
                                      <a:latin typeface="Cambria Math" charset="0"/>
                                      <a:ea typeface="Cambria Math" charset="0"/>
                                      <a:cs typeface="Cambria Math" charset="0"/>
                                    </a:rPr>
                                    <m:t>𝜕</m:t>
                                  </m:r>
                                </m:e>
                                <m:sup>
                                  <m:r>
                                    <a:rPr kumimoji="1" lang="en-US" altLang="zh-CN" i="1">
                                      <a:latin typeface="Cambria Math" charset="0"/>
                                      <a:ea typeface="Cambria Math" charset="0"/>
                                      <a:cs typeface="Cambria Math" charset="0"/>
                                    </a:rPr>
                                    <m:t>2</m:t>
                                  </m:r>
                                </m:sup>
                              </m:sSup>
                              <m:r>
                                <a:rPr kumimoji="1" lang="en-US" altLang="zh-CN" i="1">
                                  <a:latin typeface="Cambria Math" charset="0"/>
                                  <a:ea typeface="Cambria Math" charset="0"/>
                                  <a:cs typeface="Cambria Math" charset="0"/>
                                </a:rPr>
                                <m:t>𝑢</m:t>
                              </m:r>
                            </m:num>
                            <m:den>
                              <m:r>
                                <a:rPr kumimoji="1" lang="bg-BG" altLang="zh-CN" i="1">
                                  <a:latin typeface="Cambria Math" charset="0"/>
                                  <a:ea typeface="Cambria Math" charset="0"/>
                                  <a:cs typeface="Cambria Math" charset="0"/>
                                </a:rPr>
                                <m:t>𝜕</m:t>
                              </m:r>
                              <m:sSup>
                                <m:sSupPr>
                                  <m:ctrlPr>
                                    <a:rPr kumimoji="1" lang="bg-BG" altLang="zh-CN" i="1">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𝑦</m:t>
                                  </m:r>
                                </m:e>
                                <m:sup>
                                  <m:r>
                                    <a:rPr kumimoji="1" lang="en-US" altLang="zh-CN" i="1">
                                      <a:latin typeface="Cambria Math" charset="0"/>
                                      <a:ea typeface="Cambria Math" charset="0"/>
                                      <a:cs typeface="Cambria Math" charset="0"/>
                                    </a:rPr>
                                    <m:t>2</m:t>
                                  </m:r>
                                </m:sup>
                              </m:sSup>
                            </m:den>
                          </m:f>
                          <m:r>
                            <a:rPr kumimoji="1" lang="en-US" altLang="zh-CN" b="0" i="1" smtClean="0">
                              <a:latin typeface="Cambria Math" charset="0"/>
                              <a:ea typeface="Cambria Math" charset="0"/>
                              <a:cs typeface="Cambria Math" charset="0"/>
                            </a:rPr>
                            <m:t>+</m:t>
                          </m:r>
                          <m:f>
                            <m:fPr>
                              <m:ctrlPr>
                                <a:rPr kumimoji="1" lang="bg-BG" altLang="zh-CN" i="1">
                                  <a:latin typeface="Cambria Math" panose="02040503050406030204" pitchFamily="18" charset="0"/>
                                  <a:ea typeface="Cambria Math" charset="0"/>
                                  <a:cs typeface="Cambria Math" charset="0"/>
                                </a:rPr>
                              </m:ctrlPr>
                            </m:fPr>
                            <m:num>
                              <m:sSup>
                                <m:sSupPr>
                                  <m:ctrlPr>
                                    <a:rPr kumimoji="1" lang="bg-BG" altLang="zh-CN" i="1">
                                      <a:latin typeface="Cambria Math" panose="02040503050406030204" pitchFamily="18" charset="0"/>
                                      <a:ea typeface="Cambria Math" charset="0"/>
                                      <a:cs typeface="Cambria Math" charset="0"/>
                                    </a:rPr>
                                  </m:ctrlPr>
                                </m:sSupPr>
                                <m:e>
                                  <m:r>
                                    <a:rPr kumimoji="1" lang="bg-BG" altLang="zh-CN" i="1">
                                      <a:latin typeface="Cambria Math" charset="0"/>
                                      <a:ea typeface="Cambria Math" charset="0"/>
                                      <a:cs typeface="Cambria Math" charset="0"/>
                                    </a:rPr>
                                    <m:t>𝜕</m:t>
                                  </m:r>
                                </m:e>
                                <m:sup>
                                  <m:r>
                                    <a:rPr kumimoji="1" lang="en-US" altLang="zh-CN" i="1">
                                      <a:latin typeface="Cambria Math" charset="0"/>
                                      <a:ea typeface="Cambria Math" charset="0"/>
                                      <a:cs typeface="Cambria Math" charset="0"/>
                                    </a:rPr>
                                    <m:t>2</m:t>
                                  </m:r>
                                </m:sup>
                              </m:sSup>
                              <m:r>
                                <a:rPr kumimoji="1" lang="en-US" altLang="zh-CN" i="1">
                                  <a:latin typeface="Cambria Math" charset="0"/>
                                  <a:ea typeface="Cambria Math" charset="0"/>
                                  <a:cs typeface="Cambria Math" charset="0"/>
                                </a:rPr>
                                <m:t>𝑢</m:t>
                              </m:r>
                            </m:num>
                            <m:den>
                              <m:r>
                                <a:rPr kumimoji="1" lang="bg-BG" altLang="zh-CN" i="1">
                                  <a:latin typeface="Cambria Math" charset="0"/>
                                  <a:ea typeface="Cambria Math" charset="0"/>
                                  <a:cs typeface="Cambria Math" charset="0"/>
                                </a:rPr>
                                <m:t>𝜕</m:t>
                              </m:r>
                              <m:sSup>
                                <m:sSupPr>
                                  <m:ctrlPr>
                                    <a:rPr kumimoji="1" lang="bg-BG" altLang="zh-CN" i="1">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𝑧</m:t>
                                  </m:r>
                                </m:e>
                                <m:sup>
                                  <m:r>
                                    <a:rPr kumimoji="1" lang="en-US" altLang="zh-CN" i="1">
                                      <a:latin typeface="Cambria Math" charset="0"/>
                                      <a:ea typeface="Cambria Math" charset="0"/>
                                      <a:cs typeface="Cambria Math" charset="0"/>
                                    </a:rPr>
                                    <m:t>2</m:t>
                                  </m:r>
                                </m:sup>
                              </m:sSup>
                            </m:den>
                          </m:f>
                        </m:e>
                      </m:d>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𝐹</m:t>
                          </m:r>
                        </m:e>
                        <m:sub>
                          <m:r>
                            <a:rPr kumimoji="1" lang="en-US" altLang="zh-CN" b="0" i="1" smtClean="0">
                              <a:latin typeface="Cambria Math" charset="0"/>
                              <a:ea typeface="Cambria Math" charset="0"/>
                              <a:cs typeface="Cambria Math" charset="0"/>
                            </a:rPr>
                            <m:t>𝑥</m:t>
                          </m:r>
                        </m:sub>
                      </m:sSub>
                    </m:oMath>
                  </m:oMathPara>
                </a14:m>
                <a:endParaRPr kumimoji="1" lang="zh-CN" altLang="en-US" dirty="0"/>
              </a:p>
            </p:txBody>
          </p:sp>
        </mc:Choice>
        <mc:Fallback xmlns="">
          <p:sp>
            <p:nvSpPr>
              <p:cNvPr id="12" name="文本框 11"/>
              <p:cNvSpPr txBox="1">
                <a:spLocks noRot="1" noChangeAspect="1" noMove="1" noResize="1" noEditPoints="1" noAdjustHandles="1" noChangeArrowheads="1" noChangeShapeType="1" noTextEdit="1"/>
              </p:cNvSpPr>
              <p:nvPr/>
            </p:nvSpPr>
            <p:spPr>
              <a:xfrm>
                <a:off x="1227279" y="1531677"/>
                <a:ext cx="6748514" cy="627992"/>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1227279" y="2356775"/>
                <a:ext cx="6748514" cy="6279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𝜌</m:t>
                      </m:r>
                      <m:d>
                        <m:dPr>
                          <m:ctrlPr>
                            <a:rPr kumimoji="1" lang="en-US" altLang="zh-CN" b="0" i="1" smtClean="0">
                              <a:latin typeface="Cambria Math" panose="02040503050406030204" pitchFamily="18" charset="0"/>
                              <a:ea typeface="Cambria Math" charset="0"/>
                              <a:cs typeface="Cambria Math" charset="0"/>
                            </a:rPr>
                          </m:ctrlPr>
                        </m:dPr>
                        <m:e>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𝑣</m:t>
                              </m:r>
                            </m:num>
                            <m:den>
                              <m:r>
                                <a:rPr kumimoji="1" lang="bg-BG" altLang="zh-CN" b="0" i="1" smtClean="0">
                                  <a:latin typeface="Cambria Math" charset="0"/>
                                  <a:ea typeface="Cambria Math" charset="0"/>
                                  <a:cs typeface="Cambria Math" charset="0"/>
                                </a:rPr>
                                <m:t>𝜕𝜏</m:t>
                              </m:r>
                            </m:den>
                          </m:f>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𝑢</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𝑣</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𝑣</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𝑣</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𝑦</m:t>
                              </m:r>
                            </m:den>
                          </m:f>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𝑤</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𝑣</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𝑧</m:t>
                              </m:r>
                            </m:den>
                          </m:f>
                        </m:e>
                      </m:d>
                      <m:r>
                        <a:rPr kumimoji="1" lang="en-US" altLang="zh-CN" b="0" i="1" smtClean="0">
                          <a:latin typeface="Cambria Math" charset="0"/>
                          <a:ea typeface="Cambria Math" charset="0"/>
                          <a:cs typeface="Cambria Math" charset="0"/>
                        </a:rPr>
                        <m:t>=−</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𝑝</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𝑦</m:t>
                          </m:r>
                        </m:den>
                      </m:f>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𝜂</m:t>
                      </m:r>
                      <m:d>
                        <m:dPr>
                          <m:ctrlPr>
                            <a:rPr kumimoji="1" lang="en-US" altLang="zh-CN" b="0" i="1" smtClean="0">
                              <a:latin typeface="Cambria Math" panose="02040503050406030204" pitchFamily="18" charset="0"/>
                              <a:ea typeface="Cambria Math" charset="0"/>
                              <a:cs typeface="Cambria Math" charset="0"/>
                            </a:rPr>
                          </m:ctrlPr>
                        </m:dPr>
                        <m:e>
                          <m:f>
                            <m:fPr>
                              <m:ctrlPr>
                                <a:rPr kumimoji="1" lang="bg-BG" altLang="zh-CN" b="0" i="1" smtClean="0">
                                  <a:latin typeface="Cambria Math" panose="02040503050406030204" pitchFamily="18" charset="0"/>
                                  <a:ea typeface="Cambria Math" charset="0"/>
                                  <a:cs typeface="Cambria Math" charset="0"/>
                                </a:rPr>
                              </m:ctrlPr>
                            </m:fPr>
                            <m:num>
                              <m:sSup>
                                <m:sSupPr>
                                  <m:ctrlPr>
                                    <a:rPr kumimoji="1" lang="bg-BG" altLang="zh-CN" b="0" i="1" smtClean="0">
                                      <a:latin typeface="Cambria Math" panose="02040503050406030204" pitchFamily="18" charset="0"/>
                                      <a:ea typeface="Cambria Math" charset="0"/>
                                      <a:cs typeface="Cambria Math" charset="0"/>
                                    </a:rPr>
                                  </m:ctrlPr>
                                </m:sSupPr>
                                <m:e>
                                  <m:r>
                                    <a:rPr kumimoji="1" lang="bg-BG" altLang="zh-CN" b="0" i="1" smtClean="0">
                                      <a:latin typeface="Cambria Math" charset="0"/>
                                      <a:ea typeface="Cambria Math" charset="0"/>
                                      <a:cs typeface="Cambria Math" charset="0"/>
                                    </a:rPr>
                                    <m:t>𝜕</m:t>
                                  </m:r>
                                </m:e>
                                <m:sup>
                                  <m:r>
                                    <a:rPr kumimoji="1" lang="en-US" altLang="zh-CN" b="0" i="1" smtClean="0">
                                      <a:latin typeface="Cambria Math" charset="0"/>
                                      <a:ea typeface="Cambria Math" charset="0"/>
                                      <a:cs typeface="Cambria Math" charset="0"/>
                                    </a:rPr>
                                    <m:t>2</m:t>
                                  </m:r>
                                </m:sup>
                              </m:sSup>
                              <m:r>
                                <a:rPr kumimoji="1" lang="en-US" altLang="zh-CN" b="0" i="1" smtClean="0">
                                  <a:latin typeface="Cambria Math" charset="0"/>
                                  <a:ea typeface="Cambria Math" charset="0"/>
                                  <a:cs typeface="Cambria Math" charset="0"/>
                                </a:rPr>
                                <m:t>𝑣</m:t>
                              </m:r>
                            </m:num>
                            <m:den>
                              <m:r>
                                <a:rPr kumimoji="1" lang="bg-BG" altLang="zh-CN" b="0" i="1" smtClean="0">
                                  <a:latin typeface="Cambria Math" charset="0"/>
                                  <a:ea typeface="Cambria Math" charset="0"/>
                                  <a:cs typeface="Cambria Math" charset="0"/>
                                </a:rPr>
                                <m:t>𝜕</m:t>
                              </m:r>
                              <m:sSup>
                                <m:sSupPr>
                                  <m:ctrlPr>
                                    <a:rPr kumimoji="1" lang="bg-BG" altLang="zh-CN" b="0"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𝑥</m:t>
                                  </m:r>
                                </m:e>
                                <m:sup>
                                  <m:r>
                                    <a:rPr kumimoji="1" lang="en-US" altLang="zh-CN" b="0" i="1" smtClean="0">
                                      <a:latin typeface="Cambria Math" charset="0"/>
                                      <a:ea typeface="Cambria Math" charset="0"/>
                                      <a:cs typeface="Cambria Math" charset="0"/>
                                    </a:rPr>
                                    <m:t>2</m:t>
                                  </m:r>
                                </m:sup>
                              </m:sSup>
                            </m:den>
                          </m:f>
                          <m:r>
                            <a:rPr kumimoji="1" lang="en-US" altLang="zh-CN" b="0" i="1" smtClean="0">
                              <a:latin typeface="Cambria Math" charset="0"/>
                              <a:ea typeface="Cambria Math" charset="0"/>
                              <a:cs typeface="Cambria Math" charset="0"/>
                            </a:rPr>
                            <m:t>+</m:t>
                          </m:r>
                          <m:f>
                            <m:fPr>
                              <m:ctrlPr>
                                <a:rPr kumimoji="1" lang="bg-BG" altLang="zh-CN" i="1">
                                  <a:latin typeface="Cambria Math" panose="02040503050406030204" pitchFamily="18" charset="0"/>
                                  <a:ea typeface="Cambria Math" charset="0"/>
                                  <a:cs typeface="Cambria Math" charset="0"/>
                                </a:rPr>
                              </m:ctrlPr>
                            </m:fPr>
                            <m:num>
                              <m:sSup>
                                <m:sSupPr>
                                  <m:ctrlPr>
                                    <a:rPr kumimoji="1" lang="bg-BG" altLang="zh-CN" i="1">
                                      <a:latin typeface="Cambria Math" panose="02040503050406030204" pitchFamily="18" charset="0"/>
                                      <a:ea typeface="Cambria Math" charset="0"/>
                                      <a:cs typeface="Cambria Math" charset="0"/>
                                    </a:rPr>
                                  </m:ctrlPr>
                                </m:sSupPr>
                                <m:e>
                                  <m:r>
                                    <a:rPr kumimoji="1" lang="bg-BG" altLang="zh-CN" i="1">
                                      <a:latin typeface="Cambria Math" charset="0"/>
                                      <a:ea typeface="Cambria Math" charset="0"/>
                                      <a:cs typeface="Cambria Math" charset="0"/>
                                    </a:rPr>
                                    <m:t>𝜕</m:t>
                                  </m:r>
                                </m:e>
                                <m:sup>
                                  <m:r>
                                    <a:rPr kumimoji="1" lang="en-US" altLang="zh-CN" i="1">
                                      <a:latin typeface="Cambria Math" charset="0"/>
                                      <a:ea typeface="Cambria Math" charset="0"/>
                                      <a:cs typeface="Cambria Math" charset="0"/>
                                    </a:rPr>
                                    <m:t>2</m:t>
                                  </m:r>
                                </m:sup>
                              </m:sSup>
                              <m:r>
                                <a:rPr kumimoji="1" lang="en-US" altLang="zh-CN" b="0" i="1" smtClean="0">
                                  <a:latin typeface="Cambria Math" charset="0"/>
                                  <a:ea typeface="Cambria Math" charset="0"/>
                                  <a:cs typeface="Cambria Math" charset="0"/>
                                </a:rPr>
                                <m:t>𝑣</m:t>
                              </m:r>
                            </m:num>
                            <m:den>
                              <m:r>
                                <a:rPr kumimoji="1" lang="bg-BG" altLang="zh-CN" i="1">
                                  <a:latin typeface="Cambria Math" charset="0"/>
                                  <a:ea typeface="Cambria Math" charset="0"/>
                                  <a:cs typeface="Cambria Math" charset="0"/>
                                </a:rPr>
                                <m:t>𝜕</m:t>
                              </m:r>
                              <m:sSup>
                                <m:sSupPr>
                                  <m:ctrlPr>
                                    <a:rPr kumimoji="1" lang="bg-BG" altLang="zh-CN" i="1">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𝑦</m:t>
                                  </m:r>
                                </m:e>
                                <m:sup>
                                  <m:r>
                                    <a:rPr kumimoji="1" lang="en-US" altLang="zh-CN" i="1">
                                      <a:latin typeface="Cambria Math" charset="0"/>
                                      <a:ea typeface="Cambria Math" charset="0"/>
                                      <a:cs typeface="Cambria Math" charset="0"/>
                                    </a:rPr>
                                    <m:t>2</m:t>
                                  </m:r>
                                </m:sup>
                              </m:sSup>
                            </m:den>
                          </m:f>
                          <m:r>
                            <a:rPr kumimoji="1" lang="en-US" altLang="zh-CN" b="0" i="1" smtClean="0">
                              <a:latin typeface="Cambria Math" charset="0"/>
                              <a:ea typeface="Cambria Math" charset="0"/>
                              <a:cs typeface="Cambria Math" charset="0"/>
                            </a:rPr>
                            <m:t>+</m:t>
                          </m:r>
                          <m:f>
                            <m:fPr>
                              <m:ctrlPr>
                                <a:rPr kumimoji="1" lang="bg-BG" altLang="zh-CN" i="1">
                                  <a:latin typeface="Cambria Math" panose="02040503050406030204" pitchFamily="18" charset="0"/>
                                  <a:ea typeface="Cambria Math" charset="0"/>
                                  <a:cs typeface="Cambria Math" charset="0"/>
                                </a:rPr>
                              </m:ctrlPr>
                            </m:fPr>
                            <m:num>
                              <m:sSup>
                                <m:sSupPr>
                                  <m:ctrlPr>
                                    <a:rPr kumimoji="1" lang="bg-BG" altLang="zh-CN" i="1">
                                      <a:latin typeface="Cambria Math" panose="02040503050406030204" pitchFamily="18" charset="0"/>
                                      <a:ea typeface="Cambria Math" charset="0"/>
                                      <a:cs typeface="Cambria Math" charset="0"/>
                                    </a:rPr>
                                  </m:ctrlPr>
                                </m:sSupPr>
                                <m:e>
                                  <m:r>
                                    <a:rPr kumimoji="1" lang="bg-BG" altLang="zh-CN" i="1">
                                      <a:latin typeface="Cambria Math" charset="0"/>
                                      <a:ea typeface="Cambria Math" charset="0"/>
                                      <a:cs typeface="Cambria Math" charset="0"/>
                                    </a:rPr>
                                    <m:t>𝜕</m:t>
                                  </m:r>
                                </m:e>
                                <m:sup>
                                  <m:r>
                                    <a:rPr kumimoji="1" lang="en-US" altLang="zh-CN" i="1">
                                      <a:latin typeface="Cambria Math" charset="0"/>
                                      <a:ea typeface="Cambria Math" charset="0"/>
                                      <a:cs typeface="Cambria Math" charset="0"/>
                                    </a:rPr>
                                    <m:t>2</m:t>
                                  </m:r>
                                </m:sup>
                              </m:sSup>
                              <m:r>
                                <a:rPr kumimoji="1" lang="en-US" altLang="zh-CN" b="0" i="1" smtClean="0">
                                  <a:latin typeface="Cambria Math" charset="0"/>
                                  <a:ea typeface="Cambria Math" charset="0"/>
                                  <a:cs typeface="Cambria Math" charset="0"/>
                                </a:rPr>
                                <m:t>𝑣</m:t>
                              </m:r>
                            </m:num>
                            <m:den>
                              <m:r>
                                <a:rPr kumimoji="1" lang="bg-BG" altLang="zh-CN" i="1">
                                  <a:latin typeface="Cambria Math" charset="0"/>
                                  <a:ea typeface="Cambria Math" charset="0"/>
                                  <a:cs typeface="Cambria Math" charset="0"/>
                                </a:rPr>
                                <m:t>𝜕</m:t>
                              </m:r>
                              <m:sSup>
                                <m:sSupPr>
                                  <m:ctrlPr>
                                    <a:rPr kumimoji="1" lang="bg-BG" altLang="zh-CN" i="1">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𝑧</m:t>
                                  </m:r>
                                </m:e>
                                <m:sup>
                                  <m:r>
                                    <a:rPr kumimoji="1" lang="en-US" altLang="zh-CN" i="1">
                                      <a:latin typeface="Cambria Math" charset="0"/>
                                      <a:ea typeface="Cambria Math" charset="0"/>
                                      <a:cs typeface="Cambria Math" charset="0"/>
                                    </a:rPr>
                                    <m:t>2</m:t>
                                  </m:r>
                                </m:sup>
                              </m:sSup>
                            </m:den>
                          </m:f>
                        </m:e>
                      </m:d>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𝐹</m:t>
                          </m:r>
                        </m:e>
                        <m:sub>
                          <m:r>
                            <a:rPr kumimoji="1" lang="en-US" altLang="zh-CN" b="0" i="1" smtClean="0">
                              <a:latin typeface="Cambria Math" charset="0"/>
                              <a:ea typeface="Cambria Math" charset="0"/>
                              <a:cs typeface="Cambria Math" charset="0"/>
                            </a:rPr>
                            <m:t>𝑦</m:t>
                          </m:r>
                        </m:sub>
                      </m:sSub>
                    </m:oMath>
                  </m:oMathPara>
                </a14:m>
                <a:endParaRPr kumimoji="1" lang="zh-CN" altLang="en-US" dirty="0"/>
              </a:p>
            </p:txBody>
          </p:sp>
        </mc:Choice>
        <mc:Fallback xmlns="">
          <p:sp>
            <p:nvSpPr>
              <p:cNvPr id="14" name="文本框 13"/>
              <p:cNvSpPr txBox="1">
                <a:spLocks noRot="1" noChangeAspect="1" noMove="1" noResize="1" noEditPoints="1" noAdjustHandles="1" noChangeArrowheads="1" noChangeShapeType="1" noTextEdit="1"/>
              </p:cNvSpPr>
              <p:nvPr/>
            </p:nvSpPr>
            <p:spPr>
              <a:xfrm>
                <a:off x="1227279" y="2356775"/>
                <a:ext cx="6748514" cy="627992"/>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1227279" y="3173604"/>
                <a:ext cx="6942349" cy="6279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𝜌</m:t>
                      </m:r>
                      <m:d>
                        <m:dPr>
                          <m:ctrlPr>
                            <a:rPr kumimoji="1" lang="en-US" altLang="zh-CN" b="0" i="1" smtClean="0">
                              <a:latin typeface="Cambria Math" panose="02040503050406030204" pitchFamily="18" charset="0"/>
                              <a:ea typeface="Cambria Math" charset="0"/>
                              <a:cs typeface="Cambria Math" charset="0"/>
                            </a:rPr>
                          </m:ctrlPr>
                        </m:dPr>
                        <m:e>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𝑤</m:t>
                              </m:r>
                            </m:num>
                            <m:den>
                              <m:r>
                                <a:rPr kumimoji="1" lang="bg-BG" altLang="zh-CN" b="0" i="1" smtClean="0">
                                  <a:latin typeface="Cambria Math" charset="0"/>
                                  <a:ea typeface="Cambria Math" charset="0"/>
                                  <a:cs typeface="Cambria Math" charset="0"/>
                                </a:rPr>
                                <m:t>𝜕𝜏</m:t>
                              </m:r>
                            </m:den>
                          </m:f>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𝑢</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𝑤</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𝑣</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𝑤</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𝑦</m:t>
                              </m:r>
                            </m:den>
                          </m:f>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𝑤</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𝑤</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𝑧</m:t>
                              </m:r>
                            </m:den>
                          </m:f>
                        </m:e>
                      </m:d>
                      <m:r>
                        <a:rPr kumimoji="1" lang="en-US" altLang="zh-CN" b="0" i="1" smtClean="0">
                          <a:latin typeface="Cambria Math" charset="0"/>
                          <a:ea typeface="Cambria Math" charset="0"/>
                          <a:cs typeface="Cambria Math" charset="0"/>
                        </a:rPr>
                        <m:t>=−</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𝑝</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𝑧</m:t>
                          </m:r>
                        </m:den>
                      </m:f>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𝜂</m:t>
                      </m:r>
                      <m:d>
                        <m:dPr>
                          <m:ctrlPr>
                            <a:rPr kumimoji="1" lang="en-US" altLang="zh-CN" b="0" i="1" smtClean="0">
                              <a:latin typeface="Cambria Math" panose="02040503050406030204" pitchFamily="18" charset="0"/>
                              <a:ea typeface="Cambria Math" charset="0"/>
                              <a:cs typeface="Cambria Math" charset="0"/>
                            </a:rPr>
                          </m:ctrlPr>
                        </m:dPr>
                        <m:e>
                          <m:f>
                            <m:fPr>
                              <m:ctrlPr>
                                <a:rPr kumimoji="1" lang="bg-BG" altLang="zh-CN" b="0" i="1" smtClean="0">
                                  <a:latin typeface="Cambria Math" panose="02040503050406030204" pitchFamily="18" charset="0"/>
                                  <a:ea typeface="Cambria Math" charset="0"/>
                                  <a:cs typeface="Cambria Math" charset="0"/>
                                </a:rPr>
                              </m:ctrlPr>
                            </m:fPr>
                            <m:num>
                              <m:sSup>
                                <m:sSupPr>
                                  <m:ctrlPr>
                                    <a:rPr kumimoji="1" lang="bg-BG" altLang="zh-CN" b="0" i="1" smtClean="0">
                                      <a:latin typeface="Cambria Math" panose="02040503050406030204" pitchFamily="18" charset="0"/>
                                      <a:ea typeface="Cambria Math" charset="0"/>
                                      <a:cs typeface="Cambria Math" charset="0"/>
                                    </a:rPr>
                                  </m:ctrlPr>
                                </m:sSupPr>
                                <m:e>
                                  <m:r>
                                    <a:rPr kumimoji="1" lang="bg-BG" altLang="zh-CN" b="0" i="1" smtClean="0">
                                      <a:latin typeface="Cambria Math" charset="0"/>
                                      <a:ea typeface="Cambria Math" charset="0"/>
                                      <a:cs typeface="Cambria Math" charset="0"/>
                                    </a:rPr>
                                    <m:t>𝜕</m:t>
                                  </m:r>
                                </m:e>
                                <m:sup>
                                  <m:r>
                                    <a:rPr kumimoji="1" lang="en-US" altLang="zh-CN" b="0" i="1" smtClean="0">
                                      <a:latin typeface="Cambria Math" charset="0"/>
                                      <a:ea typeface="Cambria Math" charset="0"/>
                                      <a:cs typeface="Cambria Math" charset="0"/>
                                    </a:rPr>
                                    <m:t>2</m:t>
                                  </m:r>
                                </m:sup>
                              </m:sSup>
                              <m:r>
                                <a:rPr kumimoji="1" lang="en-US" altLang="zh-CN" b="0" i="1" smtClean="0">
                                  <a:latin typeface="Cambria Math" charset="0"/>
                                  <a:ea typeface="Cambria Math" charset="0"/>
                                  <a:cs typeface="Cambria Math" charset="0"/>
                                </a:rPr>
                                <m:t>𝑤</m:t>
                              </m:r>
                            </m:num>
                            <m:den>
                              <m:r>
                                <a:rPr kumimoji="1" lang="bg-BG" altLang="zh-CN" b="0" i="1" smtClean="0">
                                  <a:latin typeface="Cambria Math" charset="0"/>
                                  <a:ea typeface="Cambria Math" charset="0"/>
                                  <a:cs typeface="Cambria Math" charset="0"/>
                                </a:rPr>
                                <m:t>𝜕</m:t>
                              </m:r>
                              <m:sSup>
                                <m:sSupPr>
                                  <m:ctrlPr>
                                    <a:rPr kumimoji="1" lang="bg-BG" altLang="zh-CN" b="0"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𝑥</m:t>
                                  </m:r>
                                </m:e>
                                <m:sup>
                                  <m:r>
                                    <a:rPr kumimoji="1" lang="en-US" altLang="zh-CN" b="0" i="1" smtClean="0">
                                      <a:latin typeface="Cambria Math" charset="0"/>
                                      <a:ea typeface="Cambria Math" charset="0"/>
                                      <a:cs typeface="Cambria Math" charset="0"/>
                                    </a:rPr>
                                    <m:t>2</m:t>
                                  </m:r>
                                </m:sup>
                              </m:sSup>
                            </m:den>
                          </m:f>
                          <m:r>
                            <a:rPr kumimoji="1" lang="en-US" altLang="zh-CN" b="0" i="1" smtClean="0">
                              <a:latin typeface="Cambria Math" charset="0"/>
                              <a:ea typeface="Cambria Math" charset="0"/>
                              <a:cs typeface="Cambria Math" charset="0"/>
                            </a:rPr>
                            <m:t>+</m:t>
                          </m:r>
                          <m:f>
                            <m:fPr>
                              <m:ctrlPr>
                                <a:rPr kumimoji="1" lang="bg-BG" altLang="zh-CN" i="1">
                                  <a:latin typeface="Cambria Math" panose="02040503050406030204" pitchFamily="18" charset="0"/>
                                  <a:ea typeface="Cambria Math" charset="0"/>
                                  <a:cs typeface="Cambria Math" charset="0"/>
                                </a:rPr>
                              </m:ctrlPr>
                            </m:fPr>
                            <m:num>
                              <m:sSup>
                                <m:sSupPr>
                                  <m:ctrlPr>
                                    <a:rPr kumimoji="1" lang="bg-BG" altLang="zh-CN" i="1">
                                      <a:latin typeface="Cambria Math" panose="02040503050406030204" pitchFamily="18" charset="0"/>
                                      <a:ea typeface="Cambria Math" charset="0"/>
                                      <a:cs typeface="Cambria Math" charset="0"/>
                                    </a:rPr>
                                  </m:ctrlPr>
                                </m:sSupPr>
                                <m:e>
                                  <m:r>
                                    <a:rPr kumimoji="1" lang="bg-BG" altLang="zh-CN" i="1">
                                      <a:latin typeface="Cambria Math" charset="0"/>
                                      <a:ea typeface="Cambria Math" charset="0"/>
                                      <a:cs typeface="Cambria Math" charset="0"/>
                                    </a:rPr>
                                    <m:t>𝜕</m:t>
                                  </m:r>
                                </m:e>
                                <m:sup>
                                  <m:r>
                                    <a:rPr kumimoji="1" lang="en-US" altLang="zh-CN" i="1">
                                      <a:latin typeface="Cambria Math" charset="0"/>
                                      <a:ea typeface="Cambria Math" charset="0"/>
                                      <a:cs typeface="Cambria Math" charset="0"/>
                                    </a:rPr>
                                    <m:t>2</m:t>
                                  </m:r>
                                </m:sup>
                              </m:sSup>
                              <m:r>
                                <a:rPr kumimoji="1" lang="en-US" altLang="zh-CN" b="0" i="1" smtClean="0">
                                  <a:latin typeface="Cambria Math" charset="0"/>
                                  <a:ea typeface="Cambria Math" charset="0"/>
                                  <a:cs typeface="Cambria Math" charset="0"/>
                                </a:rPr>
                                <m:t>𝑤</m:t>
                              </m:r>
                            </m:num>
                            <m:den>
                              <m:r>
                                <a:rPr kumimoji="1" lang="bg-BG" altLang="zh-CN" i="1">
                                  <a:latin typeface="Cambria Math" charset="0"/>
                                  <a:ea typeface="Cambria Math" charset="0"/>
                                  <a:cs typeface="Cambria Math" charset="0"/>
                                </a:rPr>
                                <m:t>𝜕</m:t>
                              </m:r>
                              <m:sSup>
                                <m:sSupPr>
                                  <m:ctrlPr>
                                    <a:rPr kumimoji="1" lang="bg-BG" altLang="zh-CN" i="1">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𝑦</m:t>
                                  </m:r>
                                </m:e>
                                <m:sup>
                                  <m:r>
                                    <a:rPr kumimoji="1" lang="en-US" altLang="zh-CN" i="1">
                                      <a:latin typeface="Cambria Math" charset="0"/>
                                      <a:ea typeface="Cambria Math" charset="0"/>
                                      <a:cs typeface="Cambria Math" charset="0"/>
                                    </a:rPr>
                                    <m:t>2</m:t>
                                  </m:r>
                                </m:sup>
                              </m:sSup>
                            </m:den>
                          </m:f>
                          <m:r>
                            <a:rPr kumimoji="1" lang="en-US" altLang="zh-CN" b="0" i="1" smtClean="0">
                              <a:latin typeface="Cambria Math" charset="0"/>
                              <a:ea typeface="Cambria Math" charset="0"/>
                              <a:cs typeface="Cambria Math" charset="0"/>
                            </a:rPr>
                            <m:t>+</m:t>
                          </m:r>
                          <m:f>
                            <m:fPr>
                              <m:ctrlPr>
                                <a:rPr kumimoji="1" lang="bg-BG" altLang="zh-CN" i="1">
                                  <a:latin typeface="Cambria Math" panose="02040503050406030204" pitchFamily="18" charset="0"/>
                                  <a:ea typeface="Cambria Math" charset="0"/>
                                  <a:cs typeface="Cambria Math" charset="0"/>
                                </a:rPr>
                              </m:ctrlPr>
                            </m:fPr>
                            <m:num>
                              <m:sSup>
                                <m:sSupPr>
                                  <m:ctrlPr>
                                    <a:rPr kumimoji="1" lang="bg-BG" altLang="zh-CN" i="1">
                                      <a:latin typeface="Cambria Math" panose="02040503050406030204" pitchFamily="18" charset="0"/>
                                      <a:ea typeface="Cambria Math" charset="0"/>
                                      <a:cs typeface="Cambria Math" charset="0"/>
                                    </a:rPr>
                                  </m:ctrlPr>
                                </m:sSupPr>
                                <m:e>
                                  <m:r>
                                    <a:rPr kumimoji="1" lang="bg-BG" altLang="zh-CN" i="1">
                                      <a:latin typeface="Cambria Math" charset="0"/>
                                      <a:ea typeface="Cambria Math" charset="0"/>
                                      <a:cs typeface="Cambria Math" charset="0"/>
                                    </a:rPr>
                                    <m:t>𝜕</m:t>
                                  </m:r>
                                </m:e>
                                <m:sup>
                                  <m:r>
                                    <a:rPr kumimoji="1" lang="en-US" altLang="zh-CN" i="1">
                                      <a:latin typeface="Cambria Math" charset="0"/>
                                      <a:ea typeface="Cambria Math" charset="0"/>
                                      <a:cs typeface="Cambria Math" charset="0"/>
                                    </a:rPr>
                                    <m:t>2</m:t>
                                  </m:r>
                                </m:sup>
                              </m:sSup>
                              <m:r>
                                <a:rPr kumimoji="1" lang="en-US" altLang="zh-CN" b="0" i="1" smtClean="0">
                                  <a:latin typeface="Cambria Math" charset="0"/>
                                  <a:ea typeface="Cambria Math" charset="0"/>
                                  <a:cs typeface="Cambria Math" charset="0"/>
                                </a:rPr>
                                <m:t>𝑤</m:t>
                              </m:r>
                            </m:num>
                            <m:den>
                              <m:r>
                                <a:rPr kumimoji="1" lang="bg-BG" altLang="zh-CN" i="1">
                                  <a:latin typeface="Cambria Math" charset="0"/>
                                  <a:ea typeface="Cambria Math" charset="0"/>
                                  <a:cs typeface="Cambria Math" charset="0"/>
                                </a:rPr>
                                <m:t>𝜕</m:t>
                              </m:r>
                              <m:sSup>
                                <m:sSupPr>
                                  <m:ctrlPr>
                                    <a:rPr kumimoji="1" lang="bg-BG" altLang="zh-CN" i="1">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𝑧</m:t>
                                  </m:r>
                                </m:e>
                                <m:sup>
                                  <m:r>
                                    <a:rPr kumimoji="1" lang="en-US" altLang="zh-CN" i="1">
                                      <a:latin typeface="Cambria Math" charset="0"/>
                                      <a:ea typeface="Cambria Math" charset="0"/>
                                      <a:cs typeface="Cambria Math" charset="0"/>
                                    </a:rPr>
                                    <m:t>2</m:t>
                                  </m:r>
                                </m:sup>
                              </m:sSup>
                            </m:den>
                          </m:f>
                        </m:e>
                      </m:d>
                      <m:r>
                        <a:rPr kumimoji="1" lang="en-US" altLang="zh-CN" b="0" i="1" smtClean="0">
                          <a:latin typeface="Cambria Math" charset="0"/>
                          <a:ea typeface="Cambria Math" charset="0"/>
                          <a:cs typeface="Cambria Math" charset="0"/>
                        </a:rPr>
                        <m:t>+</m:t>
                      </m:r>
                      <m:sSub>
                        <m:sSubPr>
                          <m:ctrlPr>
                            <a:rPr kumimoji="1" lang="en-US" altLang="zh-CN" b="0"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𝐹</m:t>
                          </m:r>
                        </m:e>
                        <m:sub>
                          <m:r>
                            <a:rPr kumimoji="1" lang="en-US" altLang="zh-CN" b="0" i="1" smtClean="0">
                              <a:latin typeface="Cambria Math" charset="0"/>
                              <a:ea typeface="Cambria Math" charset="0"/>
                              <a:cs typeface="Cambria Math" charset="0"/>
                            </a:rPr>
                            <m:t>𝑧</m:t>
                          </m:r>
                        </m:sub>
                      </m:sSub>
                    </m:oMath>
                  </m:oMathPara>
                </a14:m>
                <a:endParaRPr kumimoji="1" lang="zh-CN" altLang="en-US" dirty="0"/>
              </a:p>
            </p:txBody>
          </p:sp>
        </mc:Choice>
        <mc:Fallback xmlns="">
          <p:sp>
            <p:nvSpPr>
              <p:cNvPr id="15" name="文本框 14"/>
              <p:cNvSpPr txBox="1">
                <a:spLocks noRot="1" noChangeAspect="1" noMove="1" noResize="1" noEditPoints="1" noAdjustHandles="1" noChangeArrowheads="1" noChangeShapeType="1" noTextEdit="1"/>
              </p:cNvSpPr>
              <p:nvPr/>
            </p:nvSpPr>
            <p:spPr>
              <a:xfrm>
                <a:off x="1227279" y="3173604"/>
                <a:ext cx="6942349" cy="627992"/>
              </a:xfrm>
              <a:prstGeom prst="rect">
                <a:avLst/>
              </a:prstGeom>
              <a:blipFill rotWithShape="0">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30632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9" name="object 8"/>
          <p:cNvSpPr txBox="1"/>
          <p:nvPr/>
        </p:nvSpPr>
        <p:spPr>
          <a:xfrm>
            <a:off x="3141079" y="0"/>
            <a:ext cx="3090441" cy="637130"/>
          </a:xfrm>
          <a:prstGeom prst="rect">
            <a:avLst/>
          </a:prstGeom>
        </p:spPr>
        <p:txBody>
          <a:bodyPr vert="horz" wrap="square" lIns="0" tIns="0" rIns="0" bIns="0" rtlCol="0">
            <a:noAutofit/>
          </a:bodyPr>
          <a:lstStyle/>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二、对流换热基本方程</a:t>
            </a: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sz="2400" b="1" dirty="0">
              <a:solidFill>
                <a:srgbClr val="FF0000"/>
              </a:solidFill>
              <a:latin typeface="黑体" panose="02010609060101010101" pitchFamily="49" charset="-122"/>
              <a:ea typeface="黑体" panose="02010609060101010101" pitchFamily="49" charset="-122"/>
              <a:cs typeface="黑体"/>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object 8"/>
          <p:cNvSpPr txBox="1"/>
          <p:nvPr/>
        </p:nvSpPr>
        <p:spPr>
          <a:xfrm>
            <a:off x="569809" y="905802"/>
            <a:ext cx="2230059" cy="549242"/>
          </a:xfrm>
          <a:prstGeom prst="rect">
            <a:avLst/>
          </a:prstGeom>
        </p:spPr>
        <p:txBody>
          <a:bodyPr vert="horz" wrap="square" lIns="0" tIns="0" rIns="0" bIns="0" rtlCol="0">
            <a:noAutofit/>
          </a:bodyPr>
          <a:lstStyle/>
          <a:p>
            <a:pPr marL="12700">
              <a:lnSpc>
                <a:spcPct val="150000"/>
              </a:lnSpc>
            </a:pPr>
            <a:r>
              <a:rPr lang="zh-CN" altLang="en-US" sz="2000" b="1" spc="-10" dirty="0">
                <a:latin typeface="黑体" panose="02010609060101010101" pitchFamily="49" charset="-122"/>
                <a:ea typeface="黑体" panose="02010609060101010101" pitchFamily="49" charset="-122"/>
                <a:cs typeface="黑体"/>
              </a:rPr>
              <a:t>能量守恒方程</a:t>
            </a:r>
            <a:endParaRPr sz="2000" b="1" dirty="0">
              <a:latin typeface="黑体" panose="02010609060101010101" pitchFamily="49" charset="-122"/>
              <a:ea typeface="黑体" panose="02010609060101010101" pitchFamily="49" charset="-122"/>
              <a:cs typeface="黑体"/>
            </a:endParaRPr>
          </a:p>
        </p:txBody>
      </p:sp>
      <mc:AlternateContent xmlns:mc="http://schemas.openxmlformats.org/markup-compatibility/2006" xmlns:a14="http://schemas.microsoft.com/office/drawing/2010/main">
        <mc:Choice Requires="a14">
          <p:sp>
            <p:nvSpPr>
              <p:cNvPr id="11" name="文本框 10"/>
              <p:cNvSpPr txBox="1"/>
              <p:nvPr/>
            </p:nvSpPr>
            <p:spPr>
              <a:xfrm>
                <a:off x="1099958" y="1557410"/>
                <a:ext cx="6259086" cy="438646"/>
              </a:xfrm>
              <a:prstGeom prst="rect">
                <a:avLst/>
              </a:prstGeom>
              <a:noFill/>
            </p:spPr>
            <p:txBody>
              <a:bodyPr wrap="none" lIns="0" tIns="0" rIns="0" bIns="0" rtlCol="0">
                <a:spAutoFit/>
              </a:bodyPr>
              <a:lstStyle/>
              <a:p>
                <a14:m>
                  <m:oMath xmlns:m="http://schemas.openxmlformats.org/officeDocument/2006/math">
                    <m:r>
                      <a:rPr kumimoji="1" lang="zh-CN" altLang="en-US" i="1" smtClean="0">
                        <a:latin typeface="Cambria Math" charset="0"/>
                        <a:ea typeface="Cambria Math" charset="0"/>
                        <a:cs typeface="Cambria Math" charset="0"/>
                      </a:rPr>
                      <m:t>𝜌</m:t>
                    </m:r>
                    <m:sSub>
                      <m:sSubPr>
                        <m:ctrlPr>
                          <a:rPr kumimoji="1" lang="en-US" altLang="zh-CN"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𝑐</m:t>
                        </m:r>
                      </m:e>
                      <m:sub>
                        <m:r>
                          <a:rPr kumimoji="1" lang="en-US" altLang="zh-CN" b="0" i="1" smtClean="0">
                            <a:latin typeface="Cambria Math" charset="0"/>
                            <a:ea typeface="Cambria Math" charset="0"/>
                            <a:cs typeface="Cambria Math" charset="0"/>
                          </a:rPr>
                          <m:t>𝑝</m:t>
                        </m:r>
                      </m:sub>
                    </m:sSub>
                    <m:d>
                      <m:dPr>
                        <m:ctrlPr>
                          <a:rPr kumimoji="1" lang="en-US" altLang="zh-CN" b="0" i="1" smtClean="0">
                            <a:latin typeface="Cambria Math" panose="02040503050406030204" pitchFamily="18" charset="0"/>
                            <a:ea typeface="Cambria Math" charset="0"/>
                            <a:cs typeface="Cambria Math" charset="0"/>
                          </a:rPr>
                        </m:ctrlPr>
                      </m:dPr>
                      <m:e>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𝑇</m:t>
                            </m:r>
                          </m:num>
                          <m:den>
                            <m:r>
                              <a:rPr kumimoji="1" lang="bg-BG" altLang="zh-CN" b="0" i="1" smtClean="0">
                                <a:latin typeface="Cambria Math" charset="0"/>
                                <a:ea typeface="Cambria Math" charset="0"/>
                                <a:cs typeface="Cambria Math" charset="0"/>
                              </a:rPr>
                              <m:t>𝜕𝜏</m:t>
                            </m:r>
                          </m:den>
                        </m:f>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𝑢</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𝑇</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𝑣</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𝑇</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𝑦</m:t>
                            </m:r>
                          </m:den>
                        </m:f>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𝑤</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𝑇</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𝑧</m:t>
                            </m:r>
                          </m:den>
                        </m:f>
                      </m:e>
                    </m:d>
                    <m:r>
                      <a:rPr kumimoji="1" lang="en-US" altLang="zh-CN" b="0" i="1" smtClean="0">
                        <a:latin typeface="Cambria Math" charset="0"/>
                        <a:ea typeface="Cambria Math" charset="0"/>
                        <a:cs typeface="Cambria Math" charset="0"/>
                      </a:rPr>
                      <m:t>=</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d>
                      <m:dPr>
                        <m:ctrlPr>
                          <a:rPr kumimoji="1" lang="en-US" altLang="zh-CN" b="0" i="1" smtClean="0">
                            <a:latin typeface="Cambria Math" panose="02040503050406030204" pitchFamily="18" charset="0"/>
                            <a:ea typeface="Cambria Math" charset="0"/>
                            <a:cs typeface="Cambria Math" charset="0"/>
                          </a:rPr>
                        </m:ctrlPr>
                      </m:dPr>
                      <m:e>
                        <m:r>
                          <a:rPr kumimoji="1" lang="en-US" altLang="zh-CN" b="0" i="1" smtClean="0">
                            <a:latin typeface="Cambria Math" charset="0"/>
                            <a:ea typeface="Cambria Math" charset="0"/>
                            <a:cs typeface="Cambria Math" charset="0"/>
                          </a:rPr>
                          <m:t>𝜆</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𝑇</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e>
                    </m:d>
                    <m:r>
                      <a:rPr kumimoji="1" lang="en-US" altLang="zh-CN" b="0" i="1" smtClean="0">
                        <a:latin typeface="Cambria Math" charset="0"/>
                        <a:ea typeface="Cambria Math" charset="0"/>
                        <a:cs typeface="Cambria Math" charset="0"/>
                      </a:rPr>
                      <m:t>+</m:t>
                    </m:r>
                    <m:f>
                      <m:fPr>
                        <m:ctrlPr>
                          <a:rPr kumimoji="1" lang="bg-BG" altLang="zh-CN" i="1">
                            <a:latin typeface="Cambria Math" panose="02040503050406030204" pitchFamily="18" charset="0"/>
                            <a:ea typeface="Cambria Math" charset="0"/>
                            <a:cs typeface="Cambria Math" charset="0"/>
                          </a:rPr>
                        </m:ctrlPr>
                      </m:fPr>
                      <m:num>
                        <m:r>
                          <a:rPr kumimoji="1" lang="bg-BG" altLang="zh-CN" i="1">
                            <a:latin typeface="Cambria Math" charset="0"/>
                            <a:ea typeface="Cambria Math" charset="0"/>
                            <a:cs typeface="Cambria Math" charset="0"/>
                          </a:rPr>
                          <m:t>𝜕</m:t>
                        </m:r>
                      </m:num>
                      <m:den>
                        <m:r>
                          <a:rPr kumimoji="1" lang="bg-BG" altLang="zh-CN" i="1">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𝑦</m:t>
                        </m:r>
                      </m:den>
                    </m:f>
                    <m:d>
                      <m:dPr>
                        <m:ctrlPr>
                          <a:rPr kumimoji="1" lang="en-US" altLang="zh-CN" i="1">
                            <a:latin typeface="Cambria Math" panose="02040503050406030204" pitchFamily="18" charset="0"/>
                            <a:ea typeface="Cambria Math" charset="0"/>
                            <a:cs typeface="Cambria Math" charset="0"/>
                          </a:rPr>
                        </m:ctrlPr>
                      </m:dPr>
                      <m:e>
                        <m:r>
                          <a:rPr kumimoji="1" lang="en-US" altLang="zh-CN" i="1">
                            <a:latin typeface="Cambria Math" charset="0"/>
                            <a:ea typeface="Cambria Math" charset="0"/>
                            <a:cs typeface="Cambria Math" charset="0"/>
                          </a:rPr>
                          <m:t>𝜆</m:t>
                        </m:r>
                        <m:f>
                          <m:fPr>
                            <m:ctrlPr>
                              <a:rPr kumimoji="1" lang="bg-BG" altLang="zh-CN" i="1">
                                <a:latin typeface="Cambria Math" panose="02040503050406030204" pitchFamily="18" charset="0"/>
                                <a:ea typeface="Cambria Math" charset="0"/>
                                <a:cs typeface="Cambria Math" charset="0"/>
                              </a:rPr>
                            </m:ctrlPr>
                          </m:fPr>
                          <m:num>
                            <m:r>
                              <a:rPr kumimoji="1" lang="bg-BG"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𝑇</m:t>
                            </m:r>
                          </m:num>
                          <m:den>
                            <m:r>
                              <a:rPr kumimoji="1" lang="bg-BG" altLang="zh-CN" i="1">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𝑦</m:t>
                            </m:r>
                          </m:den>
                        </m:f>
                      </m:e>
                    </m:d>
                  </m:oMath>
                </a14:m>
                <a:r>
                  <a:rPr kumimoji="1" lang="en-US" altLang="zh-CN" dirty="0"/>
                  <a:t>+</a:t>
                </a:r>
                <a14:m>
                  <m:oMath xmlns:m="http://schemas.openxmlformats.org/officeDocument/2006/math">
                    <m:f>
                      <m:fPr>
                        <m:ctrlPr>
                          <a:rPr kumimoji="1" lang="bg-BG" altLang="zh-CN" i="1">
                            <a:latin typeface="Cambria Math" panose="02040503050406030204" pitchFamily="18" charset="0"/>
                            <a:ea typeface="Cambria Math" charset="0"/>
                            <a:cs typeface="Cambria Math" charset="0"/>
                          </a:rPr>
                        </m:ctrlPr>
                      </m:fPr>
                      <m:num>
                        <m:r>
                          <a:rPr kumimoji="1" lang="bg-BG" altLang="zh-CN" i="1">
                            <a:latin typeface="Cambria Math" charset="0"/>
                            <a:ea typeface="Cambria Math" charset="0"/>
                            <a:cs typeface="Cambria Math" charset="0"/>
                          </a:rPr>
                          <m:t>𝜕</m:t>
                        </m:r>
                      </m:num>
                      <m:den>
                        <m:r>
                          <a:rPr kumimoji="1" lang="bg-BG" altLang="zh-CN" i="1">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𝑧</m:t>
                        </m:r>
                      </m:den>
                    </m:f>
                    <m:d>
                      <m:dPr>
                        <m:ctrlPr>
                          <a:rPr kumimoji="1" lang="en-US" altLang="zh-CN" i="1">
                            <a:latin typeface="Cambria Math" panose="02040503050406030204" pitchFamily="18" charset="0"/>
                            <a:ea typeface="Cambria Math" charset="0"/>
                            <a:cs typeface="Cambria Math" charset="0"/>
                          </a:rPr>
                        </m:ctrlPr>
                      </m:dPr>
                      <m:e>
                        <m:r>
                          <a:rPr kumimoji="1" lang="en-US" altLang="zh-CN" i="1">
                            <a:latin typeface="Cambria Math" charset="0"/>
                            <a:ea typeface="Cambria Math" charset="0"/>
                            <a:cs typeface="Cambria Math" charset="0"/>
                          </a:rPr>
                          <m:t>𝜆</m:t>
                        </m:r>
                        <m:f>
                          <m:fPr>
                            <m:ctrlPr>
                              <a:rPr kumimoji="1" lang="bg-BG" altLang="zh-CN" i="1">
                                <a:latin typeface="Cambria Math" panose="02040503050406030204" pitchFamily="18" charset="0"/>
                                <a:ea typeface="Cambria Math" charset="0"/>
                                <a:cs typeface="Cambria Math" charset="0"/>
                              </a:rPr>
                            </m:ctrlPr>
                          </m:fPr>
                          <m:num>
                            <m:r>
                              <a:rPr kumimoji="1" lang="bg-BG"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𝑇</m:t>
                            </m:r>
                          </m:num>
                          <m:den>
                            <m:r>
                              <a:rPr kumimoji="1" lang="bg-BG" altLang="zh-CN" i="1">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𝑧</m:t>
                            </m:r>
                          </m:den>
                        </m:f>
                      </m:e>
                    </m:d>
                  </m:oMath>
                </a14:m>
                <a:endParaRPr kumimoji="1" lang="zh-CN" altLang="en-US" dirty="0"/>
              </a:p>
            </p:txBody>
          </p:sp>
        </mc:Choice>
        <mc:Fallback xmlns="">
          <p:sp>
            <p:nvSpPr>
              <p:cNvPr id="11" name="文本框 10"/>
              <p:cNvSpPr txBox="1">
                <a:spLocks noRot="1" noChangeAspect="1" noMove="1" noResize="1" noEditPoints="1" noAdjustHandles="1" noChangeArrowheads="1" noChangeShapeType="1" noTextEdit="1"/>
              </p:cNvSpPr>
              <p:nvPr/>
            </p:nvSpPr>
            <p:spPr>
              <a:xfrm>
                <a:off x="1099958" y="1557410"/>
                <a:ext cx="6259086" cy="438646"/>
              </a:xfrm>
              <a:prstGeom prst="rect">
                <a:avLst/>
              </a:prstGeom>
              <a:blipFill rotWithShape="0">
                <a:blip r:embed="rId2"/>
                <a:stretch>
                  <a:fillRect l="-1266" t="-1389" b="-125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1099958" y="2309781"/>
                <a:ext cx="3857210" cy="438646"/>
              </a:xfrm>
              <a:prstGeom prst="rect">
                <a:avLst/>
              </a:prstGeom>
              <a:noFill/>
            </p:spPr>
            <p:txBody>
              <a:bodyPr wrap="none" lIns="0" tIns="0" rIns="0" bIns="0" rtlCol="0">
                <a:spAutoFit/>
              </a:bodyPr>
              <a:lstStyle/>
              <a:p>
                <a14:m>
                  <m:oMath xmlns:m="http://schemas.openxmlformats.org/officeDocument/2006/math">
                    <m:r>
                      <a:rPr kumimoji="1" lang="zh-CN" altLang="en-US" i="1" smtClean="0">
                        <a:latin typeface="Cambria Math" charset="0"/>
                        <a:ea typeface="Cambria Math" charset="0"/>
                        <a:cs typeface="Cambria Math" charset="0"/>
                      </a:rPr>
                      <m:t>𝜌</m:t>
                    </m:r>
                    <m:sSub>
                      <m:sSubPr>
                        <m:ctrlPr>
                          <a:rPr kumimoji="1" lang="en-US" altLang="zh-CN" i="1">
                            <a:latin typeface="Cambria Math" panose="02040503050406030204" pitchFamily="18" charset="0"/>
                            <a:ea typeface="Cambria Math" charset="0"/>
                            <a:cs typeface="Cambria Math" charset="0"/>
                          </a:rPr>
                        </m:ctrlPr>
                      </m:sSubPr>
                      <m:e>
                        <m:r>
                          <a:rPr kumimoji="1" lang="en-US" altLang="zh-CN" i="1">
                            <a:latin typeface="Cambria Math" charset="0"/>
                            <a:ea typeface="Cambria Math" charset="0"/>
                            <a:cs typeface="Cambria Math" charset="0"/>
                          </a:rPr>
                          <m:t>𝑐</m:t>
                        </m:r>
                      </m:e>
                      <m:sub>
                        <m:r>
                          <a:rPr kumimoji="1" lang="en-US" altLang="zh-CN" i="1">
                            <a:latin typeface="Cambria Math" charset="0"/>
                            <a:ea typeface="Cambria Math" charset="0"/>
                            <a:cs typeface="Cambria Math" charset="0"/>
                          </a:rPr>
                          <m:t>𝑝</m:t>
                        </m:r>
                      </m:sub>
                    </m:sSub>
                    <m:f>
                      <m:fPr>
                        <m:ctrlPr>
                          <a:rPr kumimoji="1" lang="bg-BG" altLang="zh-CN" i="1">
                            <a:latin typeface="Cambria Math" panose="02040503050406030204" pitchFamily="18" charset="0"/>
                            <a:ea typeface="Cambria Math" charset="0"/>
                            <a:cs typeface="Cambria Math" charset="0"/>
                          </a:rPr>
                        </m:ctrlPr>
                      </m:fPr>
                      <m:num>
                        <m:r>
                          <a:rPr kumimoji="1" lang="en-US" altLang="zh-CN" i="1">
                            <a:latin typeface="Cambria Math" charset="0"/>
                            <a:ea typeface="Cambria Math" charset="0"/>
                            <a:cs typeface="Cambria Math" charset="0"/>
                          </a:rPr>
                          <m:t>𝐷𝑇</m:t>
                        </m:r>
                      </m:num>
                      <m:den>
                        <m:r>
                          <a:rPr kumimoji="1" lang="en-US" altLang="zh-CN" i="1">
                            <a:latin typeface="Cambria Math" charset="0"/>
                            <a:ea typeface="Cambria Math" charset="0"/>
                            <a:cs typeface="Cambria Math" charset="0"/>
                          </a:rPr>
                          <m:t>𝐷</m:t>
                        </m:r>
                        <m:r>
                          <a:rPr kumimoji="1" lang="bg-BG" altLang="zh-CN" i="1">
                            <a:latin typeface="Cambria Math" charset="0"/>
                            <a:ea typeface="Cambria Math" charset="0"/>
                            <a:cs typeface="Cambria Math" charset="0"/>
                          </a:rPr>
                          <m:t>𝜏</m:t>
                        </m:r>
                      </m:den>
                    </m:f>
                    <m:r>
                      <a:rPr kumimoji="1" lang="en-US" altLang="zh-CN" b="0" i="1" smtClean="0">
                        <a:latin typeface="Cambria Math" charset="0"/>
                        <a:ea typeface="Cambria Math" charset="0"/>
                        <a:cs typeface="Cambria Math" charset="0"/>
                      </a:rPr>
                      <m:t>=</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d>
                      <m:dPr>
                        <m:ctrlPr>
                          <a:rPr kumimoji="1" lang="en-US" altLang="zh-CN" b="0" i="1" smtClean="0">
                            <a:latin typeface="Cambria Math" panose="02040503050406030204" pitchFamily="18" charset="0"/>
                            <a:ea typeface="Cambria Math" charset="0"/>
                            <a:cs typeface="Cambria Math" charset="0"/>
                          </a:rPr>
                        </m:ctrlPr>
                      </m:dPr>
                      <m:e>
                        <m:r>
                          <a:rPr kumimoji="1" lang="en-US" altLang="zh-CN" b="0" i="1" smtClean="0">
                            <a:latin typeface="Cambria Math" charset="0"/>
                            <a:ea typeface="Cambria Math" charset="0"/>
                            <a:cs typeface="Cambria Math" charset="0"/>
                          </a:rPr>
                          <m:t>𝜆</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𝑇</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e>
                    </m:d>
                    <m:r>
                      <a:rPr kumimoji="1" lang="en-US" altLang="zh-CN" b="0" i="1" smtClean="0">
                        <a:latin typeface="Cambria Math" charset="0"/>
                        <a:ea typeface="Cambria Math" charset="0"/>
                        <a:cs typeface="Cambria Math" charset="0"/>
                      </a:rPr>
                      <m:t>+</m:t>
                    </m:r>
                    <m:f>
                      <m:fPr>
                        <m:ctrlPr>
                          <a:rPr kumimoji="1" lang="bg-BG" altLang="zh-CN" i="1">
                            <a:latin typeface="Cambria Math" panose="02040503050406030204" pitchFamily="18" charset="0"/>
                            <a:ea typeface="Cambria Math" charset="0"/>
                            <a:cs typeface="Cambria Math" charset="0"/>
                          </a:rPr>
                        </m:ctrlPr>
                      </m:fPr>
                      <m:num>
                        <m:r>
                          <a:rPr kumimoji="1" lang="bg-BG" altLang="zh-CN" i="1">
                            <a:latin typeface="Cambria Math" charset="0"/>
                            <a:ea typeface="Cambria Math" charset="0"/>
                            <a:cs typeface="Cambria Math" charset="0"/>
                          </a:rPr>
                          <m:t>𝜕</m:t>
                        </m:r>
                      </m:num>
                      <m:den>
                        <m:r>
                          <a:rPr kumimoji="1" lang="bg-BG" altLang="zh-CN" i="1">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𝑦</m:t>
                        </m:r>
                      </m:den>
                    </m:f>
                    <m:d>
                      <m:dPr>
                        <m:ctrlPr>
                          <a:rPr kumimoji="1" lang="en-US" altLang="zh-CN" i="1">
                            <a:latin typeface="Cambria Math" panose="02040503050406030204" pitchFamily="18" charset="0"/>
                            <a:ea typeface="Cambria Math" charset="0"/>
                            <a:cs typeface="Cambria Math" charset="0"/>
                          </a:rPr>
                        </m:ctrlPr>
                      </m:dPr>
                      <m:e>
                        <m:r>
                          <a:rPr kumimoji="1" lang="en-US" altLang="zh-CN" i="1">
                            <a:latin typeface="Cambria Math" charset="0"/>
                            <a:ea typeface="Cambria Math" charset="0"/>
                            <a:cs typeface="Cambria Math" charset="0"/>
                          </a:rPr>
                          <m:t>𝜆</m:t>
                        </m:r>
                        <m:f>
                          <m:fPr>
                            <m:ctrlPr>
                              <a:rPr kumimoji="1" lang="bg-BG" altLang="zh-CN" i="1">
                                <a:latin typeface="Cambria Math" panose="02040503050406030204" pitchFamily="18" charset="0"/>
                                <a:ea typeface="Cambria Math" charset="0"/>
                                <a:cs typeface="Cambria Math" charset="0"/>
                              </a:rPr>
                            </m:ctrlPr>
                          </m:fPr>
                          <m:num>
                            <m:r>
                              <a:rPr kumimoji="1" lang="bg-BG"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𝑇</m:t>
                            </m:r>
                          </m:num>
                          <m:den>
                            <m:r>
                              <a:rPr kumimoji="1" lang="bg-BG" altLang="zh-CN" i="1">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𝑦</m:t>
                            </m:r>
                          </m:den>
                        </m:f>
                      </m:e>
                    </m:d>
                  </m:oMath>
                </a14:m>
                <a:r>
                  <a:rPr kumimoji="1" lang="en-US" altLang="zh-CN" dirty="0"/>
                  <a:t>+</a:t>
                </a:r>
                <a14:m>
                  <m:oMath xmlns:m="http://schemas.openxmlformats.org/officeDocument/2006/math">
                    <m:f>
                      <m:fPr>
                        <m:ctrlPr>
                          <a:rPr kumimoji="1" lang="bg-BG" altLang="zh-CN" i="1">
                            <a:latin typeface="Cambria Math" panose="02040503050406030204" pitchFamily="18" charset="0"/>
                            <a:ea typeface="Cambria Math" charset="0"/>
                            <a:cs typeface="Cambria Math" charset="0"/>
                          </a:rPr>
                        </m:ctrlPr>
                      </m:fPr>
                      <m:num>
                        <m:r>
                          <a:rPr kumimoji="1" lang="bg-BG" altLang="zh-CN" i="1">
                            <a:latin typeface="Cambria Math" charset="0"/>
                            <a:ea typeface="Cambria Math" charset="0"/>
                            <a:cs typeface="Cambria Math" charset="0"/>
                          </a:rPr>
                          <m:t>𝜕</m:t>
                        </m:r>
                      </m:num>
                      <m:den>
                        <m:r>
                          <a:rPr kumimoji="1" lang="bg-BG" altLang="zh-CN" i="1">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𝑧</m:t>
                        </m:r>
                      </m:den>
                    </m:f>
                    <m:d>
                      <m:dPr>
                        <m:ctrlPr>
                          <a:rPr kumimoji="1" lang="en-US" altLang="zh-CN" i="1">
                            <a:latin typeface="Cambria Math" panose="02040503050406030204" pitchFamily="18" charset="0"/>
                            <a:ea typeface="Cambria Math" charset="0"/>
                            <a:cs typeface="Cambria Math" charset="0"/>
                          </a:rPr>
                        </m:ctrlPr>
                      </m:dPr>
                      <m:e>
                        <m:r>
                          <a:rPr kumimoji="1" lang="en-US" altLang="zh-CN" i="1">
                            <a:latin typeface="Cambria Math" charset="0"/>
                            <a:ea typeface="Cambria Math" charset="0"/>
                            <a:cs typeface="Cambria Math" charset="0"/>
                          </a:rPr>
                          <m:t>𝜆</m:t>
                        </m:r>
                        <m:f>
                          <m:fPr>
                            <m:ctrlPr>
                              <a:rPr kumimoji="1" lang="bg-BG" altLang="zh-CN" i="1">
                                <a:latin typeface="Cambria Math" panose="02040503050406030204" pitchFamily="18" charset="0"/>
                                <a:ea typeface="Cambria Math" charset="0"/>
                                <a:cs typeface="Cambria Math" charset="0"/>
                              </a:rPr>
                            </m:ctrlPr>
                          </m:fPr>
                          <m:num>
                            <m:r>
                              <a:rPr kumimoji="1" lang="bg-BG"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𝑇</m:t>
                            </m:r>
                          </m:num>
                          <m:den>
                            <m:r>
                              <a:rPr kumimoji="1" lang="bg-BG" altLang="zh-CN" i="1">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𝑧</m:t>
                            </m:r>
                          </m:den>
                        </m:f>
                      </m:e>
                    </m:d>
                  </m:oMath>
                </a14:m>
                <a:endParaRPr kumimoji="1" lang="zh-CN" altLang="en-US" dirty="0"/>
              </a:p>
            </p:txBody>
          </p:sp>
        </mc:Choice>
        <mc:Fallback xmlns="">
          <p:sp>
            <p:nvSpPr>
              <p:cNvPr id="12" name="文本框 11"/>
              <p:cNvSpPr txBox="1">
                <a:spLocks noRot="1" noChangeAspect="1" noMove="1" noResize="1" noEditPoints="1" noAdjustHandles="1" noChangeArrowheads="1" noChangeShapeType="1" noTextEdit="1"/>
              </p:cNvSpPr>
              <p:nvPr/>
            </p:nvSpPr>
            <p:spPr>
              <a:xfrm>
                <a:off x="1099958" y="2309781"/>
                <a:ext cx="3857210" cy="438646"/>
              </a:xfrm>
              <a:prstGeom prst="rect">
                <a:avLst/>
              </a:prstGeom>
              <a:blipFill rotWithShape="0">
                <a:blip r:embed="rId3"/>
                <a:stretch>
                  <a:fillRect l="-2054" t="-1389" b="-12500"/>
                </a:stretch>
              </a:blipFill>
            </p:spPr>
            <p:txBody>
              <a:bodyPr/>
              <a:lstStyle/>
              <a:p>
                <a:r>
                  <a:rPr lang="zh-CN" altLang="en-US">
                    <a:noFill/>
                  </a:rPr>
                  <a:t> </a:t>
                </a:r>
              </a:p>
            </p:txBody>
          </p:sp>
        </mc:Fallback>
      </mc:AlternateContent>
      <p:sp>
        <p:nvSpPr>
          <p:cNvPr id="13" name="object 8"/>
          <p:cNvSpPr txBox="1"/>
          <p:nvPr/>
        </p:nvSpPr>
        <p:spPr>
          <a:xfrm>
            <a:off x="569809" y="2883748"/>
            <a:ext cx="2230059" cy="549242"/>
          </a:xfrm>
          <a:prstGeom prst="rect">
            <a:avLst/>
          </a:prstGeom>
        </p:spPr>
        <p:txBody>
          <a:bodyPr vert="horz" wrap="square" lIns="0" tIns="0" rIns="0" bIns="0" rtlCol="0">
            <a:noAutofit/>
          </a:bodyPr>
          <a:lstStyle/>
          <a:p>
            <a:pPr marL="12700">
              <a:lnSpc>
                <a:spcPct val="150000"/>
              </a:lnSpc>
            </a:pPr>
            <a:r>
              <a:rPr lang="zh-CN" altLang="en-US" sz="2000" b="1" dirty="0">
                <a:latin typeface="黑体" panose="02010609060101010101" pitchFamily="49" charset="-122"/>
                <a:ea typeface="黑体" panose="02010609060101010101" pitchFamily="49" charset="-122"/>
                <a:cs typeface="黑体"/>
              </a:rPr>
              <a:t>向量形式</a:t>
            </a:r>
            <a:endParaRPr sz="2000" b="1" dirty="0">
              <a:latin typeface="黑体" panose="02010609060101010101" pitchFamily="49" charset="-122"/>
              <a:ea typeface="黑体" panose="02010609060101010101" pitchFamily="49" charset="-122"/>
              <a:cs typeface="黑体"/>
            </a:endParaRPr>
          </a:p>
        </p:txBody>
      </p:sp>
      <mc:AlternateContent xmlns:mc="http://schemas.openxmlformats.org/markup-compatibility/2006" xmlns:a14="http://schemas.microsoft.com/office/drawing/2010/main">
        <mc:Choice Requires="a14">
          <p:sp>
            <p:nvSpPr>
              <p:cNvPr id="14" name="文本框 13"/>
              <p:cNvSpPr txBox="1"/>
              <p:nvPr/>
            </p:nvSpPr>
            <p:spPr>
              <a:xfrm>
                <a:off x="1099958" y="3602252"/>
                <a:ext cx="1949700"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𝜌</m:t>
                      </m:r>
                      <m:sSub>
                        <m:sSubPr>
                          <m:ctrlPr>
                            <a:rPr kumimoji="1" lang="en-US" altLang="zh-CN"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𝑐</m:t>
                          </m:r>
                        </m:e>
                        <m:sub>
                          <m:r>
                            <a:rPr kumimoji="1" lang="en-US" altLang="zh-CN" b="0" i="1" smtClean="0">
                              <a:latin typeface="Cambria Math" charset="0"/>
                              <a:ea typeface="Cambria Math" charset="0"/>
                              <a:cs typeface="Cambria Math" charset="0"/>
                            </a:rPr>
                            <m:t>𝑝</m:t>
                          </m:r>
                        </m:sub>
                      </m:sSub>
                      <m:f>
                        <m:fPr>
                          <m:ctrlPr>
                            <a:rPr kumimoji="1" lang="bg-BG" altLang="zh-CN" i="1" smtClean="0">
                              <a:latin typeface="Cambria Math" panose="02040503050406030204" pitchFamily="18" charset="0"/>
                              <a:ea typeface="Cambria Math" charset="0"/>
                              <a:cs typeface="Cambria Math" charset="0"/>
                            </a:rPr>
                          </m:ctrlPr>
                        </m:fPr>
                        <m:num>
                          <m:r>
                            <a:rPr kumimoji="1" lang="en-US" altLang="zh-CN" b="0" i="1" smtClean="0">
                              <a:latin typeface="Cambria Math" charset="0"/>
                              <a:ea typeface="Cambria Math" charset="0"/>
                              <a:cs typeface="Cambria Math" charset="0"/>
                            </a:rPr>
                            <m:t>𝐷𝑇</m:t>
                          </m:r>
                        </m:num>
                        <m:den>
                          <m:r>
                            <a:rPr kumimoji="1" lang="en-US" altLang="zh-CN" b="0" i="1" smtClean="0">
                              <a:latin typeface="Cambria Math" charset="0"/>
                              <a:ea typeface="Cambria Math" charset="0"/>
                              <a:cs typeface="Cambria Math" charset="0"/>
                            </a:rPr>
                            <m:t>𝐷</m:t>
                          </m:r>
                          <m:r>
                            <a:rPr kumimoji="1" lang="en-US" altLang="zh-CN" b="0" i="1" smtClean="0">
                              <a:latin typeface="Cambria Math" charset="0"/>
                              <a:ea typeface="Cambria Math" charset="0"/>
                              <a:cs typeface="Cambria Math" charset="0"/>
                            </a:rPr>
                            <m:t>𝜏</m:t>
                          </m:r>
                        </m:den>
                      </m:f>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𝜆𝛻</m:t>
                      </m:r>
                      <m:r>
                        <a:rPr kumimoji="1" lang="en-US" altLang="zh-CN" b="0" i="1" smtClean="0">
                          <a:latin typeface="Cambria Math" charset="0"/>
                          <a:ea typeface="Cambria Math" charset="0"/>
                          <a:cs typeface="Cambria Math" charset="0"/>
                        </a:rPr>
                        <m:t>𝑇</m:t>
                      </m:r>
                      <m:r>
                        <a:rPr kumimoji="1" lang="en-US" altLang="zh-CN" b="0" i="1" smtClean="0">
                          <a:latin typeface="Cambria Math" charset="0"/>
                          <a:ea typeface="Cambria Math" charset="0"/>
                          <a:cs typeface="Cambria Math" charset="0"/>
                        </a:rPr>
                        <m:t>)</m:t>
                      </m:r>
                    </m:oMath>
                  </m:oMathPara>
                </a14:m>
                <a:endParaRPr kumimoji="1" lang="zh-CN" altLang="en-US" b="1" dirty="0"/>
              </a:p>
            </p:txBody>
          </p:sp>
        </mc:Choice>
        <mc:Fallback xmlns="">
          <p:sp>
            <p:nvSpPr>
              <p:cNvPr id="14" name="文本框 13"/>
              <p:cNvSpPr txBox="1">
                <a:spLocks noRot="1" noChangeAspect="1" noMove="1" noResize="1" noEditPoints="1" noAdjustHandles="1" noChangeArrowheads="1" noChangeShapeType="1" noTextEdit="1"/>
              </p:cNvSpPr>
              <p:nvPr/>
            </p:nvSpPr>
            <p:spPr>
              <a:xfrm>
                <a:off x="1099958" y="3602252"/>
                <a:ext cx="1949700" cy="518604"/>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1105474" y="4311807"/>
                <a:ext cx="2947923" cy="5267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𝜌</m:t>
                      </m:r>
                      <m:sSub>
                        <m:sSubPr>
                          <m:ctrlPr>
                            <a:rPr kumimoji="1" lang="en-US" altLang="zh-CN" i="1" smtClean="0">
                              <a:latin typeface="Cambria Math" panose="02040503050406030204" pitchFamily="18" charset="0"/>
                              <a:ea typeface="Cambria Math" charset="0"/>
                              <a:cs typeface="Cambria Math" charset="0"/>
                            </a:rPr>
                          </m:ctrlPr>
                        </m:sSubPr>
                        <m:e>
                          <m:r>
                            <a:rPr kumimoji="1" lang="en-US" altLang="zh-CN" b="0" i="1" smtClean="0">
                              <a:latin typeface="Cambria Math" charset="0"/>
                              <a:ea typeface="Cambria Math" charset="0"/>
                              <a:cs typeface="Cambria Math" charset="0"/>
                            </a:rPr>
                            <m:t>𝑐</m:t>
                          </m:r>
                        </m:e>
                        <m:sub>
                          <m:r>
                            <a:rPr kumimoji="1" lang="en-US" altLang="zh-CN" b="0" i="1" smtClean="0">
                              <a:latin typeface="Cambria Math" charset="0"/>
                              <a:ea typeface="Cambria Math" charset="0"/>
                              <a:cs typeface="Cambria Math" charset="0"/>
                            </a:rPr>
                            <m:t>𝑝</m:t>
                          </m:r>
                        </m:sub>
                      </m:sSub>
                      <m:r>
                        <a:rPr kumimoji="1" lang="en-US" altLang="zh-CN" b="0" i="1" smtClean="0">
                          <a:latin typeface="Cambria Math" charset="0"/>
                          <a:ea typeface="Cambria Math" charset="0"/>
                          <a:cs typeface="Cambria Math" charset="0"/>
                        </a:rPr>
                        <m:t>(</m:t>
                      </m:r>
                      <m:f>
                        <m:fPr>
                          <m:ctrlPr>
                            <a:rPr kumimoji="1" lang="bg-BG" altLang="zh-CN" i="1" smtClean="0">
                              <a:latin typeface="Cambria Math" panose="02040503050406030204" pitchFamily="18" charset="0"/>
                              <a:ea typeface="Cambria Math" charset="0"/>
                              <a:cs typeface="Cambria Math" charset="0"/>
                            </a:rPr>
                          </m:ctrlPr>
                        </m:fPr>
                        <m:num>
                          <m:r>
                            <a:rPr kumimoji="1" lang="bg-BG" altLang="zh-CN"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𝑇</m:t>
                          </m:r>
                        </m:num>
                        <m:den>
                          <m:r>
                            <a:rPr kumimoji="1" lang="en-US" altLang="zh-CN" b="1"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𝜏</m:t>
                          </m:r>
                        </m:den>
                      </m:f>
                      <m:r>
                        <a:rPr kumimoji="1" lang="en-US" altLang="zh-CN" b="0" i="1" smtClean="0">
                          <a:latin typeface="Cambria Math" charset="0"/>
                          <a:ea typeface="Cambria Math" charset="0"/>
                          <a:cs typeface="Cambria Math" charset="0"/>
                        </a:rPr>
                        <m:t>+</m:t>
                      </m:r>
                      <m:r>
                        <a:rPr kumimoji="1" lang="en-US" altLang="zh-CN" b="1" i="1" smtClean="0">
                          <a:latin typeface="Cambria Math" charset="0"/>
                          <a:ea typeface="Cambria Math" charset="0"/>
                          <a:cs typeface="Cambria Math" charset="0"/>
                        </a:rPr>
                        <m:t>𝑽</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𝑇</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𝜆𝛻</m:t>
                      </m:r>
                      <m:r>
                        <a:rPr kumimoji="1" lang="en-US" altLang="zh-CN" b="0" i="1" smtClean="0">
                          <a:latin typeface="Cambria Math" charset="0"/>
                          <a:ea typeface="Cambria Math" charset="0"/>
                          <a:cs typeface="Cambria Math" charset="0"/>
                        </a:rPr>
                        <m:t>𝑇</m:t>
                      </m:r>
                      <m:r>
                        <a:rPr kumimoji="1" lang="en-US" altLang="zh-CN" b="0" i="1" smtClean="0">
                          <a:latin typeface="Cambria Math" charset="0"/>
                          <a:ea typeface="Cambria Math" charset="0"/>
                          <a:cs typeface="Cambria Math" charset="0"/>
                        </a:rPr>
                        <m:t>)</m:t>
                      </m:r>
                    </m:oMath>
                  </m:oMathPara>
                </a14:m>
                <a:endParaRPr kumimoji="1" lang="zh-CN" altLang="en-US" b="1" dirty="0"/>
              </a:p>
            </p:txBody>
          </p:sp>
        </mc:Choice>
        <mc:Fallback xmlns="">
          <p:sp>
            <p:nvSpPr>
              <p:cNvPr id="15" name="文本框 14"/>
              <p:cNvSpPr txBox="1">
                <a:spLocks noRot="1" noChangeAspect="1" noMove="1" noResize="1" noEditPoints="1" noAdjustHandles="1" noChangeArrowheads="1" noChangeShapeType="1" noTextEdit="1"/>
              </p:cNvSpPr>
              <p:nvPr/>
            </p:nvSpPr>
            <p:spPr>
              <a:xfrm>
                <a:off x="1105474" y="4311807"/>
                <a:ext cx="2947923" cy="526747"/>
              </a:xfrm>
              <a:prstGeom prst="rect">
                <a:avLst/>
              </a:prstGeom>
              <a:blipFill rotWithShape="0">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8971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object 8"/>
          <p:cNvSpPr txBox="1"/>
          <p:nvPr/>
        </p:nvSpPr>
        <p:spPr>
          <a:xfrm>
            <a:off x="3009418" y="0"/>
            <a:ext cx="3437681" cy="637130"/>
          </a:xfrm>
          <a:prstGeom prst="rect">
            <a:avLst/>
          </a:prstGeom>
        </p:spPr>
        <p:txBody>
          <a:bodyPr vert="horz" wrap="square" lIns="0" tIns="0" rIns="0" bIns="0" rtlCol="0">
            <a:noAutofit/>
          </a:bodyPr>
          <a:lstStyle/>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三、二维边界层微分方程</a:t>
            </a: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sz="2400" b="1" dirty="0">
              <a:solidFill>
                <a:srgbClr val="FF0000"/>
              </a:solidFill>
              <a:latin typeface="黑体" panose="02010609060101010101" pitchFamily="49" charset="-122"/>
              <a:ea typeface="黑体" panose="02010609060101010101" pitchFamily="49" charset="-122"/>
              <a:cs typeface="黑体"/>
            </a:endParaRPr>
          </a:p>
        </p:txBody>
      </p:sp>
      <p:pic>
        <p:nvPicPr>
          <p:cNvPr id="11" name="Picture 35" descr="tu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333" y="1308172"/>
            <a:ext cx="7527849" cy="310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FF00"/>
                </a:solidFill>
                <a:miter lim="800000"/>
                <a:headEnd/>
                <a:tailEnd/>
              </a14:hiddenLine>
            </a:ext>
          </a:extLst>
        </p:spPr>
      </p:pic>
      <p:sp>
        <p:nvSpPr>
          <p:cNvPr id="12" name="Text Box 28"/>
          <p:cNvSpPr txBox="1">
            <a:spLocks noChangeArrowheads="1"/>
          </p:cNvSpPr>
          <p:nvPr/>
        </p:nvSpPr>
        <p:spPr bwMode="auto">
          <a:xfrm>
            <a:off x="1782500" y="4446354"/>
            <a:ext cx="55442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kumimoji="1" lang="en-US" altLang="zh-CN" sz="2800" b="1" dirty="0">
                <a:latin typeface="楷体_GB2312" charset="0"/>
                <a:ea typeface="楷体_GB2312" charset="0"/>
              </a:rPr>
              <a:t>    </a:t>
            </a:r>
            <a:r>
              <a:rPr lang="zh-CN" altLang="en-US" sz="2000" b="1" spc="-10" dirty="0">
                <a:latin typeface="黑体" panose="02010609060101010101" pitchFamily="49" charset="-122"/>
                <a:ea typeface="黑体" panose="02010609060101010101" pitchFamily="49" charset="-122"/>
                <a:cs typeface="黑体"/>
              </a:rPr>
              <a:t>二维常物性不可压流体外掠平壁对流换热</a:t>
            </a:r>
          </a:p>
        </p:txBody>
      </p:sp>
    </p:spTree>
    <p:extLst>
      <p:ext uri="{BB962C8B-B14F-4D97-AF65-F5344CB8AC3E}">
        <p14:creationId xmlns:p14="http://schemas.microsoft.com/office/powerpoint/2010/main" val="1811600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object 8"/>
          <p:cNvSpPr txBox="1"/>
          <p:nvPr/>
        </p:nvSpPr>
        <p:spPr>
          <a:xfrm>
            <a:off x="3009418" y="0"/>
            <a:ext cx="3437681" cy="637130"/>
          </a:xfrm>
          <a:prstGeom prst="rect">
            <a:avLst/>
          </a:prstGeom>
        </p:spPr>
        <p:txBody>
          <a:bodyPr vert="horz" wrap="square" lIns="0" tIns="0" rIns="0" bIns="0" rtlCol="0">
            <a:noAutofit/>
          </a:bodyPr>
          <a:lstStyle/>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三、二维边界层微分方程</a:t>
            </a: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sz="2400" b="1" dirty="0">
              <a:solidFill>
                <a:srgbClr val="FF0000"/>
              </a:solidFill>
              <a:latin typeface="黑体" panose="02010609060101010101" pitchFamily="49" charset="-122"/>
              <a:ea typeface="黑体" panose="02010609060101010101" pitchFamily="49" charset="-122"/>
              <a:cs typeface="黑体"/>
            </a:endParaRPr>
          </a:p>
        </p:txBody>
      </p:sp>
      <p:sp>
        <p:nvSpPr>
          <p:cNvPr id="11" name="Text Box 28"/>
          <p:cNvSpPr txBox="1">
            <a:spLocks noChangeArrowheads="1"/>
          </p:cNvSpPr>
          <p:nvPr/>
        </p:nvSpPr>
        <p:spPr bwMode="auto">
          <a:xfrm>
            <a:off x="114300" y="720662"/>
            <a:ext cx="65990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kumimoji="1" lang="en-US" altLang="zh-CN" sz="2800" b="1" dirty="0">
                <a:latin typeface="楷体_GB2312" charset="0"/>
                <a:ea typeface="楷体_GB2312" charset="0"/>
              </a:rPr>
              <a:t>    </a:t>
            </a:r>
            <a:r>
              <a:rPr lang="zh-CN" altLang="en-US" sz="2000" b="1" spc="-10" dirty="0">
                <a:latin typeface="黑体" panose="02010609060101010101" pitchFamily="49" charset="-122"/>
                <a:ea typeface="黑体" panose="02010609060101010101" pitchFamily="49" charset="-122"/>
                <a:cs typeface="黑体"/>
              </a:rPr>
              <a:t>二维边界层微分方程</a:t>
            </a:r>
          </a:p>
        </p:txBody>
      </p:sp>
      <mc:AlternateContent xmlns:mc="http://schemas.openxmlformats.org/markup-compatibility/2006" xmlns:a14="http://schemas.microsoft.com/office/drawing/2010/main">
        <mc:Choice Requires="a14">
          <p:sp>
            <p:nvSpPr>
              <p:cNvPr id="2" name="文本框 1"/>
              <p:cNvSpPr txBox="1"/>
              <p:nvPr/>
            </p:nvSpPr>
            <p:spPr>
              <a:xfrm>
                <a:off x="975307" y="1446802"/>
                <a:ext cx="1287404" cy="5740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bg-BG" altLang="zh-CN" i="1" smtClean="0">
                              <a:latin typeface="Cambria Math" panose="02040503050406030204" pitchFamily="18" charset="0"/>
                            </a:rPr>
                          </m:ctrlPr>
                        </m:fPr>
                        <m:num>
                          <m:r>
                            <a:rPr kumimoji="1" lang="bg-BG" altLang="zh-CN"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𝑢</m:t>
                          </m:r>
                        </m:num>
                        <m:den>
                          <m:r>
                            <a:rPr kumimoji="1" lang="bg-BG" altLang="zh-CN"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r>
                        <a:rPr kumimoji="1" lang="en-US" altLang="zh-CN" b="0" i="1" smtClean="0">
                          <a:latin typeface="Cambria Math" charset="0"/>
                        </a:rPr>
                        <m:t>+</m:t>
                      </m:r>
                      <m:f>
                        <m:fPr>
                          <m:ctrlPr>
                            <a:rPr kumimoji="1" lang="bg-BG" altLang="zh-CN" b="0" i="1" smtClean="0">
                              <a:latin typeface="Cambria Math" panose="02040503050406030204" pitchFamily="18" charset="0"/>
                            </a:rPr>
                          </m:ctrlPr>
                        </m:fPr>
                        <m:num>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𝑣</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𝑦</m:t>
                          </m:r>
                        </m:den>
                      </m:f>
                      <m:r>
                        <a:rPr kumimoji="1" lang="en-US" altLang="zh-CN" b="0" i="1" smtClean="0">
                          <a:latin typeface="Cambria Math" charset="0"/>
                        </a:rPr>
                        <m:t>=0</m:t>
                      </m:r>
                    </m:oMath>
                  </m:oMathPara>
                </a14:m>
                <a:endParaRPr kumimoji="1" lang="zh-CN" altLang="en-US" dirty="0"/>
              </a:p>
            </p:txBody>
          </p:sp>
        </mc:Choice>
        <mc:Fallback xmlns="">
          <p:sp>
            <p:nvSpPr>
              <p:cNvPr id="2" name="文本框 1"/>
              <p:cNvSpPr txBox="1">
                <a:spLocks noRot="1" noChangeAspect="1" noMove="1" noResize="1" noEditPoints="1" noAdjustHandles="1" noChangeArrowheads="1" noChangeShapeType="1" noTextEdit="1"/>
              </p:cNvSpPr>
              <p:nvPr/>
            </p:nvSpPr>
            <p:spPr>
              <a:xfrm>
                <a:off x="975307" y="1446802"/>
                <a:ext cx="1287404" cy="574003"/>
              </a:xfrm>
              <a:prstGeom prst="rect">
                <a:avLst/>
              </a:prstGeom>
              <a:blipFill rotWithShape="0">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963345" y="2241213"/>
                <a:ext cx="4092146" cy="6065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𝜌</m:t>
                      </m:r>
                      <m:d>
                        <m:dPr>
                          <m:ctrlPr>
                            <a:rPr kumimoji="1" lang="en-US" altLang="zh-CN" b="0" i="1" smtClean="0">
                              <a:latin typeface="Cambria Math" panose="02040503050406030204" pitchFamily="18" charset="0"/>
                              <a:ea typeface="Cambria Math" charset="0"/>
                              <a:cs typeface="Cambria Math" charset="0"/>
                            </a:rPr>
                          </m:ctrlPr>
                        </m:dPr>
                        <m:e>
                          <m:r>
                            <a:rPr kumimoji="1" lang="en-US" altLang="zh-CN" b="0" i="1" smtClean="0">
                              <a:latin typeface="Cambria Math" charset="0"/>
                              <a:ea typeface="Cambria Math" charset="0"/>
                              <a:cs typeface="Cambria Math" charset="0"/>
                            </a:rPr>
                            <m:t>𝑢</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𝑢</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𝑣</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𝑢</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𝑦</m:t>
                              </m:r>
                            </m:den>
                          </m:f>
                        </m:e>
                      </m:d>
                      <m:r>
                        <a:rPr kumimoji="1" lang="en-US" altLang="zh-CN" b="0" i="1" smtClean="0">
                          <a:latin typeface="Cambria Math" charset="0"/>
                          <a:ea typeface="Cambria Math" charset="0"/>
                          <a:cs typeface="Cambria Math" charset="0"/>
                        </a:rPr>
                        <m:t>=−</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𝑝</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𝜂</m:t>
                      </m:r>
                      <m:r>
                        <a:rPr kumimoji="1" lang="en-US" altLang="zh-CN" b="0" i="1" smtClean="0">
                          <a:latin typeface="Cambria Math" charset="0"/>
                          <a:ea typeface="Cambria Math" charset="0"/>
                          <a:cs typeface="Cambria Math" charset="0"/>
                        </a:rPr>
                        <m:t>(</m:t>
                      </m:r>
                      <m:f>
                        <m:fPr>
                          <m:ctrlPr>
                            <a:rPr kumimoji="1" lang="bg-BG" altLang="zh-CN" b="0" i="1" smtClean="0">
                              <a:latin typeface="Cambria Math" panose="02040503050406030204" pitchFamily="18" charset="0"/>
                              <a:ea typeface="Cambria Math" charset="0"/>
                              <a:cs typeface="Cambria Math" charset="0"/>
                            </a:rPr>
                          </m:ctrlPr>
                        </m:fPr>
                        <m:num>
                          <m:sSup>
                            <m:sSupPr>
                              <m:ctrlPr>
                                <a:rPr kumimoji="1" lang="bg-BG" altLang="zh-CN" b="0" i="1" smtClean="0">
                                  <a:latin typeface="Cambria Math" panose="02040503050406030204" pitchFamily="18" charset="0"/>
                                  <a:ea typeface="Cambria Math" charset="0"/>
                                  <a:cs typeface="Cambria Math" charset="0"/>
                                </a:rPr>
                              </m:ctrlPr>
                            </m:sSupPr>
                            <m:e>
                              <m:r>
                                <a:rPr kumimoji="1" lang="bg-BG" altLang="zh-CN" b="0" i="1" smtClean="0">
                                  <a:latin typeface="Cambria Math" charset="0"/>
                                  <a:ea typeface="Cambria Math" charset="0"/>
                                  <a:cs typeface="Cambria Math" charset="0"/>
                                </a:rPr>
                                <m:t>𝜕</m:t>
                              </m:r>
                            </m:e>
                            <m:sup>
                              <m:r>
                                <a:rPr kumimoji="1" lang="en-US" altLang="zh-CN" b="0" i="1" smtClean="0">
                                  <a:latin typeface="Cambria Math" charset="0"/>
                                  <a:ea typeface="Cambria Math" charset="0"/>
                                  <a:cs typeface="Cambria Math" charset="0"/>
                                </a:rPr>
                                <m:t>2</m:t>
                              </m:r>
                            </m:sup>
                          </m:sSup>
                          <m:r>
                            <a:rPr kumimoji="1" lang="en-US" altLang="zh-CN" b="0" i="1" smtClean="0">
                              <a:latin typeface="Cambria Math" charset="0"/>
                              <a:ea typeface="Cambria Math" charset="0"/>
                              <a:cs typeface="Cambria Math" charset="0"/>
                            </a:rPr>
                            <m:t>𝑢</m:t>
                          </m:r>
                        </m:num>
                        <m:den>
                          <m:r>
                            <a:rPr kumimoji="1" lang="bg-BG" altLang="zh-CN" b="0" i="1" smtClean="0">
                              <a:latin typeface="Cambria Math" charset="0"/>
                              <a:ea typeface="Cambria Math" charset="0"/>
                              <a:cs typeface="Cambria Math" charset="0"/>
                            </a:rPr>
                            <m:t>𝜕</m:t>
                          </m:r>
                          <m:sSup>
                            <m:sSupPr>
                              <m:ctrlPr>
                                <a:rPr kumimoji="1" lang="bg-BG" altLang="zh-CN" b="0"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𝑥</m:t>
                              </m:r>
                            </m:e>
                            <m:sup>
                              <m:r>
                                <a:rPr kumimoji="1" lang="en-US" altLang="zh-CN" b="0" i="1" smtClean="0">
                                  <a:latin typeface="Cambria Math" charset="0"/>
                                  <a:ea typeface="Cambria Math" charset="0"/>
                                  <a:cs typeface="Cambria Math" charset="0"/>
                                </a:rPr>
                                <m:t>2</m:t>
                              </m:r>
                            </m:sup>
                          </m:sSup>
                        </m:den>
                      </m:f>
                      <m:r>
                        <a:rPr kumimoji="1" lang="en-US" altLang="zh-CN" b="0" i="1" smtClean="0">
                          <a:latin typeface="Cambria Math" charset="0"/>
                          <a:ea typeface="Cambria Math" charset="0"/>
                          <a:cs typeface="Cambria Math" charset="0"/>
                        </a:rPr>
                        <m:t>+</m:t>
                      </m:r>
                      <m:f>
                        <m:fPr>
                          <m:ctrlPr>
                            <a:rPr kumimoji="1" lang="bg-BG" altLang="zh-CN" i="1">
                              <a:latin typeface="Cambria Math" panose="02040503050406030204" pitchFamily="18" charset="0"/>
                              <a:ea typeface="Cambria Math" charset="0"/>
                              <a:cs typeface="Cambria Math" charset="0"/>
                            </a:rPr>
                          </m:ctrlPr>
                        </m:fPr>
                        <m:num>
                          <m:sSup>
                            <m:sSupPr>
                              <m:ctrlPr>
                                <a:rPr kumimoji="1" lang="bg-BG" altLang="zh-CN" i="1">
                                  <a:latin typeface="Cambria Math" panose="02040503050406030204" pitchFamily="18" charset="0"/>
                                  <a:ea typeface="Cambria Math" charset="0"/>
                                  <a:cs typeface="Cambria Math" charset="0"/>
                                </a:rPr>
                              </m:ctrlPr>
                            </m:sSupPr>
                            <m:e>
                              <m:r>
                                <a:rPr kumimoji="1" lang="bg-BG" altLang="zh-CN" i="1">
                                  <a:latin typeface="Cambria Math" charset="0"/>
                                  <a:ea typeface="Cambria Math" charset="0"/>
                                  <a:cs typeface="Cambria Math" charset="0"/>
                                </a:rPr>
                                <m:t>𝜕</m:t>
                              </m:r>
                            </m:e>
                            <m:sup>
                              <m:r>
                                <a:rPr kumimoji="1" lang="en-US" altLang="zh-CN" i="1">
                                  <a:latin typeface="Cambria Math" charset="0"/>
                                  <a:ea typeface="Cambria Math" charset="0"/>
                                  <a:cs typeface="Cambria Math" charset="0"/>
                                </a:rPr>
                                <m:t>2</m:t>
                              </m:r>
                            </m:sup>
                          </m:sSup>
                          <m:r>
                            <a:rPr kumimoji="1" lang="en-US" altLang="zh-CN" i="1">
                              <a:latin typeface="Cambria Math" charset="0"/>
                              <a:ea typeface="Cambria Math" charset="0"/>
                              <a:cs typeface="Cambria Math" charset="0"/>
                            </a:rPr>
                            <m:t>𝑢</m:t>
                          </m:r>
                        </m:num>
                        <m:den>
                          <m:r>
                            <a:rPr kumimoji="1" lang="bg-BG" altLang="zh-CN" i="1">
                              <a:latin typeface="Cambria Math" charset="0"/>
                              <a:ea typeface="Cambria Math" charset="0"/>
                              <a:cs typeface="Cambria Math" charset="0"/>
                            </a:rPr>
                            <m:t>𝜕</m:t>
                          </m:r>
                          <m:sSup>
                            <m:sSupPr>
                              <m:ctrlPr>
                                <a:rPr kumimoji="1" lang="bg-BG" altLang="zh-CN" i="1">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𝑦</m:t>
                              </m:r>
                            </m:e>
                            <m:sup>
                              <m:r>
                                <a:rPr kumimoji="1" lang="en-US" altLang="zh-CN" i="1">
                                  <a:latin typeface="Cambria Math" charset="0"/>
                                  <a:ea typeface="Cambria Math" charset="0"/>
                                  <a:cs typeface="Cambria Math" charset="0"/>
                                </a:rPr>
                                <m:t>2</m:t>
                              </m:r>
                            </m:sup>
                          </m:sSup>
                        </m:den>
                      </m:f>
                      <m:r>
                        <a:rPr kumimoji="1" lang="en-US" altLang="zh-CN" b="0" i="1" smtClean="0">
                          <a:latin typeface="Cambria Math" charset="0"/>
                          <a:ea typeface="Cambria Math" charset="0"/>
                          <a:cs typeface="Cambria Math" charset="0"/>
                        </a:rPr>
                        <m:t>)</m:t>
                      </m:r>
                    </m:oMath>
                  </m:oMathPara>
                </a14:m>
                <a:endParaRPr kumimoji="1" lang="zh-CN" altLang="en-US" dirty="0"/>
              </a:p>
            </p:txBody>
          </p:sp>
        </mc:Choice>
        <mc:Fallback xmlns="">
          <p:sp>
            <p:nvSpPr>
              <p:cNvPr id="9" name="文本框 8"/>
              <p:cNvSpPr txBox="1">
                <a:spLocks noRot="1" noChangeAspect="1" noMove="1" noResize="1" noEditPoints="1" noAdjustHandles="1" noChangeArrowheads="1" noChangeShapeType="1" noTextEdit="1"/>
              </p:cNvSpPr>
              <p:nvPr/>
            </p:nvSpPr>
            <p:spPr>
              <a:xfrm>
                <a:off x="963345" y="2241213"/>
                <a:ext cx="4092146" cy="606513"/>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963345" y="3203068"/>
                <a:ext cx="4092146" cy="6065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zh-CN" altLang="en-US" i="1" smtClean="0">
                          <a:latin typeface="Cambria Math" charset="0"/>
                          <a:ea typeface="Cambria Math" charset="0"/>
                          <a:cs typeface="Cambria Math" charset="0"/>
                        </a:rPr>
                        <m:t>𝜌</m:t>
                      </m:r>
                      <m:d>
                        <m:dPr>
                          <m:ctrlPr>
                            <a:rPr kumimoji="1" lang="en-US" altLang="zh-CN" b="0" i="1" smtClean="0">
                              <a:latin typeface="Cambria Math" panose="02040503050406030204" pitchFamily="18" charset="0"/>
                              <a:ea typeface="Cambria Math" charset="0"/>
                              <a:cs typeface="Cambria Math" charset="0"/>
                            </a:rPr>
                          </m:ctrlPr>
                        </m:dPr>
                        <m:e>
                          <m:r>
                            <a:rPr kumimoji="1" lang="en-US" altLang="zh-CN" b="0" i="1" smtClean="0">
                              <a:latin typeface="Cambria Math" charset="0"/>
                              <a:ea typeface="Cambria Math" charset="0"/>
                              <a:cs typeface="Cambria Math" charset="0"/>
                            </a:rPr>
                            <m:t>𝑢</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𝑣</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𝑥</m:t>
                              </m:r>
                            </m:den>
                          </m:f>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𝑣</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𝑣</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𝑦</m:t>
                              </m:r>
                            </m:den>
                          </m:f>
                        </m:e>
                      </m:d>
                      <m:r>
                        <a:rPr kumimoji="1" lang="en-US" altLang="zh-CN" b="0" i="1" smtClean="0">
                          <a:latin typeface="Cambria Math" charset="0"/>
                          <a:ea typeface="Cambria Math" charset="0"/>
                          <a:cs typeface="Cambria Math" charset="0"/>
                        </a:rPr>
                        <m:t>=−</m:t>
                      </m:r>
                      <m:f>
                        <m:fPr>
                          <m:ctrlPr>
                            <a:rPr kumimoji="1" lang="bg-BG" altLang="zh-CN" b="0" i="1" smtClean="0">
                              <a:latin typeface="Cambria Math" panose="02040503050406030204" pitchFamily="18" charset="0"/>
                              <a:ea typeface="Cambria Math" charset="0"/>
                              <a:cs typeface="Cambria Math" charset="0"/>
                            </a:rPr>
                          </m:ctrlPr>
                        </m:fPr>
                        <m:num>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𝑝</m:t>
                          </m:r>
                        </m:num>
                        <m:den>
                          <m:r>
                            <a:rPr kumimoji="1" lang="bg-BG"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𝑦</m:t>
                          </m:r>
                        </m:den>
                      </m:f>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𝜂</m:t>
                      </m:r>
                      <m:r>
                        <a:rPr kumimoji="1" lang="en-US" altLang="zh-CN" b="0" i="1" smtClean="0">
                          <a:latin typeface="Cambria Math" charset="0"/>
                          <a:ea typeface="Cambria Math" charset="0"/>
                          <a:cs typeface="Cambria Math" charset="0"/>
                        </a:rPr>
                        <m:t>(</m:t>
                      </m:r>
                      <m:f>
                        <m:fPr>
                          <m:ctrlPr>
                            <a:rPr kumimoji="1" lang="bg-BG" altLang="zh-CN" b="0" i="1" smtClean="0">
                              <a:latin typeface="Cambria Math" panose="02040503050406030204" pitchFamily="18" charset="0"/>
                              <a:ea typeface="Cambria Math" charset="0"/>
                              <a:cs typeface="Cambria Math" charset="0"/>
                            </a:rPr>
                          </m:ctrlPr>
                        </m:fPr>
                        <m:num>
                          <m:sSup>
                            <m:sSupPr>
                              <m:ctrlPr>
                                <a:rPr kumimoji="1" lang="bg-BG" altLang="zh-CN" b="0" i="1" smtClean="0">
                                  <a:latin typeface="Cambria Math" panose="02040503050406030204" pitchFamily="18" charset="0"/>
                                  <a:ea typeface="Cambria Math" charset="0"/>
                                  <a:cs typeface="Cambria Math" charset="0"/>
                                </a:rPr>
                              </m:ctrlPr>
                            </m:sSupPr>
                            <m:e>
                              <m:r>
                                <a:rPr kumimoji="1" lang="bg-BG" altLang="zh-CN" b="0" i="1" smtClean="0">
                                  <a:latin typeface="Cambria Math" charset="0"/>
                                  <a:ea typeface="Cambria Math" charset="0"/>
                                  <a:cs typeface="Cambria Math" charset="0"/>
                                </a:rPr>
                                <m:t>𝜕</m:t>
                              </m:r>
                            </m:e>
                            <m:sup>
                              <m:r>
                                <a:rPr kumimoji="1" lang="en-US" altLang="zh-CN" b="0" i="1" smtClean="0">
                                  <a:latin typeface="Cambria Math" charset="0"/>
                                  <a:ea typeface="Cambria Math" charset="0"/>
                                  <a:cs typeface="Cambria Math" charset="0"/>
                                </a:rPr>
                                <m:t>2</m:t>
                              </m:r>
                            </m:sup>
                          </m:sSup>
                          <m:r>
                            <a:rPr kumimoji="1" lang="en-US" altLang="zh-CN" b="0" i="1" smtClean="0">
                              <a:latin typeface="Cambria Math" charset="0"/>
                              <a:ea typeface="Cambria Math" charset="0"/>
                              <a:cs typeface="Cambria Math" charset="0"/>
                            </a:rPr>
                            <m:t>𝑣</m:t>
                          </m:r>
                        </m:num>
                        <m:den>
                          <m:r>
                            <a:rPr kumimoji="1" lang="bg-BG" altLang="zh-CN" b="0" i="1" smtClean="0">
                              <a:latin typeface="Cambria Math" charset="0"/>
                              <a:ea typeface="Cambria Math" charset="0"/>
                              <a:cs typeface="Cambria Math" charset="0"/>
                            </a:rPr>
                            <m:t>𝜕</m:t>
                          </m:r>
                          <m:sSup>
                            <m:sSupPr>
                              <m:ctrlPr>
                                <a:rPr kumimoji="1" lang="bg-BG" altLang="zh-CN" b="0"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𝑥</m:t>
                              </m:r>
                            </m:e>
                            <m:sup>
                              <m:r>
                                <a:rPr kumimoji="1" lang="en-US" altLang="zh-CN" b="0" i="1" smtClean="0">
                                  <a:latin typeface="Cambria Math" charset="0"/>
                                  <a:ea typeface="Cambria Math" charset="0"/>
                                  <a:cs typeface="Cambria Math" charset="0"/>
                                </a:rPr>
                                <m:t>2</m:t>
                              </m:r>
                            </m:sup>
                          </m:sSup>
                        </m:den>
                      </m:f>
                      <m:r>
                        <a:rPr kumimoji="1" lang="en-US" altLang="zh-CN" b="0" i="1" smtClean="0">
                          <a:latin typeface="Cambria Math" charset="0"/>
                          <a:ea typeface="Cambria Math" charset="0"/>
                          <a:cs typeface="Cambria Math" charset="0"/>
                        </a:rPr>
                        <m:t>+</m:t>
                      </m:r>
                      <m:f>
                        <m:fPr>
                          <m:ctrlPr>
                            <a:rPr kumimoji="1" lang="bg-BG" altLang="zh-CN" i="1">
                              <a:latin typeface="Cambria Math" panose="02040503050406030204" pitchFamily="18" charset="0"/>
                              <a:ea typeface="Cambria Math" charset="0"/>
                              <a:cs typeface="Cambria Math" charset="0"/>
                            </a:rPr>
                          </m:ctrlPr>
                        </m:fPr>
                        <m:num>
                          <m:sSup>
                            <m:sSupPr>
                              <m:ctrlPr>
                                <a:rPr kumimoji="1" lang="bg-BG" altLang="zh-CN" i="1">
                                  <a:latin typeface="Cambria Math" panose="02040503050406030204" pitchFamily="18" charset="0"/>
                                  <a:ea typeface="Cambria Math" charset="0"/>
                                  <a:cs typeface="Cambria Math" charset="0"/>
                                </a:rPr>
                              </m:ctrlPr>
                            </m:sSupPr>
                            <m:e>
                              <m:r>
                                <a:rPr kumimoji="1" lang="bg-BG" altLang="zh-CN" i="1">
                                  <a:latin typeface="Cambria Math" charset="0"/>
                                  <a:ea typeface="Cambria Math" charset="0"/>
                                  <a:cs typeface="Cambria Math" charset="0"/>
                                </a:rPr>
                                <m:t>𝜕</m:t>
                              </m:r>
                            </m:e>
                            <m:sup>
                              <m:r>
                                <a:rPr kumimoji="1" lang="en-US" altLang="zh-CN" i="1">
                                  <a:latin typeface="Cambria Math" charset="0"/>
                                  <a:ea typeface="Cambria Math" charset="0"/>
                                  <a:cs typeface="Cambria Math" charset="0"/>
                                </a:rPr>
                                <m:t>2</m:t>
                              </m:r>
                            </m:sup>
                          </m:sSup>
                          <m:r>
                            <a:rPr kumimoji="1" lang="en-US" altLang="zh-CN" b="0" i="1" smtClean="0">
                              <a:latin typeface="Cambria Math" charset="0"/>
                              <a:ea typeface="Cambria Math" charset="0"/>
                              <a:cs typeface="Cambria Math" charset="0"/>
                            </a:rPr>
                            <m:t>𝑣</m:t>
                          </m:r>
                        </m:num>
                        <m:den>
                          <m:r>
                            <a:rPr kumimoji="1" lang="bg-BG" altLang="zh-CN" i="1">
                              <a:latin typeface="Cambria Math" charset="0"/>
                              <a:ea typeface="Cambria Math" charset="0"/>
                              <a:cs typeface="Cambria Math" charset="0"/>
                            </a:rPr>
                            <m:t>𝜕</m:t>
                          </m:r>
                          <m:sSup>
                            <m:sSupPr>
                              <m:ctrlPr>
                                <a:rPr kumimoji="1" lang="bg-BG" altLang="zh-CN" i="1">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𝑦</m:t>
                              </m:r>
                            </m:e>
                            <m:sup>
                              <m:r>
                                <a:rPr kumimoji="1" lang="en-US" altLang="zh-CN" i="1">
                                  <a:latin typeface="Cambria Math" charset="0"/>
                                  <a:ea typeface="Cambria Math" charset="0"/>
                                  <a:cs typeface="Cambria Math" charset="0"/>
                                </a:rPr>
                                <m:t>2</m:t>
                              </m:r>
                            </m:sup>
                          </m:sSup>
                        </m:den>
                      </m:f>
                      <m:r>
                        <a:rPr kumimoji="1" lang="en-US" altLang="zh-CN" b="0" i="1" smtClean="0">
                          <a:latin typeface="Cambria Math" charset="0"/>
                          <a:ea typeface="Cambria Math" charset="0"/>
                          <a:cs typeface="Cambria Math" charset="0"/>
                        </a:rPr>
                        <m:t>)</m:t>
                      </m:r>
                    </m:oMath>
                  </m:oMathPara>
                </a14:m>
                <a:endParaRPr kumimoji="1" lang="zh-CN" altLang="en-US" dirty="0"/>
              </a:p>
            </p:txBody>
          </p:sp>
        </mc:Choice>
        <mc:Fallback xmlns="">
          <p:sp>
            <p:nvSpPr>
              <p:cNvPr id="13" name="文本框 12"/>
              <p:cNvSpPr txBox="1">
                <a:spLocks noRot="1" noChangeAspect="1" noMove="1" noResize="1" noEditPoints="1" noAdjustHandles="1" noChangeArrowheads="1" noChangeShapeType="1" noTextEdit="1"/>
              </p:cNvSpPr>
              <p:nvPr/>
            </p:nvSpPr>
            <p:spPr>
              <a:xfrm>
                <a:off x="963345" y="3203068"/>
                <a:ext cx="4092146" cy="606513"/>
              </a:xfrm>
              <a:prstGeom prst="rect">
                <a:avLst/>
              </a:prstGeom>
              <a:blipFill rotWithShape="0">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963345" y="4164923"/>
                <a:ext cx="2893036" cy="6031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i="1" smtClean="0">
                          <a:latin typeface="Cambria Math" charset="0"/>
                          <a:ea typeface="Cambria Math" charset="0"/>
                          <a:cs typeface="Cambria Math" charset="0"/>
                        </a:rPr>
                        <m:t>𝑢</m:t>
                      </m:r>
                      <m:f>
                        <m:fPr>
                          <m:ctrlPr>
                            <a:rPr kumimoji="1" lang="bg-BG" altLang="zh-CN" i="1">
                              <a:latin typeface="Cambria Math" panose="02040503050406030204" pitchFamily="18" charset="0"/>
                              <a:ea typeface="Cambria Math" charset="0"/>
                              <a:cs typeface="Cambria Math" charset="0"/>
                            </a:rPr>
                          </m:ctrlPr>
                        </m:fPr>
                        <m:num>
                          <m:r>
                            <a:rPr kumimoji="1" lang="bg-BG" altLang="zh-CN" i="1">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𝑇</m:t>
                          </m:r>
                        </m:num>
                        <m:den>
                          <m:r>
                            <a:rPr kumimoji="1" lang="bg-BG"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𝑥</m:t>
                          </m:r>
                        </m:den>
                      </m:f>
                      <m:r>
                        <a:rPr kumimoji="1" lang="en-US"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𝑣</m:t>
                      </m:r>
                      <m:f>
                        <m:fPr>
                          <m:ctrlPr>
                            <a:rPr kumimoji="1" lang="bg-BG" altLang="zh-CN" i="1">
                              <a:latin typeface="Cambria Math" panose="02040503050406030204" pitchFamily="18" charset="0"/>
                              <a:ea typeface="Cambria Math" charset="0"/>
                              <a:cs typeface="Cambria Math" charset="0"/>
                            </a:rPr>
                          </m:ctrlPr>
                        </m:fPr>
                        <m:num>
                          <m:r>
                            <a:rPr kumimoji="1" lang="bg-BG" altLang="zh-CN" i="1">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𝑇</m:t>
                          </m:r>
                        </m:num>
                        <m:den>
                          <m:r>
                            <a:rPr kumimoji="1" lang="bg-BG" altLang="zh-CN" i="1">
                              <a:latin typeface="Cambria Math" charset="0"/>
                              <a:ea typeface="Cambria Math" charset="0"/>
                              <a:cs typeface="Cambria Math" charset="0"/>
                            </a:rPr>
                            <m:t>𝜕</m:t>
                          </m:r>
                          <m:r>
                            <a:rPr kumimoji="1" lang="en-US" altLang="zh-CN" i="1">
                              <a:latin typeface="Cambria Math" charset="0"/>
                              <a:ea typeface="Cambria Math" charset="0"/>
                              <a:cs typeface="Cambria Math" charset="0"/>
                            </a:rPr>
                            <m:t>𝑦</m:t>
                          </m:r>
                        </m:den>
                      </m:f>
                      <m:r>
                        <a:rPr kumimoji="1" lang="en-US" altLang="zh-CN" b="0" i="1" smtClean="0">
                          <a:latin typeface="Cambria Math" charset="0"/>
                          <a:ea typeface="Cambria Math" charset="0"/>
                          <a:cs typeface="Cambria Math" charset="0"/>
                        </a:rPr>
                        <m:t>=</m:t>
                      </m:r>
                      <m:r>
                        <a:rPr kumimoji="1" lang="en-US" altLang="zh-CN" b="0" i="1" smtClean="0">
                          <a:latin typeface="Cambria Math" charset="0"/>
                          <a:ea typeface="Cambria Math" charset="0"/>
                          <a:cs typeface="Cambria Math" charset="0"/>
                        </a:rPr>
                        <m:t>𝛼</m:t>
                      </m:r>
                      <m:r>
                        <a:rPr kumimoji="1" lang="en-US" altLang="zh-CN" b="0" i="1" smtClean="0">
                          <a:latin typeface="Cambria Math" charset="0"/>
                          <a:ea typeface="Cambria Math" charset="0"/>
                          <a:cs typeface="Cambria Math" charset="0"/>
                        </a:rPr>
                        <m:t>(</m:t>
                      </m:r>
                      <m:f>
                        <m:fPr>
                          <m:ctrlPr>
                            <a:rPr kumimoji="1" lang="bg-BG" altLang="zh-CN" b="0" i="1" smtClean="0">
                              <a:latin typeface="Cambria Math" panose="02040503050406030204" pitchFamily="18" charset="0"/>
                              <a:ea typeface="Cambria Math" charset="0"/>
                              <a:cs typeface="Cambria Math" charset="0"/>
                            </a:rPr>
                          </m:ctrlPr>
                        </m:fPr>
                        <m:num>
                          <m:sSup>
                            <m:sSupPr>
                              <m:ctrlPr>
                                <a:rPr kumimoji="1" lang="bg-BG" altLang="zh-CN" b="0" i="1" smtClean="0">
                                  <a:latin typeface="Cambria Math" panose="02040503050406030204" pitchFamily="18" charset="0"/>
                                  <a:ea typeface="Cambria Math" charset="0"/>
                                  <a:cs typeface="Cambria Math" charset="0"/>
                                </a:rPr>
                              </m:ctrlPr>
                            </m:sSupPr>
                            <m:e>
                              <m:r>
                                <a:rPr kumimoji="1" lang="bg-BG" altLang="zh-CN" b="0" i="1" smtClean="0">
                                  <a:latin typeface="Cambria Math" charset="0"/>
                                  <a:ea typeface="Cambria Math" charset="0"/>
                                  <a:cs typeface="Cambria Math" charset="0"/>
                                </a:rPr>
                                <m:t>𝜕</m:t>
                              </m:r>
                            </m:e>
                            <m:sup>
                              <m:r>
                                <a:rPr kumimoji="1" lang="en-US" altLang="zh-CN" b="0" i="1" smtClean="0">
                                  <a:latin typeface="Cambria Math" charset="0"/>
                                  <a:ea typeface="Cambria Math" charset="0"/>
                                  <a:cs typeface="Cambria Math" charset="0"/>
                                </a:rPr>
                                <m:t>2</m:t>
                              </m:r>
                            </m:sup>
                          </m:sSup>
                          <m:r>
                            <a:rPr kumimoji="1" lang="en-US" altLang="zh-CN" b="0" i="1" smtClean="0">
                              <a:latin typeface="Cambria Math" charset="0"/>
                              <a:ea typeface="Cambria Math" charset="0"/>
                              <a:cs typeface="Cambria Math" charset="0"/>
                            </a:rPr>
                            <m:t>𝑇</m:t>
                          </m:r>
                        </m:num>
                        <m:den>
                          <m:r>
                            <a:rPr kumimoji="1" lang="bg-BG" altLang="zh-CN" b="0" i="1" smtClean="0">
                              <a:latin typeface="Cambria Math" charset="0"/>
                              <a:ea typeface="Cambria Math" charset="0"/>
                              <a:cs typeface="Cambria Math" charset="0"/>
                            </a:rPr>
                            <m:t>𝜕</m:t>
                          </m:r>
                          <m:sSup>
                            <m:sSupPr>
                              <m:ctrlPr>
                                <a:rPr kumimoji="1" lang="bg-BG" altLang="zh-CN" b="0" i="1" smtClean="0">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𝑥</m:t>
                              </m:r>
                            </m:e>
                            <m:sup>
                              <m:r>
                                <a:rPr kumimoji="1" lang="en-US" altLang="zh-CN" b="0" i="1" smtClean="0">
                                  <a:latin typeface="Cambria Math" charset="0"/>
                                  <a:ea typeface="Cambria Math" charset="0"/>
                                  <a:cs typeface="Cambria Math" charset="0"/>
                                </a:rPr>
                                <m:t>2</m:t>
                              </m:r>
                            </m:sup>
                          </m:sSup>
                        </m:den>
                      </m:f>
                      <m:r>
                        <a:rPr kumimoji="1" lang="en-US" altLang="zh-CN" b="0" i="1" smtClean="0">
                          <a:latin typeface="Cambria Math" charset="0"/>
                          <a:ea typeface="Cambria Math" charset="0"/>
                          <a:cs typeface="Cambria Math" charset="0"/>
                        </a:rPr>
                        <m:t>+</m:t>
                      </m:r>
                      <m:f>
                        <m:fPr>
                          <m:ctrlPr>
                            <a:rPr kumimoji="1" lang="bg-BG" altLang="zh-CN" i="1">
                              <a:latin typeface="Cambria Math" panose="02040503050406030204" pitchFamily="18" charset="0"/>
                              <a:ea typeface="Cambria Math" charset="0"/>
                              <a:cs typeface="Cambria Math" charset="0"/>
                            </a:rPr>
                          </m:ctrlPr>
                        </m:fPr>
                        <m:num>
                          <m:sSup>
                            <m:sSupPr>
                              <m:ctrlPr>
                                <a:rPr kumimoji="1" lang="bg-BG" altLang="zh-CN" i="1">
                                  <a:latin typeface="Cambria Math" panose="02040503050406030204" pitchFamily="18" charset="0"/>
                                  <a:ea typeface="Cambria Math" charset="0"/>
                                  <a:cs typeface="Cambria Math" charset="0"/>
                                </a:rPr>
                              </m:ctrlPr>
                            </m:sSupPr>
                            <m:e>
                              <m:r>
                                <a:rPr kumimoji="1" lang="bg-BG" altLang="zh-CN" i="1">
                                  <a:latin typeface="Cambria Math" charset="0"/>
                                  <a:ea typeface="Cambria Math" charset="0"/>
                                  <a:cs typeface="Cambria Math" charset="0"/>
                                </a:rPr>
                                <m:t>𝜕</m:t>
                              </m:r>
                            </m:e>
                            <m:sup>
                              <m:r>
                                <a:rPr kumimoji="1" lang="en-US" altLang="zh-CN" i="1">
                                  <a:latin typeface="Cambria Math" charset="0"/>
                                  <a:ea typeface="Cambria Math" charset="0"/>
                                  <a:cs typeface="Cambria Math" charset="0"/>
                                </a:rPr>
                                <m:t>2</m:t>
                              </m:r>
                            </m:sup>
                          </m:sSup>
                          <m:r>
                            <a:rPr kumimoji="1" lang="en-US" altLang="zh-CN" b="0" i="1" smtClean="0">
                              <a:latin typeface="Cambria Math" charset="0"/>
                              <a:ea typeface="Cambria Math" charset="0"/>
                              <a:cs typeface="Cambria Math" charset="0"/>
                            </a:rPr>
                            <m:t>𝑇</m:t>
                          </m:r>
                        </m:num>
                        <m:den>
                          <m:r>
                            <a:rPr kumimoji="1" lang="bg-BG" altLang="zh-CN" i="1">
                              <a:latin typeface="Cambria Math" charset="0"/>
                              <a:ea typeface="Cambria Math" charset="0"/>
                              <a:cs typeface="Cambria Math" charset="0"/>
                            </a:rPr>
                            <m:t>𝜕</m:t>
                          </m:r>
                          <m:sSup>
                            <m:sSupPr>
                              <m:ctrlPr>
                                <a:rPr kumimoji="1" lang="bg-BG" altLang="zh-CN" i="1">
                                  <a:latin typeface="Cambria Math" panose="02040503050406030204" pitchFamily="18" charset="0"/>
                                  <a:ea typeface="Cambria Math" charset="0"/>
                                  <a:cs typeface="Cambria Math" charset="0"/>
                                </a:rPr>
                              </m:ctrlPr>
                            </m:sSupPr>
                            <m:e>
                              <m:r>
                                <a:rPr kumimoji="1" lang="en-US" altLang="zh-CN" b="0" i="1" smtClean="0">
                                  <a:latin typeface="Cambria Math" charset="0"/>
                                  <a:ea typeface="Cambria Math" charset="0"/>
                                  <a:cs typeface="Cambria Math" charset="0"/>
                                </a:rPr>
                                <m:t>𝑦</m:t>
                              </m:r>
                            </m:e>
                            <m:sup>
                              <m:r>
                                <a:rPr kumimoji="1" lang="en-US" altLang="zh-CN" i="1">
                                  <a:latin typeface="Cambria Math" charset="0"/>
                                  <a:ea typeface="Cambria Math" charset="0"/>
                                  <a:cs typeface="Cambria Math" charset="0"/>
                                </a:rPr>
                                <m:t>2</m:t>
                              </m:r>
                            </m:sup>
                          </m:sSup>
                        </m:den>
                      </m:f>
                      <m:r>
                        <a:rPr kumimoji="1" lang="en-US" altLang="zh-CN" b="0" i="1" smtClean="0">
                          <a:latin typeface="Cambria Math" charset="0"/>
                          <a:ea typeface="Cambria Math" charset="0"/>
                          <a:cs typeface="Cambria Math" charset="0"/>
                        </a:rPr>
                        <m:t>)</m:t>
                      </m:r>
                    </m:oMath>
                  </m:oMathPara>
                </a14:m>
                <a:endParaRPr kumimoji="1" lang="zh-CN" altLang="en-US" dirty="0"/>
              </a:p>
            </p:txBody>
          </p:sp>
        </mc:Choice>
        <mc:Fallback xmlns="">
          <p:sp>
            <p:nvSpPr>
              <p:cNvPr id="15" name="文本框 14"/>
              <p:cNvSpPr txBox="1">
                <a:spLocks noRot="1" noChangeAspect="1" noMove="1" noResize="1" noEditPoints="1" noAdjustHandles="1" noChangeArrowheads="1" noChangeShapeType="1" noTextEdit="1"/>
              </p:cNvSpPr>
              <p:nvPr/>
            </p:nvSpPr>
            <p:spPr>
              <a:xfrm>
                <a:off x="963345" y="4164923"/>
                <a:ext cx="2893036" cy="603114"/>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p:cNvSpPr txBox="1"/>
              <p:nvPr/>
            </p:nvSpPr>
            <p:spPr>
              <a:xfrm>
                <a:off x="941908" y="5123379"/>
                <a:ext cx="2496261" cy="7608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000" i="1" smtClean="0">
                              <a:latin typeface="Cambria Math" panose="02040503050406030204" pitchFamily="18" charset="0"/>
                            </a:rPr>
                          </m:ctrlPr>
                        </m:sSubPr>
                        <m:e>
                          <m:r>
                            <a:rPr kumimoji="1" lang="en-US" altLang="zh-CN" sz="2000" b="0" i="1" smtClean="0">
                              <a:latin typeface="Cambria Math" charset="0"/>
                            </a:rPr>
                            <m:t>h</m:t>
                          </m:r>
                        </m:e>
                        <m:sub>
                          <m:r>
                            <a:rPr kumimoji="1" lang="en-US" altLang="zh-CN" sz="2000" b="0" i="1" smtClean="0">
                              <a:latin typeface="Cambria Math" charset="0"/>
                            </a:rPr>
                            <m:t>𝑥</m:t>
                          </m:r>
                        </m:sub>
                      </m:sSub>
                      <m:r>
                        <a:rPr kumimoji="1" lang="en-US" altLang="zh-CN" sz="2000" b="0" i="1" smtClean="0">
                          <a:latin typeface="Cambria Math" charset="0"/>
                        </a:rPr>
                        <m:t>=</m:t>
                      </m:r>
                      <m:f>
                        <m:fPr>
                          <m:ctrlPr>
                            <a:rPr kumimoji="1" lang="bg-BG" altLang="zh-CN" sz="2000" b="0" i="1" smtClean="0">
                              <a:latin typeface="Cambria Math" panose="02040503050406030204" pitchFamily="18" charset="0"/>
                            </a:rPr>
                          </m:ctrlPr>
                        </m:fPr>
                        <m:num>
                          <m:r>
                            <a:rPr kumimoji="1" lang="bg-BG" altLang="zh-CN" sz="2000" b="0" i="1" smtClean="0">
                              <a:latin typeface="Cambria Math" charset="0"/>
                              <a:ea typeface="Cambria Math" charset="0"/>
                              <a:cs typeface="Cambria Math" charset="0"/>
                            </a:rPr>
                            <m:t>𝜆</m:t>
                          </m:r>
                        </m:num>
                        <m:den>
                          <m:sSub>
                            <m:sSubPr>
                              <m:ctrlPr>
                                <a:rPr kumimoji="1" lang="en-US" altLang="zh-CN" sz="2000" b="0" i="1" smtClean="0">
                                  <a:latin typeface="Cambria Math" panose="02040503050406030204" pitchFamily="18" charset="0"/>
                                </a:rPr>
                              </m:ctrlPr>
                            </m:sSubPr>
                            <m:e>
                              <m:r>
                                <a:rPr kumimoji="1" lang="en-US" altLang="zh-CN" sz="2000" b="0" i="1" smtClean="0">
                                  <a:latin typeface="Cambria Math" charset="0"/>
                                </a:rPr>
                                <m:t>𝑡</m:t>
                              </m:r>
                            </m:e>
                            <m:sub>
                              <m:r>
                                <a:rPr kumimoji="1" lang="en-US" altLang="zh-CN" sz="2000" b="0" i="1" smtClean="0">
                                  <a:latin typeface="Cambria Math" charset="0"/>
                                </a:rPr>
                                <m:t>𝑊</m:t>
                              </m:r>
                            </m:sub>
                          </m:sSub>
                          <m:r>
                            <a:rPr kumimoji="1" lang="en-US" altLang="zh-CN" sz="2000" b="0" i="1" smtClean="0">
                              <a:latin typeface="Cambria Math"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charset="0"/>
                                </a:rPr>
                                <m:t>𝑡</m:t>
                              </m:r>
                            </m:e>
                            <m:sub>
                              <m:r>
                                <a:rPr kumimoji="1" lang="en-US" altLang="zh-CN" sz="2000" b="0" i="1" smtClean="0">
                                  <a:latin typeface="Cambria Math" charset="0"/>
                                  <a:ea typeface="Cambria Math" charset="0"/>
                                  <a:cs typeface="Cambria Math" charset="0"/>
                                </a:rPr>
                                <m:t>∞</m:t>
                              </m:r>
                            </m:sub>
                          </m:sSub>
                        </m:den>
                      </m:f>
                      <m:sSub>
                        <m:sSubPr>
                          <m:ctrlPr>
                            <a:rPr kumimoji="1" lang="en-US" altLang="zh-CN" sz="2000" b="0" i="1" smtClean="0">
                              <a:latin typeface="Cambria Math" panose="02040503050406030204" pitchFamily="18" charset="0"/>
                            </a:rPr>
                          </m:ctrlPr>
                        </m:sSubPr>
                        <m:e>
                          <m:d>
                            <m:dPr>
                              <m:begChr m:val=""/>
                              <m:endChr m:val="|"/>
                              <m:ctrlPr>
                                <a:rPr kumimoji="1" lang="hr-HR" altLang="zh-CN" sz="2000" b="0" i="1" smtClean="0">
                                  <a:latin typeface="Cambria Math" panose="02040503050406030204" pitchFamily="18" charset="0"/>
                                </a:rPr>
                              </m:ctrlPr>
                            </m:dPr>
                            <m:e>
                              <m:f>
                                <m:fPr>
                                  <m:ctrlPr>
                                    <a:rPr kumimoji="1" lang="bg-BG" altLang="zh-CN" sz="2000" b="0" i="1" smtClean="0">
                                      <a:latin typeface="Cambria Math" panose="02040503050406030204" pitchFamily="18" charset="0"/>
                                    </a:rPr>
                                  </m:ctrlPr>
                                </m:fPr>
                                <m:num>
                                  <m:r>
                                    <a:rPr kumimoji="1" lang="bg-BG" altLang="zh-CN" sz="2000" b="0" i="1" smtClean="0">
                                      <a:latin typeface="Cambria Math" charset="0"/>
                                      <a:ea typeface="Cambria Math" charset="0"/>
                                      <a:cs typeface="Cambria Math" charset="0"/>
                                    </a:rPr>
                                    <m:t>𝜕</m:t>
                                  </m:r>
                                  <m:r>
                                    <a:rPr kumimoji="1" lang="en-US" altLang="zh-CN" sz="2000" b="0" i="1" smtClean="0">
                                      <a:latin typeface="Cambria Math" charset="0"/>
                                      <a:ea typeface="Cambria Math" charset="0"/>
                                      <a:cs typeface="Cambria Math" charset="0"/>
                                    </a:rPr>
                                    <m:t>𝑡</m:t>
                                  </m:r>
                                </m:num>
                                <m:den>
                                  <m:r>
                                    <a:rPr kumimoji="1" lang="bg-BG" altLang="zh-CN" sz="2000" b="0" i="1" smtClean="0">
                                      <a:latin typeface="Cambria Math" charset="0"/>
                                      <a:ea typeface="Cambria Math" charset="0"/>
                                      <a:cs typeface="Cambria Math" charset="0"/>
                                    </a:rPr>
                                    <m:t>𝜕</m:t>
                                  </m:r>
                                  <m:r>
                                    <a:rPr kumimoji="1" lang="en-US" altLang="zh-CN" sz="2000" b="0" i="1" smtClean="0">
                                      <a:latin typeface="Cambria Math" charset="0"/>
                                      <a:ea typeface="Cambria Math" charset="0"/>
                                      <a:cs typeface="Cambria Math" charset="0"/>
                                    </a:rPr>
                                    <m:t>𝑦</m:t>
                                  </m:r>
                                </m:den>
                              </m:f>
                            </m:e>
                          </m:d>
                        </m:e>
                        <m:sub>
                          <m:r>
                            <a:rPr kumimoji="1" lang="en-US" altLang="zh-CN" sz="2000" b="0" i="1" smtClean="0">
                              <a:latin typeface="Cambria Math" charset="0"/>
                            </a:rPr>
                            <m:t>𝑦</m:t>
                          </m:r>
                          <m:r>
                            <a:rPr kumimoji="1" lang="en-US" altLang="zh-CN" sz="2000" b="0" i="1" smtClean="0">
                              <a:latin typeface="Cambria Math" charset="0"/>
                            </a:rPr>
                            <m:t>=0,</m:t>
                          </m:r>
                          <m:r>
                            <a:rPr kumimoji="1" lang="en-US" altLang="zh-CN" sz="2000" b="0" i="1" smtClean="0">
                              <a:latin typeface="Cambria Math" charset="0"/>
                            </a:rPr>
                            <m:t>𝑥</m:t>
                          </m:r>
                        </m:sub>
                      </m:sSub>
                    </m:oMath>
                  </m:oMathPara>
                </a14:m>
                <a:endParaRPr kumimoji="1" lang="zh-CN" altLang="en-US" sz="2000" dirty="0"/>
              </a:p>
            </p:txBody>
          </p:sp>
        </mc:Choice>
        <mc:Fallback xmlns="">
          <p:sp>
            <p:nvSpPr>
              <p:cNvPr id="16" name="文本框 15"/>
              <p:cNvSpPr txBox="1">
                <a:spLocks noRot="1" noChangeAspect="1" noMove="1" noResize="1" noEditPoints="1" noAdjustHandles="1" noChangeArrowheads="1" noChangeShapeType="1" noTextEdit="1"/>
              </p:cNvSpPr>
              <p:nvPr/>
            </p:nvSpPr>
            <p:spPr>
              <a:xfrm>
                <a:off x="941908" y="5123379"/>
                <a:ext cx="2496261" cy="760849"/>
              </a:xfrm>
              <a:prstGeom prst="rect">
                <a:avLst/>
              </a:prstGeom>
              <a:blipFill rotWithShape="0">
                <a:blip r:embed="rId6"/>
                <a:stretch>
                  <a:fillRect/>
                </a:stretch>
              </a:blipFill>
            </p:spPr>
            <p:txBody>
              <a:bodyPr/>
              <a:lstStyle/>
              <a:p>
                <a:r>
                  <a:rPr lang="zh-CN" altLang="en-US">
                    <a:noFill/>
                  </a:rPr>
                  <a:t> </a:t>
                </a:r>
              </a:p>
            </p:txBody>
          </p:sp>
        </mc:Fallback>
      </mc:AlternateContent>
      <p:sp>
        <p:nvSpPr>
          <p:cNvPr id="17" name="Text Box 28"/>
          <p:cNvSpPr txBox="1">
            <a:spLocks noChangeArrowheads="1"/>
          </p:cNvSpPr>
          <p:nvPr/>
        </p:nvSpPr>
        <p:spPr bwMode="auto">
          <a:xfrm>
            <a:off x="5055491" y="4923324"/>
            <a:ext cx="32061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altLang="zh-CN" sz="2000" b="1" spc="-10" dirty="0">
                <a:latin typeface="黑体" panose="02010609060101010101" pitchFamily="49" charset="-122"/>
                <a:ea typeface="黑体" panose="02010609060101010101" pitchFamily="49" charset="-122"/>
                <a:cs typeface="黑体"/>
              </a:rPr>
              <a:t>5</a:t>
            </a:r>
            <a:r>
              <a:rPr lang="zh-CN" altLang="en-US" sz="2000" b="1" spc="-10" dirty="0">
                <a:latin typeface="黑体" panose="02010609060101010101" pitchFamily="49" charset="-122"/>
                <a:ea typeface="黑体" panose="02010609060101010101" pitchFamily="49" charset="-122"/>
                <a:cs typeface="黑体"/>
              </a:rPr>
              <a:t>个方程，</a:t>
            </a:r>
            <a:r>
              <a:rPr lang="en-US" altLang="zh-CN" sz="2000" b="1" spc="-10" dirty="0">
                <a:latin typeface="黑体" panose="02010609060101010101" pitchFamily="49" charset="-122"/>
                <a:ea typeface="黑体" panose="02010609060101010101" pitchFamily="49" charset="-122"/>
                <a:cs typeface="黑体"/>
              </a:rPr>
              <a:t>5</a:t>
            </a:r>
            <a:r>
              <a:rPr lang="zh-CN" altLang="en-US" sz="2000" b="1" spc="-10" dirty="0">
                <a:latin typeface="黑体" panose="02010609060101010101" pitchFamily="49" charset="-122"/>
                <a:ea typeface="黑体" panose="02010609060101010101" pitchFamily="49" charset="-122"/>
                <a:cs typeface="黑体"/>
              </a:rPr>
              <a:t>个未知量</a:t>
            </a:r>
          </a:p>
        </p:txBody>
      </p:sp>
      <p:sp>
        <p:nvSpPr>
          <p:cNvPr id="18" name="Text Box 28"/>
          <p:cNvSpPr txBox="1">
            <a:spLocks noChangeArrowheads="1"/>
          </p:cNvSpPr>
          <p:nvPr/>
        </p:nvSpPr>
        <p:spPr bwMode="auto">
          <a:xfrm>
            <a:off x="5055491" y="5532781"/>
            <a:ext cx="32061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zh-CN" altLang="en-US" sz="2000" b="1" spc="-10" dirty="0">
                <a:latin typeface="黑体" panose="02010609060101010101" pitchFamily="49" charset="-122"/>
                <a:ea typeface="黑体" panose="02010609060101010101" pitchFamily="49" charset="-122"/>
                <a:cs typeface="黑体"/>
              </a:rPr>
              <a:t>理论上可解</a:t>
            </a:r>
          </a:p>
        </p:txBody>
      </p:sp>
    </p:spTree>
    <p:extLst>
      <p:ext uri="{BB962C8B-B14F-4D97-AF65-F5344CB8AC3E}">
        <p14:creationId xmlns:p14="http://schemas.microsoft.com/office/powerpoint/2010/main" val="544842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object 8"/>
          <p:cNvSpPr txBox="1"/>
          <p:nvPr/>
        </p:nvSpPr>
        <p:spPr>
          <a:xfrm>
            <a:off x="3009418" y="0"/>
            <a:ext cx="3437681" cy="637130"/>
          </a:xfrm>
          <a:prstGeom prst="rect">
            <a:avLst/>
          </a:prstGeom>
        </p:spPr>
        <p:txBody>
          <a:bodyPr vert="horz" wrap="square" lIns="0" tIns="0" rIns="0" bIns="0" rtlCol="0">
            <a:noAutofit/>
          </a:bodyPr>
          <a:lstStyle/>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三、二维边界层微分方程</a:t>
            </a: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sz="2400" b="1" dirty="0">
              <a:solidFill>
                <a:srgbClr val="FF0000"/>
              </a:solidFill>
              <a:latin typeface="黑体" panose="02010609060101010101" pitchFamily="49" charset="-122"/>
              <a:ea typeface="黑体" panose="02010609060101010101" pitchFamily="49" charset="-122"/>
              <a:cs typeface="黑体"/>
            </a:endParaRPr>
          </a:p>
        </p:txBody>
      </p:sp>
      <p:pic>
        <p:nvPicPr>
          <p:cNvPr id="11" name="Picture 7" descr="tu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3658" y="3908384"/>
            <a:ext cx="502920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FF00"/>
                </a:solidFill>
                <a:miter lim="800000"/>
                <a:headEnd/>
                <a:tailEnd/>
              </a14:hiddenLine>
            </a:ext>
          </a:extLst>
        </p:spPr>
      </p:pic>
      <p:sp>
        <p:nvSpPr>
          <p:cNvPr id="12" name="Text Box 28"/>
          <p:cNvSpPr txBox="1">
            <a:spLocks noChangeArrowheads="1"/>
          </p:cNvSpPr>
          <p:nvPr/>
        </p:nvSpPr>
        <p:spPr bwMode="auto">
          <a:xfrm>
            <a:off x="228600" y="767050"/>
            <a:ext cx="21890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kumimoji="1" lang="en-US" altLang="zh-CN" sz="2800" b="1" dirty="0">
                <a:latin typeface="楷体_GB2312" charset="0"/>
                <a:ea typeface="楷体_GB2312" charset="0"/>
              </a:rPr>
              <a:t>    </a:t>
            </a:r>
            <a:r>
              <a:rPr lang="zh-CN" altLang="en-US" sz="2000" b="1" spc="-10" dirty="0">
                <a:latin typeface="黑体" panose="02010609060101010101" pitchFamily="49" charset="-122"/>
                <a:ea typeface="黑体" panose="02010609060101010101" pitchFamily="49" charset="-122"/>
                <a:cs typeface="黑体"/>
              </a:rPr>
              <a:t>边界条件</a:t>
            </a:r>
          </a:p>
        </p:txBody>
      </p:sp>
      <p:sp>
        <p:nvSpPr>
          <p:cNvPr id="13" name="Text Box 28"/>
          <p:cNvSpPr txBox="1">
            <a:spLocks noChangeArrowheads="1"/>
          </p:cNvSpPr>
          <p:nvPr/>
        </p:nvSpPr>
        <p:spPr bwMode="auto">
          <a:xfrm>
            <a:off x="554138" y="2317393"/>
            <a:ext cx="10069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zh-CN" altLang="en-US" sz="2000" b="1" spc="-10">
                <a:latin typeface="黑体" panose="02010609060101010101" pitchFamily="49" charset="-122"/>
                <a:ea typeface="黑体" panose="02010609060101010101" pitchFamily="49" charset="-122"/>
                <a:cs typeface="黑体"/>
              </a:rPr>
              <a:t>壁面</a:t>
            </a:r>
            <a:r>
              <a:rPr lang="zh-CN" altLang="en-US" sz="2000" b="1" spc="-10" dirty="0">
                <a:latin typeface="黑体" panose="02010609060101010101" pitchFamily="49" charset="-122"/>
                <a:ea typeface="黑体" panose="02010609060101010101" pitchFamily="49" charset="-122"/>
                <a:cs typeface="黑体"/>
              </a:rPr>
              <a:t>处</a:t>
            </a:r>
          </a:p>
        </p:txBody>
      </p:sp>
      <mc:AlternateContent xmlns:mc="http://schemas.openxmlformats.org/markup-compatibility/2006" xmlns:a14="http://schemas.microsoft.com/office/drawing/2010/main">
        <mc:Choice Requires="a14">
          <p:sp>
            <p:nvSpPr>
              <p:cNvPr id="2" name="文本框 1"/>
              <p:cNvSpPr txBox="1"/>
              <p:nvPr/>
            </p:nvSpPr>
            <p:spPr>
              <a:xfrm>
                <a:off x="1796273" y="1654311"/>
                <a:ext cx="62138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𝑢</m:t>
                      </m:r>
                      <m:r>
                        <a:rPr kumimoji="1" lang="en-US" altLang="zh-CN" b="0" i="1" smtClean="0">
                          <a:latin typeface="Cambria Math" charset="0"/>
                        </a:rPr>
                        <m:t>=0</m:t>
                      </m:r>
                    </m:oMath>
                  </m:oMathPara>
                </a14:m>
                <a:endParaRPr kumimoji="1" lang="zh-CN" altLang="en-US" dirty="0"/>
              </a:p>
            </p:txBody>
          </p:sp>
        </mc:Choice>
        <mc:Fallback xmlns="">
          <p:sp>
            <p:nvSpPr>
              <p:cNvPr id="2" name="文本框 1"/>
              <p:cNvSpPr txBox="1">
                <a:spLocks noRot="1" noChangeAspect="1" noMove="1" noResize="1" noEditPoints="1" noAdjustHandles="1" noChangeArrowheads="1" noChangeShapeType="1" noTextEdit="1"/>
              </p:cNvSpPr>
              <p:nvPr/>
            </p:nvSpPr>
            <p:spPr>
              <a:xfrm>
                <a:off x="1796273" y="1654311"/>
                <a:ext cx="621389" cy="276999"/>
              </a:xfrm>
              <a:prstGeom prst="rect">
                <a:avLst/>
              </a:prstGeom>
              <a:blipFill rotWithShape="0">
                <a:blip r:embed="rId3"/>
                <a:stretch>
                  <a:fillRect l="-4902" r="-7843" b="-652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1796273" y="2515636"/>
                <a:ext cx="61427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𝑣</m:t>
                      </m:r>
                      <m:r>
                        <a:rPr kumimoji="1" lang="en-US" altLang="zh-CN" b="0" i="1" smtClean="0">
                          <a:latin typeface="Cambria Math" charset="0"/>
                        </a:rPr>
                        <m:t>=0</m:t>
                      </m:r>
                    </m:oMath>
                  </m:oMathPara>
                </a14:m>
                <a:endParaRPr kumimoji="1" lang="zh-CN" altLang="en-US" dirty="0"/>
              </a:p>
            </p:txBody>
          </p:sp>
        </mc:Choice>
        <mc:Fallback xmlns="">
          <p:sp>
            <p:nvSpPr>
              <p:cNvPr id="9" name="文本框 8"/>
              <p:cNvSpPr txBox="1">
                <a:spLocks noRot="1" noChangeAspect="1" noMove="1" noResize="1" noEditPoints="1" noAdjustHandles="1" noChangeArrowheads="1" noChangeShapeType="1" noTextEdit="1"/>
              </p:cNvSpPr>
              <p:nvPr/>
            </p:nvSpPr>
            <p:spPr>
              <a:xfrm>
                <a:off x="1796273" y="2515636"/>
                <a:ext cx="614271" cy="276999"/>
              </a:xfrm>
              <a:prstGeom prst="rect">
                <a:avLst/>
              </a:prstGeom>
              <a:blipFill rotWithShape="0">
                <a:blip r:embed="rId4"/>
                <a:stretch>
                  <a:fillRect l="-5000" r="-9000"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p:cNvSpPr txBox="1"/>
              <p:nvPr/>
            </p:nvSpPr>
            <p:spPr>
              <a:xfrm>
                <a:off x="1796273" y="3376961"/>
                <a:ext cx="78816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𝑇</m:t>
                      </m:r>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𝑇</m:t>
                          </m:r>
                        </m:e>
                        <m:sub>
                          <m:r>
                            <a:rPr kumimoji="1" lang="en-US" altLang="zh-CN" b="0" i="1" smtClean="0">
                              <a:latin typeface="Cambria Math" charset="0"/>
                            </a:rPr>
                            <m:t>𝑊</m:t>
                          </m:r>
                        </m:sub>
                      </m:sSub>
                    </m:oMath>
                  </m:oMathPara>
                </a14:m>
                <a:endParaRPr kumimoji="1" lang="zh-CN" altLang="en-US" dirty="0"/>
              </a:p>
            </p:txBody>
          </p:sp>
        </mc:Choice>
        <mc:Fallback xmlns="">
          <p:sp>
            <p:nvSpPr>
              <p:cNvPr id="14" name="文本框 13"/>
              <p:cNvSpPr txBox="1">
                <a:spLocks noRot="1" noChangeAspect="1" noMove="1" noResize="1" noEditPoints="1" noAdjustHandles="1" noChangeArrowheads="1" noChangeShapeType="1" noTextEdit="1"/>
              </p:cNvSpPr>
              <p:nvPr/>
            </p:nvSpPr>
            <p:spPr>
              <a:xfrm>
                <a:off x="1796273" y="3376961"/>
                <a:ext cx="788164" cy="276999"/>
              </a:xfrm>
              <a:prstGeom prst="rect">
                <a:avLst/>
              </a:prstGeom>
              <a:blipFill rotWithShape="0">
                <a:blip r:embed="rId5"/>
                <a:stretch>
                  <a:fillRect l="-6202" r="-2326" b="-15556"/>
                </a:stretch>
              </a:blipFill>
            </p:spPr>
            <p:txBody>
              <a:bodyPr/>
              <a:lstStyle/>
              <a:p>
                <a:r>
                  <a:rPr lang="zh-CN" altLang="en-US">
                    <a:noFill/>
                  </a:rPr>
                  <a:t> </a:t>
                </a:r>
              </a:p>
            </p:txBody>
          </p:sp>
        </mc:Fallback>
      </mc:AlternateContent>
      <p:sp>
        <p:nvSpPr>
          <p:cNvPr id="16" name="Text Box 28"/>
          <p:cNvSpPr txBox="1">
            <a:spLocks noChangeArrowheads="1"/>
          </p:cNvSpPr>
          <p:nvPr/>
        </p:nvSpPr>
        <p:spPr bwMode="auto">
          <a:xfrm>
            <a:off x="2571550" y="1565055"/>
            <a:ext cx="157415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kumimoji="1" lang="zh-CN" altLang="en-US" sz="2000">
                <a:latin typeface="SimHei" charset="0"/>
                <a:ea typeface="SimHei" charset="0"/>
                <a:cs typeface="SimHei" charset="0"/>
              </a:rPr>
              <a:t>非滑</a:t>
            </a:r>
            <a:r>
              <a:rPr kumimoji="1" lang="zh-CN" altLang="en-US" sz="2000" dirty="0">
                <a:latin typeface="SimHei" charset="0"/>
                <a:ea typeface="SimHei" charset="0"/>
                <a:cs typeface="SimHei" charset="0"/>
              </a:rPr>
              <a:t>移界面</a:t>
            </a:r>
            <a:endParaRPr lang="zh-CN" altLang="en-US" sz="2000" spc="-10" dirty="0">
              <a:latin typeface="SimHei" charset="0"/>
              <a:ea typeface="SimHei" charset="0"/>
              <a:cs typeface="SimHei" charset="0"/>
            </a:endParaRPr>
          </a:p>
        </p:txBody>
      </p:sp>
      <p:sp>
        <p:nvSpPr>
          <p:cNvPr id="17" name="Text Box 28"/>
          <p:cNvSpPr txBox="1">
            <a:spLocks noChangeArrowheads="1"/>
          </p:cNvSpPr>
          <p:nvPr/>
        </p:nvSpPr>
        <p:spPr bwMode="auto">
          <a:xfrm>
            <a:off x="2571550" y="2471008"/>
            <a:ext cx="157415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kumimoji="1" lang="zh-CN" altLang="en-US" sz="2000" dirty="0">
                <a:latin typeface="SimHei" charset="0"/>
                <a:ea typeface="SimHei" charset="0"/>
                <a:cs typeface="SimHei" charset="0"/>
              </a:rPr>
              <a:t>无渗透表面</a:t>
            </a:r>
            <a:endParaRPr lang="zh-CN" altLang="en-US" sz="2000" spc="-10" dirty="0">
              <a:latin typeface="SimHei" charset="0"/>
              <a:ea typeface="SimHei" charset="0"/>
              <a:cs typeface="SimHei" charset="0"/>
            </a:endParaRPr>
          </a:p>
        </p:txBody>
      </p:sp>
      <p:sp>
        <p:nvSpPr>
          <p:cNvPr id="18" name="Text Box 28"/>
          <p:cNvSpPr txBox="1">
            <a:spLocks noChangeArrowheads="1"/>
          </p:cNvSpPr>
          <p:nvPr/>
        </p:nvSpPr>
        <p:spPr bwMode="auto">
          <a:xfrm>
            <a:off x="2550372" y="3345535"/>
            <a:ext cx="157415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zh-CN" altLang="en-US" sz="2000" spc="-10" dirty="0">
                <a:latin typeface="SimHei" charset="0"/>
                <a:ea typeface="SimHei" charset="0"/>
                <a:cs typeface="SimHei" charset="0"/>
              </a:rPr>
              <a:t>常壁温</a:t>
            </a:r>
          </a:p>
        </p:txBody>
      </p:sp>
      <p:sp>
        <p:nvSpPr>
          <p:cNvPr id="19" name="Text Box 28"/>
          <p:cNvSpPr txBox="1">
            <a:spLocks noChangeArrowheads="1"/>
          </p:cNvSpPr>
          <p:nvPr/>
        </p:nvSpPr>
        <p:spPr bwMode="auto">
          <a:xfrm>
            <a:off x="4306714" y="2471008"/>
            <a:ext cx="157415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zh-CN" altLang="en-US" sz="2000" b="1" spc="-10">
                <a:latin typeface="黑体" panose="02010609060101010101" pitchFamily="49" charset="-122"/>
                <a:ea typeface="黑体" panose="02010609060101010101" pitchFamily="49" charset="-122"/>
                <a:cs typeface="黑体"/>
              </a:rPr>
              <a:t>远离壁面处</a:t>
            </a:r>
            <a:endParaRPr lang="zh-CN" altLang="en-US" sz="2000" b="1" spc="-10" dirty="0">
              <a:latin typeface="黑体" panose="02010609060101010101" pitchFamily="49" charset="-122"/>
              <a:ea typeface="黑体" panose="02010609060101010101" pitchFamily="49" charset="-122"/>
              <a:cs typeface="黑体"/>
            </a:endParaRPr>
          </a:p>
        </p:txBody>
      </p:sp>
      <mc:AlternateContent xmlns:mc="http://schemas.openxmlformats.org/markup-compatibility/2006" xmlns:a14="http://schemas.microsoft.com/office/drawing/2010/main">
        <mc:Choice Requires="a14">
          <p:sp>
            <p:nvSpPr>
              <p:cNvPr id="21" name="文本框 20"/>
              <p:cNvSpPr txBox="1"/>
              <p:nvPr/>
            </p:nvSpPr>
            <p:spPr>
              <a:xfrm>
                <a:off x="5933299" y="1654311"/>
                <a:ext cx="79124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𝑢</m:t>
                      </m:r>
                      <m:r>
                        <a:rPr kumimoji="1" lang="en-US" altLang="zh-CN" b="0" i="1" smtClean="0">
                          <a:latin typeface="Cambria Math" charset="0"/>
                        </a:rPr>
                        <m:t>=</m:t>
                      </m:r>
                      <m:sSub>
                        <m:sSubPr>
                          <m:ctrlPr>
                            <a:rPr kumimoji="1" lang="en-US" altLang="zh-CN" i="1">
                              <a:latin typeface="Cambria Math" panose="02040503050406030204" pitchFamily="18" charset="0"/>
                            </a:rPr>
                          </m:ctrlPr>
                        </m:sSubPr>
                        <m:e>
                          <m:r>
                            <a:rPr kumimoji="1" lang="en-US" altLang="zh-CN" b="0" i="1" smtClean="0">
                              <a:latin typeface="Cambria Math" charset="0"/>
                            </a:rPr>
                            <m:t>𝑢</m:t>
                          </m:r>
                        </m:e>
                        <m:sub>
                          <m:r>
                            <a:rPr kumimoji="1" lang="en-US" altLang="zh-CN" i="1">
                              <a:latin typeface="Cambria Math" charset="0"/>
                              <a:ea typeface="Cambria Math" charset="0"/>
                              <a:cs typeface="Cambria Math" charset="0"/>
                            </a:rPr>
                            <m:t>∞</m:t>
                          </m:r>
                        </m:sub>
                      </m:sSub>
                    </m:oMath>
                  </m:oMathPara>
                </a14:m>
                <a:endParaRPr kumimoji="1" lang="zh-CN" altLang="en-US" dirty="0"/>
              </a:p>
            </p:txBody>
          </p:sp>
        </mc:Choice>
        <mc:Fallback xmlns="">
          <p:sp>
            <p:nvSpPr>
              <p:cNvPr id="21" name="文本框 20"/>
              <p:cNvSpPr txBox="1">
                <a:spLocks noRot="1" noChangeAspect="1" noMove="1" noResize="1" noEditPoints="1" noAdjustHandles="1" noChangeArrowheads="1" noChangeShapeType="1" noTextEdit="1"/>
              </p:cNvSpPr>
              <p:nvPr/>
            </p:nvSpPr>
            <p:spPr>
              <a:xfrm>
                <a:off x="5933299" y="1654311"/>
                <a:ext cx="791242" cy="276999"/>
              </a:xfrm>
              <a:prstGeom prst="rect">
                <a:avLst/>
              </a:prstGeom>
              <a:blipFill rotWithShape="0">
                <a:blip r:embed="rId6"/>
                <a:stretch>
                  <a:fillRect l="-3077" r="-1538" b="-1087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p:cNvSpPr txBox="1"/>
              <p:nvPr/>
            </p:nvSpPr>
            <p:spPr>
              <a:xfrm>
                <a:off x="5933299" y="2515636"/>
                <a:ext cx="61427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𝑣</m:t>
                      </m:r>
                      <m:r>
                        <a:rPr kumimoji="1" lang="en-US" altLang="zh-CN" b="0" i="1" smtClean="0">
                          <a:latin typeface="Cambria Math" charset="0"/>
                        </a:rPr>
                        <m:t>=0</m:t>
                      </m:r>
                    </m:oMath>
                  </m:oMathPara>
                </a14:m>
                <a:endParaRPr kumimoji="1" lang="zh-CN" altLang="en-US" dirty="0"/>
              </a:p>
            </p:txBody>
          </p:sp>
        </mc:Choice>
        <mc:Fallback xmlns="">
          <p:sp>
            <p:nvSpPr>
              <p:cNvPr id="22" name="文本框 21"/>
              <p:cNvSpPr txBox="1">
                <a:spLocks noRot="1" noChangeAspect="1" noMove="1" noResize="1" noEditPoints="1" noAdjustHandles="1" noChangeArrowheads="1" noChangeShapeType="1" noTextEdit="1"/>
              </p:cNvSpPr>
              <p:nvPr/>
            </p:nvSpPr>
            <p:spPr>
              <a:xfrm>
                <a:off x="5933299" y="2515636"/>
                <a:ext cx="614271" cy="276999"/>
              </a:xfrm>
              <a:prstGeom prst="rect">
                <a:avLst/>
              </a:prstGeom>
              <a:blipFill rotWithShape="0">
                <a:blip r:embed="rId4"/>
                <a:stretch>
                  <a:fillRect l="-3960" r="-8911"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p:cNvSpPr txBox="1"/>
              <p:nvPr/>
            </p:nvSpPr>
            <p:spPr>
              <a:xfrm>
                <a:off x="5933299" y="3376961"/>
                <a:ext cx="78816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latin typeface="Cambria Math" charset="0"/>
                        </a:rPr>
                        <m:t>𝑇</m:t>
                      </m:r>
                      <m:r>
                        <a:rPr kumimoji="1" lang="en-US" altLang="zh-CN" b="0" i="1" smtClean="0">
                          <a:latin typeface="Cambria Math"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charset="0"/>
                            </a:rPr>
                            <m:t>𝑇</m:t>
                          </m:r>
                        </m:e>
                        <m:sub>
                          <m:r>
                            <a:rPr kumimoji="1" lang="en-US" altLang="zh-CN" b="0" i="1" smtClean="0">
                              <a:latin typeface="Cambria Math" charset="0"/>
                              <a:ea typeface="Cambria Math" charset="0"/>
                              <a:cs typeface="Cambria Math" charset="0"/>
                            </a:rPr>
                            <m:t>∞</m:t>
                          </m:r>
                        </m:sub>
                      </m:sSub>
                    </m:oMath>
                  </m:oMathPara>
                </a14:m>
                <a:endParaRPr kumimoji="1" lang="zh-CN" altLang="en-US" dirty="0"/>
              </a:p>
            </p:txBody>
          </p:sp>
        </mc:Choice>
        <mc:Fallback xmlns="">
          <p:sp>
            <p:nvSpPr>
              <p:cNvPr id="23" name="文本框 22"/>
              <p:cNvSpPr txBox="1">
                <a:spLocks noRot="1" noChangeAspect="1" noMove="1" noResize="1" noEditPoints="1" noAdjustHandles="1" noChangeArrowheads="1" noChangeShapeType="1" noTextEdit="1"/>
              </p:cNvSpPr>
              <p:nvPr/>
            </p:nvSpPr>
            <p:spPr>
              <a:xfrm>
                <a:off x="5933299" y="3376961"/>
                <a:ext cx="788164" cy="276999"/>
              </a:xfrm>
              <a:prstGeom prst="rect">
                <a:avLst/>
              </a:prstGeom>
              <a:blipFill rotWithShape="0">
                <a:blip r:embed="rId7"/>
                <a:stretch>
                  <a:fillRect l="-5385" b="-11111"/>
                </a:stretch>
              </a:blipFill>
            </p:spPr>
            <p:txBody>
              <a:bodyPr/>
              <a:lstStyle/>
              <a:p>
                <a:r>
                  <a:rPr lang="zh-CN" altLang="en-US">
                    <a:noFill/>
                  </a:rPr>
                  <a:t> </a:t>
                </a:r>
              </a:p>
            </p:txBody>
          </p:sp>
        </mc:Fallback>
      </mc:AlternateContent>
      <p:sp>
        <p:nvSpPr>
          <p:cNvPr id="24" name="Text Box 28"/>
          <p:cNvSpPr txBox="1">
            <a:spLocks noChangeArrowheads="1"/>
          </p:cNvSpPr>
          <p:nvPr/>
        </p:nvSpPr>
        <p:spPr bwMode="auto">
          <a:xfrm>
            <a:off x="6708576" y="1565055"/>
            <a:ext cx="157415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kumimoji="1" lang="zh-CN" altLang="en-US" sz="2000" dirty="0">
                <a:latin typeface="SimHei" charset="0"/>
                <a:ea typeface="SimHei" charset="0"/>
                <a:cs typeface="SimHei" charset="0"/>
              </a:rPr>
              <a:t>均匀流</a:t>
            </a:r>
            <a:endParaRPr lang="zh-CN" altLang="en-US" sz="2000" spc="-10" dirty="0">
              <a:latin typeface="SimHei" charset="0"/>
              <a:ea typeface="SimHei" charset="0"/>
              <a:cs typeface="SimHei" charset="0"/>
            </a:endParaRPr>
          </a:p>
        </p:txBody>
      </p:sp>
      <p:sp>
        <p:nvSpPr>
          <p:cNvPr id="25" name="Text Box 28"/>
          <p:cNvSpPr txBox="1">
            <a:spLocks noChangeArrowheads="1"/>
          </p:cNvSpPr>
          <p:nvPr/>
        </p:nvSpPr>
        <p:spPr bwMode="auto">
          <a:xfrm>
            <a:off x="6708576" y="2471008"/>
            <a:ext cx="157415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kumimoji="1" lang="zh-CN" altLang="en-US" sz="2000" dirty="0">
                <a:latin typeface="SimHei" charset="0"/>
                <a:ea typeface="SimHei" charset="0"/>
                <a:cs typeface="SimHei" charset="0"/>
              </a:rPr>
              <a:t>均匀流</a:t>
            </a:r>
            <a:endParaRPr lang="zh-CN" altLang="en-US" sz="2000" spc="-10" dirty="0">
              <a:latin typeface="SimHei" charset="0"/>
              <a:ea typeface="SimHei" charset="0"/>
              <a:cs typeface="SimHei" charset="0"/>
            </a:endParaRPr>
          </a:p>
        </p:txBody>
      </p:sp>
      <p:sp>
        <p:nvSpPr>
          <p:cNvPr id="26" name="Text Box 28"/>
          <p:cNvSpPr txBox="1">
            <a:spLocks noChangeArrowheads="1"/>
          </p:cNvSpPr>
          <p:nvPr/>
        </p:nvSpPr>
        <p:spPr bwMode="auto">
          <a:xfrm>
            <a:off x="6687398" y="3345535"/>
            <a:ext cx="157415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zh-CN" altLang="en-US" sz="2000" spc="-10" dirty="0">
                <a:latin typeface="SimHei" charset="0"/>
                <a:ea typeface="SimHei" charset="0"/>
                <a:cs typeface="SimHei" charset="0"/>
              </a:rPr>
              <a:t>均匀温度</a:t>
            </a:r>
          </a:p>
        </p:txBody>
      </p:sp>
    </p:spTree>
    <p:extLst>
      <p:ext uri="{BB962C8B-B14F-4D97-AF65-F5344CB8AC3E}">
        <p14:creationId xmlns:p14="http://schemas.microsoft.com/office/powerpoint/2010/main" val="303710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object 8"/>
          <p:cNvSpPr txBox="1"/>
          <p:nvPr/>
        </p:nvSpPr>
        <p:spPr>
          <a:xfrm>
            <a:off x="3009418" y="0"/>
            <a:ext cx="3437681" cy="637130"/>
          </a:xfrm>
          <a:prstGeom prst="rect">
            <a:avLst/>
          </a:prstGeom>
        </p:spPr>
        <p:txBody>
          <a:bodyPr vert="horz" wrap="square" lIns="0" tIns="0" rIns="0" bIns="0" rtlCol="0">
            <a:noAutofit/>
          </a:bodyPr>
          <a:lstStyle/>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三、二维边界层微分方程</a:t>
            </a: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sz="2400" b="1" dirty="0">
              <a:solidFill>
                <a:srgbClr val="FF0000"/>
              </a:solidFill>
              <a:latin typeface="黑体" panose="02010609060101010101" pitchFamily="49" charset="-122"/>
              <a:ea typeface="黑体" panose="02010609060101010101" pitchFamily="49" charset="-122"/>
              <a:cs typeface="黑体"/>
            </a:endParaRPr>
          </a:p>
        </p:txBody>
      </p:sp>
      <p:sp>
        <p:nvSpPr>
          <p:cNvPr id="11" name="Rectangle 3"/>
          <p:cNvSpPr>
            <a:spLocks noChangeArrowheads="1"/>
          </p:cNvSpPr>
          <p:nvPr/>
        </p:nvSpPr>
        <p:spPr bwMode="auto">
          <a:xfrm>
            <a:off x="457200" y="724117"/>
            <a:ext cx="1804686"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kumimoji="1" sz="2400">
                <a:solidFill>
                  <a:schemeClr val="tx1"/>
                </a:solidFill>
                <a:latin typeface="Times New Roman" charset="0"/>
                <a:ea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algn="just">
              <a:spcBef>
                <a:spcPct val="20000"/>
              </a:spcBef>
            </a:pPr>
            <a:r>
              <a:rPr lang="zh-CN" altLang="en-US" b="1" spc="-10">
                <a:solidFill>
                  <a:srgbClr val="FF0000"/>
                </a:solidFill>
                <a:latin typeface="黑体" panose="02010609060101010101" pitchFamily="49" charset="-122"/>
                <a:ea typeface="黑体" panose="02010609060101010101" pitchFamily="49" charset="-122"/>
                <a:cs typeface="黑体"/>
              </a:rPr>
              <a:t>速度</a:t>
            </a:r>
            <a:r>
              <a:rPr lang="zh-CN" altLang="en-US" b="1" spc="-10" dirty="0">
                <a:solidFill>
                  <a:srgbClr val="FF0000"/>
                </a:solidFill>
                <a:latin typeface="黑体" panose="02010609060101010101" pitchFamily="49" charset="-122"/>
                <a:ea typeface="黑体" panose="02010609060101010101" pitchFamily="49" charset="-122"/>
                <a:cs typeface="黑体"/>
              </a:rPr>
              <a:t>边界层</a:t>
            </a:r>
          </a:p>
        </p:txBody>
      </p:sp>
      <p:sp>
        <p:nvSpPr>
          <p:cNvPr id="12" name="Text Box 4"/>
          <p:cNvSpPr txBox="1">
            <a:spLocks noChangeArrowheads="1"/>
          </p:cNvSpPr>
          <p:nvPr/>
        </p:nvSpPr>
        <p:spPr bwMode="auto">
          <a:xfrm>
            <a:off x="457200" y="1520140"/>
            <a:ext cx="5410200" cy="134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4000"/>
          <a:lstStyle>
            <a:lvl1pPr marL="457200" indent="-457200">
              <a:defRPr kumimoji="1" sz="2400">
                <a:solidFill>
                  <a:schemeClr val="tx1"/>
                </a:solidFill>
                <a:latin typeface="Times New Roman" charset="0"/>
                <a:ea typeface="宋体" charset="0"/>
              </a:defRPr>
            </a:lvl1pPr>
            <a:lvl2pPr marL="914400" indent="-457200">
              <a:defRPr kumimoji="1" sz="2400">
                <a:solidFill>
                  <a:schemeClr val="tx1"/>
                </a:solidFill>
                <a:latin typeface="Times New Roman" charset="0"/>
                <a:ea typeface="宋体" charset="0"/>
              </a:defRPr>
            </a:lvl2pPr>
            <a:lvl3pPr marL="1371600" indent="-457200">
              <a:defRPr kumimoji="1" sz="2400">
                <a:solidFill>
                  <a:schemeClr val="tx1"/>
                </a:solidFill>
                <a:latin typeface="Times New Roman" charset="0"/>
                <a:ea typeface="宋体" charset="0"/>
              </a:defRPr>
            </a:lvl3pPr>
            <a:lvl4pPr marL="1828800" indent="-457200">
              <a:defRPr kumimoji="1" sz="2400">
                <a:solidFill>
                  <a:schemeClr val="tx1"/>
                </a:solidFill>
                <a:latin typeface="Times New Roman" charset="0"/>
                <a:ea typeface="宋体" charset="0"/>
              </a:defRPr>
            </a:lvl4pPr>
            <a:lvl5pPr marL="2286000" indent="-457200">
              <a:defRPr kumimoji="1" sz="2400">
                <a:solidFill>
                  <a:schemeClr val="tx1"/>
                </a:solidFill>
                <a:latin typeface="Times New Roman" charset="0"/>
                <a:ea typeface="宋体" charset="0"/>
              </a:defRPr>
            </a:lvl5pPr>
            <a:lvl6pPr marL="2743200" indent="-457200" fontAlgn="base">
              <a:spcBef>
                <a:spcPct val="0"/>
              </a:spcBef>
              <a:spcAft>
                <a:spcPct val="0"/>
              </a:spcAft>
              <a:defRPr kumimoji="1" sz="2400">
                <a:solidFill>
                  <a:schemeClr val="tx1"/>
                </a:solidFill>
                <a:latin typeface="Times New Roman" charset="0"/>
                <a:ea typeface="宋体" charset="0"/>
              </a:defRPr>
            </a:lvl6pPr>
            <a:lvl7pPr marL="3200400" indent="-457200" fontAlgn="base">
              <a:spcBef>
                <a:spcPct val="0"/>
              </a:spcBef>
              <a:spcAft>
                <a:spcPct val="0"/>
              </a:spcAft>
              <a:defRPr kumimoji="1" sz="2400">
                <a:solidFill>
                  <a:schemeClr val="tx1"/>
                </a:solidFill>
                <a:latin typeface="Times New Roman" charset="0"/>
                <a:ea typeface="宋体" charset="0"/>
              </a:defRPr>
            </a:lvl7pPr>
            <a:lvl8pPr marL="3657600" indent="-457200" fontAlgn="base">
              <a:spcBef>
                <a:spcPct val="0"/>
              </a:spcBef>
              <a:spcAft>
                <a:spcPct val="0"/>
              </a:spcAft>
              <a:defRPr kumimoji="1" sz="2400">
                <a:solidFill>
                  <a:schemeClr val="tx1"/>
                </a:solidFill>
                <a:latin typeface="Times New Roman" charset="0"/>
                <a:ea typeface="宋体" charset="0"/>
              </a:defRPr>
            </a:lvl8pPr>
            <a:lvl9pPr marL="4114800" indent="-457200" fontAlgn="base">
              <a:spcBef>
                <a:spcPct val="0"/>
              </a:spcBef>
              <a:spcAft>
                <a:spcPct val="0"/>
              </a:spcAft>
              <a:defRPr kumimoji="1" sz="2400">
                <a:solidFill>
                  <a:schemeClr val="tx1"/>
                </a:solidFill>
                <a:latin typeface="Times New Roman" charset="0"/>
                <a:ea typeface="宋体" charset="0"/>
              </a:defRPr>
            </a:lvl9pPr>
          </a:lstStyle>
          <a:p>
            <a:pPr marL="0" indent="0">
              <a:lnSpc>
                <a:spcPct val="150000"/>
              </a:lnSpc>
              <a:spcBef>
                <a:spcPct val="50000"/>
              </a:spcBef>
            </a:pPr>
            <a:r>
              <a:rPr lang="zh-CN" altLang="en-US" sz="2000" dirty="0">
                <a:latin typeface="SimHei" charset="0"/>
                <a:ea typeface="SimHei" charset="0"/>
                <a:cs typeface="SimHei" charset="0"/>
              </a:rPr>
              <a:t>当流体流过固体壁面时</a:t>
            </a:r>
            <a:r>
              <a:rPr lang="en-US" altLang="zh-CN" sz="2000" dirty="0">
                <a:latin typeface="SimHei" charset="0"/>
                <a:ea typeface="SimHei" charset="0"/>
                <a:cs typeface="SimHei" charset="0"/>
              </a:rPr>
              <a:t>,</a:t>
            </a:r>
            <a:r>
              <a:rPr lang="zh-CN" altLang="en-US" sz="2000" dirty="0">
                <a:latin typeface="SimHei" charset="0"/>
                <a:ea typeface="SimHei" charset="0"/>
                <a:cs typeface="SimHei" charset="0"/>
              </a:rPr>
              <a:t>由于流体粘性的作用</a:t>
            </a:r>
            <a:r>
              <a:rPr lang="en-US" altLang="zh-CN" sz="2000" dirty="0">
                <a:latin typeface="SimHei" charset="0"/>
                <a:ea typeface="SimHei" charset="0"/>
                <a:cs typeface="SimHei" charset="0"/>
              </a:rPr>
              <a:t>,</a:t>
            </a:r>
            <a:r>
              <a:rPr lang="zh-CN" altLang="en-US" sz="2000" dirty="0">
                <a:latin typeface="SimHei" charset="0"/>
                <a:ea typeface="SimHei" charset="0"/>
                <a:cs typeface="SimHei" charset="0"/>
              </a:rPr>
              <a:t>使得在固体壁面附近存在速度发生剧烈变化的薄层称为</a:t>
            </a:r>
            <a:r>
              <a:rPr lang="zh-CN" altLang="en-US" sz="2000" dirty="0">
                <a:solidFill>
                  <a:srgbClr val="FF0000"/>
                </a:solidFill>
                <a:latin typeface="SimHei" charset="0"/>
                <a:ea typeface="SimHei" charset="0"/>
                <a:cs typeface="SimHei" charset="0"/>
              </a:rPr>
              <a:t>流动边界层或速度边界层</a:t>
            </a:r>
            <a:r>
              <a:rPr lang="zh-CN" altLang="en-US" sz="2000" dirty="0">
                <a:latin typeface="SimHei" charset="0"/>
                <a:ea typeface="SimHei" charset="0"/>
                <a:cs typeface="SimHei" charset="0"/>
              </a:rPr>
              <a:t>。</a:t>
            </a:r>
          </a:p>
        </p:txBody>
      </p:sp>
      <mc:AlternateContent xmlns:mc="http://schemas.openxmlformats.org/markup-compatibility/2006" xmlns:a14="http://schemas.microsoft.com/office/drawing/2010/main">
        <mc:Choice Requires="a14">
          <p:sp>
            <p:nvSpPr>
              <p:cNvPr id="13" name="Text Box 5"/>
              <p:cNvSpPr txBox="1">
                <a:spLocks noChangeArrowheads="1"/>
              </p:cNvSpPr>
              <p:nvPr/>
            </p:nvSpPr>
            <p:spPr bwMode="auto">
              <a:xfrm>
                <a:off x="342900" y="3249181"/>
                <a:ext cx="5638800" cy="55399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Lst>
            </p:spPr>
            <p:txBody>
              <a:bodyPr wrap="square">
                <a:spAutoFit/>
              </a:bodyPr>
              <a:lstStyle/>
              <a:p>
                <a:pPr>
                  <a:lnSpc>
                    <a:spcPct val="150000"/>
                  </a:lnSpc>
                  <a:spcBef>
                    <a:spcPct val="50000"/>
                  </a:spcBef>
                </a:pPr>
                <a:r>
                  <a:rPr kumimoji="1" lang="zh-CN" altLang="en-US" sz="2000" dirty="0">
                    <a:latin typeface="SimHei" charset="0"/>
                    <a:ea typeface="SimHei" charset="0"/>
                    <a:cs typeface="SimHei" charset="0"/>
                  </a:rPr>
                  <a:t>速度边界层厚度</a:t>
                </a:r>
                <a14:m>
                  <m:oMath xmlns:m="http://schemas.openxmlformats.org/officeDocument/2006/math">
                    <m:r>
                      <a:rPr kumimoji="1" lang="zh-CN" altLang="en-US" sz="2000" i="1" smtClean="0">
                        <a:latin typeface="Cambria Math" charset="0"/>
                        <a:ea typeface="Cambria Math" charset="0"/>
                        <a:cs typeface="Cambria Math" charset="0"/>
                      </a:rPr>
                      <m:t>𝛿</m:t>
                    </m:r>
                  </m:oMath>
                </a14:m>
                <a:r>
                  <a:rPr kumimoji="1" lang="zh-CN" altLang="en-US" sz="2000" dirty="0">
                    <a:latin typeface="SimHei" charset="0"/>
                    <a:ea typeface="SimHei" charset="0"/>
                    <a:cs typeface="SimHei" charset="0"/>
                  </a:rPr>
                  <a:t>的规定：速度等于</a:t>
                </a:r>
                <a:r>
                  <a:rPr kumimoji="1" lang="en-US" altLang="zh-CN" sz="2000" dirty="0">
                    <a:latin typeface="SimHei" charset="0"/>
                    <a:ea typeface="SimHei" charset="0"/>
                    <a:cs typeface="SimHei" charset="0"/>
                  </a:rPr>
                  <a:t>99%</a:t>
                </a:r>
                <a:r>
                  <a:rPr kumimoji="1" lang="zh-CN" altLang="en-US" sz="2000" dirty="0">
                    <a:latin typeface="SimHei" charset="0"/>
                    <a:ea typeface="SimHei" charset="0"/>
                    <a:cs typeface="SimHei" charset="0"/>
                  </a:rPr>
                  <a:t>主流速度。</a:t>
                </a:r>
              </a:p>
            </p:txBody>
          </p:sp>
        </mc:Choice>
        <mc:Fallback xmlns="">
          <p:sp>
            <p:nvSpPr>
              <p:cNvPr id="13" name="Text Box 5"/>
              <p:cNvSpPr txBox="1">
                <a:spLocks noRot="1" noChangeAspect="1" noMove="1" noResize="1" noEditPoints="1" noAdjustHandles="1" noChangeArrowheads="1" noChangeShapeType="1" noTextEdit="1"/>
              </p:cNvSpPr>
              <p:nvPr/>
            </p:nvSpPr>
            <p:spPr bwMode="auto">
              <a:xfrm>
                <a:off x="342900" y="3249181"/>
                <a:ext cx="5638800" cy="553998"/>
              </a:xfrm>
              <a:prstGeom prst="rect">
                <a:avLst/>
              </a:prstGeom>
              <a:blipFill rotWithShape="0">
                <a:blip r:embed="rId2"/>
                <a:stretch>
                  <a:fillRect l="-1081" r="-5622" b="-549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zh-CN" altLang="en-US">
                    <a:noFill/>
                  </a:rPr>
                  <a:t> </a:t>
                </a:r>
              </a:p>
            </p:txBody>
          </p:sp>
        </mc:Fallback>
      </mc:AlternateContent>
      <p:pic>
        <p:nvPicPr>
          <p:cNvPr id="14" name="Picture 6" descr="tu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159991"/>
            <a:ext cx="2667000" cy="2643188"/>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7"/>
          <p:cNvGrpSpPr>
            <a:grpSpLocks/>
          </p:cNvGrpSpPr>
          <p:nvPr/>
        </p:nvGrpSpPr>
        <p:grpSpPr bwMode="auto">
          <a:xfrm>
            <a:off x="1361281" y="4716463"/>
            <a:ext cx="6650038" cy="1143000"/>
            <a:chOff x="960" y="3264"/>
            <a:chExt cx="4189" cy="720"/>
          </a:xfrm>
        </p:grpSpPr>
        <p:sp>
          <p:nvSpPr>
            <p:cNvPr id="16" name="Rectangle 8" descr="宽上对角线"/>
            <p:cNvSpPr>
              <a:spLocks noChangeArrowheads="1"/>
            </p:cNvSpPr>
            <p:nvPr/>
          </p:nvSpPr>
          <p:spPr bwMode="auto">
            <a:xfrm>
              <a:off x="960" y="3888"/>
              <a:ext cx="4128" cy="96"/>
            </a:xfrm>
            <a:prstGeom prst="rect">
              <a:avLst/>
            </a:prstGeom>
            <a:pattFill prst="wdUpDiag">
              <a:fgClr>
                <a:schemeClr val="bg2"/>
              </a:fgClr>
              <a:bgClr>
                <a:srgbClr val="FFFFFF"/>
              </a:bgClr>
            </a:patt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sp>
          <p:nvSpPr>
            <p:cNvPr id="17" name="Freeform 9"/>
            <p:cNvSpPr>
              <a:spLocks/>
            </p:cNvSpPr>
            <p:nvPr/>
          </p:nvSpPr>
          <p:spPr bwMode="auto">
            <a:xfrm>
              <a:off x="960" y="3264"/>
              <a:ext cx="4189" cy="645"/>
            </a:xfrm>
            <a:custGeom>
              <a:avLst/>
              <a:gdLst>
                <a:gd name="T0" fmla="*/ 5 w 4189"/>
                <a:gd name="T1" fmla="*/ 629 h 645"/>
                <a:gd name="T2" fmla="*/ 1198 w 4189"/>
                <a:gd name="T3" fmla="*/ 629 h 645"/>
                <a:gd name="T4" fmla="*/ 4003 w 4189"/>
                <a:gd name="T5" fmla="*/ 630 h 645"/>
                <a:gd name="T6" fmla="*/ 4150 w 4189"/>
                <a:gd name="T7" fmla="*/ 556 h 645"/>
                <a:gd name="T8" fmla="*/ 4086 w 4189"/>
                <a:gd name="T9" fmla="*/ 35 h 645"/>
                <a:gd name="T10" fmla="*/ 3747 w 4189"/>
                <a:gd name="T11" fmla="*/ 63 h 645"/>
                <a:gd name="T12" fmla="*/ 3162 w 4189"/>
                <a:gd name="T13" fmla="*/ 163 h 645"/>
                <a:gd name="T14" fmla="*/ 2074 w 4189"/>
                <a:gd name="T15" fmla="*/ 273 h 645"/>
                <a:gd name="T16" fmla="*/ 1251 w 4189"/>
                <a:gd name="T17" fmla="*/ 355 h 645"/>
                <a:gd name="T18" fmla="*/ 840 w 4189"/>
                <a:gd name="T19" fmla="*/ 410 h 645"/>
                <a:gd name="T20" fmla="*/ 758 w 4189"/>
                <a:gd name="T21" fmla="*/ 428 h 645"/>
                <a:gd name="T22" fmla="*/ 246 w 4189"/>
                <a:gd name="T23" fmla="*/ 538 h 645"/>
                <a:gd name="T24" fmla="*/ 31 w 4189"/>
                <a:gd name="T25" fmla="*/ 617 h 645"/>
                <a:gd name="T26" fmla="*/ 58 w 4189"/>
                <a:gd name="T27" fmla="*/ 64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89" h="645">
                  <a:moveTo>
                    <a:pt x="5" y="629"/>
                  </a:moveTo>
                  <a:cubicBezTo>
                    <a:pt x="389" y="638"/>
                    <a:pt x="808" y="620"/>
                    <a:pt x="1198" y="629"/>
                  </a:cubicBezTo>
                  <a:cubicBezTo>
                    <a:pt x="2134" y="626"/>
                    <a:pt x="3067" y="636"/>
                    <a:pt x="4003" y="630"/>
                  </a:cubicBezTo>
                  <a:cubicBezTo>
                    <a:pt x="4100" y="629"/>
                    <a:pt x="4122" y="602"/>
                    <a:pt x="4150" y="556"/>
                  </a:cubicBezTo>
                  <a:cubicBezTo>
                    <a:pt x="4134" y="461"/>
                    <a:pt x="4189" y="46"/>
                    <a:pt x="4086" y="35"/>
                  </a:cubicBezTo>
                  <a:cubicBezTo>
                    <a:pt x="3977" y="0"/>
                    <a:pt x="3966" y="18"/>
                    <a:pt x="3747" y="63"/>
                  </a:cubicBezTo>
                  <a:cubicBezTo>
                    <a:pt x="3683" y="63"/>
                    <a:pt x="3172" y="154"/>
                    <a:pt x="3162" y="163"/>
                  </a:cubicBezTo>
                  <a:cubicBezTo>
                    <a:pt x="3162" y="136"/>
                    <a:pt x="2705" y="218"/>
                    <a:pt x="2074" y="273"/>
                  </a:cubicBezTo>
                  <a:cubicBezTo>
                    <a:pt x="1799" y="292"/>
                    <a:pt x="1626" y="318"/>
                    <a:pt x="1251" y="355"/>
                  </a:cubicBezTo>
                  <a:cubicBezTo>
                    <a:pt x="1045" y="371"/>
                    <a:pt x="922" y="398"/>
                    <a:pt x="840" y="410"/>
                  </a:cubicBezTo>
                  <a:cubicBezTo>
                    <a:pt x="758" y="422"/>
                    <a:pt x="857" y="407"/>
                    <a:pt x="758" y="428"/>
                  </a:cubicBezTo>
                  <a:cubicBezTo>
                    <a:pt x="593" y="437"/>
                    <a:pt x="419" y="483"/>
                    <a:pt x="246" y="538"/>
                  </a:cubicBezTo>
                  <a:cubicBezTo>
                    <a:pt x="135" y="579"/>
                    <a:pt x="55" y="592"/>
                    <a:pt x="31" y="617"/>
                  </a:cubicBezTo>
                  <a:cubicBezTo>
                    <a:pt x="0" y="635"/>
                    <a:pt x="44" y="631"/>
                    <a:pt x="58" y="645"/>
                  </a:cubicBezTo>
                </a:path>
              </a:pathLst>
            </a:custGeom>
            <a:gradFill rotWithShape="0">
              <a:gsLst>
                <a:gs pos="0">
                  <a:srgbClr val="FFFFFF"/>
                </a:gs>
                <a:gs pos="100000">
                  <a:srgbClr val="00FF00"/>
                </a:gs>
              </a:gsLst>
              <a:lin ang="5400000" scaled="1"/>
            </a:gradFill>
            <a:ln w="9525" cap="flat" cmpd="sng">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zh-CN" altLang="en-US"/>
            </a:p>
          </p:txBody>
        </p:sp>
      </p:grpSp>
      <p:cxnSp>
        <p:nvCxnSpPr>
          <p:cNvPr id="18" name="AutoShape 10"/>
          <p:cNvCxnSpPr>
            <a:cxnSpLocks noChangeShapeType="1"/>
          </p:cNvCxnSpPr>
          <p:nvPr/>
        </p:nvCxnSpPr>
        <p:spPr bwMode="auto">
          <a:xfrm flipV="1">
            <a:off x="833377" y="4983163"/>
            <a:ext cx="838200" cy="152400"/>
          </a:xfrm>
          <a:prstGeom prst="curvedConnector3">
            <a:avLst>
              <a:gd name="adj1" fmla="val 50000"/>
            </a:avLst>
          </a:prstGeom>
          <a:noFill/>
          <a:ln w="38100">
            <a:solidFill>
              <a:srgbClr val="00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 name="AutoShape 11"/>
          <p:cNvCxnSpPr>
            <a:cxnSpLocks noChangeShapeType="1"/>
          </p:cNvCxnSpPr>
          <p:nvPr/>
        </p:nvCxnSpPr>
        <p:spPr bwMode="auto">
          <a:xfrm flipV="1">
            <a:off x="833377" y="5135563"/>
            <a:ext cx="838200" cy="152400"/>
          </a:xfrm>
          <a:prstGeom prst="curvedConnector3">
            <a:avLst>
              <a:gd name="adj1" fmla="val 50000"/>
            </a:avLst>
          </a:prstGeom>
          <a:noFill/>
          <a:ln w="38100">
            <a:solidFill>
              <a:srgbClr val="00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AutoShape 12"/>
          <p:cNvCxnSpPr>
            <a:cxnSpLocks noChangeShapeType="1"/>
          </p:cNvCxnSpPr>
          <p:nvPr/>
        </p:nvCxnSpPr>
        <p:spPr bwMode="auto">
          <a:xfrm flipV="1">
            <a:off x="833377" y="5287963"/>
            <a:ext cx="838200" cy="152400"/>
          </a:xfrm>
          <a:prstGeom prst="curvedConnector3">
            <a:avLst>
              <a:gd name="adj1" fmla="val 50000"/>
            </a:avLst>
          </a:prstGeom>
          <a:noFill/>
          <a:ln w="38100">
            <a:solidFill>
              <a:srgbClr val="00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2" name="Text Box 5"/>
          <p:cNvSpPr txBox="1">
            <a:spLocks noChangeArrowheads="1"/>
          </p:cNvSpPr>
          <p:nvPr/>
        </p:nvSpPr>
        <p:spPr bwMode="auto">
          <a:xfrm>
            <a:off x="457200" y="4117543"/>
            <a:ext cx="255221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150000"/>
              </a:lnSpc>
              <a:spcBef>
                <a:spcPct val="50000"/>
              </a:spcBef>
            </a:pPr>
            <a:r>
              <a:rPr kumimoji="1" lang="zh-CN" altLang="en-US" sz="2000" dirty="0">
                <a:solidFill>
                  <a:srgbClr val="FF0000"/>
                </a:solidFill>
                <a:latin typeface="SimHei" charset="0"/>
                <a:ea typeface="SimHei" charset="0"/>
                <a:cs typeface="SimHei" charset="0"/>
              </a:rPr>
              <a:t>边界层区</a:t>
            </a:r>
            <a:r>
              <a:rPr kumimoji="1" lang="zh-CN" altLang="en-US" sz="2000">
                <a:solidFill>
                  <a:srgbClr val="FF0000"/>
                </a:solidFill>
                <a:latin typeface="SimHei" charset="0"/>
                <a:ea typeface="SimHei" charset="0"/>
                <a:cs typeface="SimHei" charset="0"/>
              </a:rPr>
              <a:t>、主流区</a:t>
            </a:r>
            <a:endParaRPr kumimoji="1" lang="zh-CN" altLang="en-US" sz="2000" dirty="0">
              <a:solidFill>
                <a:srgbClr val="FF0000"/>
              </a:solidFill>
              <a:latin typeface="SimHei" charset="0"/>
              <a:ea typeface="SimHei" charset="0"/>
              <a:cs typeface="SimHei" charset="0"/>
            </a:endParaRPr>
          </a:p>
        </p:txBody>
      </p:sp>
    </p:spTree>
    <p:extLst>
      <p:ext uri="{BB962C8B-B14F-4D97-AF65-F5344CB8AC3E}">
        <p14:creationId xmlns:p14="http://schemas.microsoft.com/office/powerpoint/2010/main" val="535484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object 8"/>
          <p:cNvSpPr txBox="1"/>
          <p:nvPr/>
        </p:nvSpPr>
        <p:spPr>
          <a:xfrm>
            <a:off x="3009418" y="0"/>
            <a:ext cx="3437681" cy="637130"/>
          </a:xfrm>
          <a:prstGeom prst="rect">
            <a:avLst/>
          </a:prstGeom>
        </p:spPr>
        <p:txBody>
          <a:bodyPr vert="horz" wrap="square" lIns="0" tIns="0" rIns="0" bIns="0" rtlCol="0">
            <a:noAutofit/>
          </a:bodyPr>
          <a:lstStyle/>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三、二维边界层微分方程</a:t>
            </a: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sz="2400" b="1" dirty="0">
              <a:solidFill>
                <a:srgbClr val="FF0000"/>
              </a:solidFill>
              <a:latin typeface="黑体" panose="02010609060101010101" pitchFamily="49" charset="-122"/>
              <a:ea typeface="黑体" panose="02010609060101010101" pitchFamily="49" charset="-122"/>
              <a:cs typeface="黑体"/>
            </a:endParaRPr>
          </a:p>
        </p:txBody>
      </p:sp>
      <p:sp>
        <p:nvSpPr>
          <p:cNvPr id="22" name="Rectangle 3"/>
          <p:cNvSpPr>
            <a:spLocks noChangeArrowheads="1"/>
          </p:cNvSpPr>
          <p:nvPr/>
        </p:nvSpPr>
        <p:spPr bwMode="auto">
          <a:xfrm>
            <a:off x="457200" y="724117"/>
            <a:ext cx="1804686"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kumimoji="1" sz="2400">
                <a:solidFill>
                  <a:schemeClr val="tx1"/>
                </a:solidFill>
                <a:latin typeface="Times New Roman" charset="0"/>
                <a:ea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algn="just">
              <a:spcBef>
                <a:spcPct val="20000"/>
              </a:spcBef>
            </a:pPr>
            <a:r>
              <a:rPr lang="zh-CN" altLang="en-US" b="1" spc="-10" dirty="0">
                <a:solidFill>
                  <a:srgbClr val="FF0000"/>
                </a:solidFill>
                <a:latin typeface="黑体" panose="02010609060101010101" pitchFamily="49" charset="-122"/>
                <a:ea typeface="黑体" panose="02010609060101010101" pitchFamily="49" charset="-122"/>
                <a:cs typeface="黑体"/>
              </a:rPr>
              <a:t>温度边界层</a:t>
            </a:r>
          </a:p>
        </p:txBody>
      </p:sp>
      <p:sp>
        <p:nvSpPr>
          <p:cNvPr id="23" name="Text Box 4"/>
          <p:cNvSpPr txBox="1">
            <a:spLocks noChangeArrowheads="1"/>
          </p:cNvSpPr>
          <p:nvPr/>
        </p:nvSpPr>
        <p:spPr bwMode="auto">
          <a:xfrm>
            <a:off x="549797" y="1316255"/>
            <a:ext cx="7934446" cy="134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4000"/>
          <a:lstStyle>
            <a:lvl1pPr marL="457200" indent="-457200">
              <a:defRPr kumimoji="1" sz="2400">
                <a:solidFill>
                  <a:schemeClr val="tx1"/>
                </a:solidFill>
                <a:latin typeface="Times New Roman" charset="0"/>
                <a:ea typeface="宋体" charset="0"/>
              </a:defRPr>
            </a:lvl1pPr>
            <a:lvl2pPr marL="914400" indent="-457200">
              <a:defRPr kumimoji="1" sz="2400">
                <a:solidFill>
                  <a:schemeClr val="tx1"/>
                </a:solidFill>
                <a:latin typeface="Times New Roman" charset="0"/>
                <a:ea typeface="宋体" charset="0"/>
              </a:defRPr>
            </a:lvl2pPr>
            <a:lvl3pPr marL="1371600" indent="-457200">
              <a:defRPr kumimoji="1" sz="2400">
                <a:solidFill>
                  <a:schemeClr val="tx1"/>
                </a:solidFill>
                <a:latin typeface="Times New Roman" charset="0"/>
                <a:ea typeface="宋体" charset="0"/>
              </a:defRPr>
            </a:lvl3pPr>
            <a:lvl4pPr marL="1828800" indent="-457200">
              <a:defRPr kumimoji="1" sz="2400">
                <a:solidFill>
                  <a:schemeClr val="tx1"/>
                </a:solidFill>
                <a:latin typeface="Times New Roman" charset="0"/>
                <a:ea typeface="宋体" charset="0"/>
              </a:defRPr>
            </a:lvl4pPr>
            <a:lvl5pPr marL="2286000" indent="-457200">
              <a:defRPr kumimoji="1" sz="2400">
                <a:solidFill>
                  <a:schemeClr val="tx1"/>
                </a:solidFill>
                <a:latin typeface="Times New Roman" charset="0"/>
                <a:ea typeface="宋体" charset="0"/>
              </a:defRPr>
            </a:lvl5pPr>
            <a:lvl6pPr marL="2743200" indent="-457200" fontAlgn="base">
              <a:spcBef>
                <a:spcPct val="0"/>
              </a:spcBef>
              <a:spcAft>
                <a:spcPct val="0"/>
              </a:spcAft>
              <a:defRPr kumimoji="1" sz="2400">
                <a:solidFill>
                  <a:schemeClr val="tx1"/>
                </a:solidFill>
                <a:latin typeface="Times New Roman" charset="0"/>
                <a:ea typeface="宋体" charset="0"/>
              </a:defRPr>
            </a:lvl6pPr>
            <a:lvl7pPr marL="3200400" indent="-457200" fontAlgn="base">
              <a:spcBef>
                <a:spcPct val="0"/>
              </a:spcBef>
              <a:spcAft>
                <a:spcPct val="0"/>
              </a:spcAft>
              <a:defRPr kumimoji="1" sz="2400">
                <a:solidFill>
                  <a:schemeClr val="tx1"/>
                </a:solidFill>
                <a:latin typeface="Times New Roman" charset="0"/>
                <a:ea typeface="宋体" charset="0"/>
              </a:defRPr>
            </a:lvl7pPr>
            <a:lvl8pPr marL="3657600" indent="-457200" fontAlgn="base">
              <a:spcBef>
                <a:spcPct val="0"/>
              </a:spcBef>
              <a:spcAft>
                <a:spcPct val="0"/>
              </a:spcAft>
              <a:defRPr kumimoji="1" sz="2400">
                <a:solidFill>
                  <a:schemeClr val="tx1"/>
                </a:solidFill>
                <a:latin typeface="Times New Roman" charset="0"/>
                <a:ea typeface="宋体" charset="0"/>
              </a:defRPr>
            </a:lvl8pPr>
            <a:lvl9pPr marL="4114800" indent="-457200" fontAlgn="base">
              <a:spcBef>
                <a:spcPct val="0"/>
              </a:spcBef>
              <a:spcAft>
                <a:spcPct val="0"/>
              </a:spcAft>
              <a:defRPr kumimoji="1" sz="2400">
                <a:solidFill>
                  <a:schemeClr val="tx1"/>
                </a:solidFill>
                <a:latin typeface="Times New Roman" charset="0"/>
                <a:ea typeface="宋体" charset="0"/>
              </a:defRPr>
            </a:lvl9pPr>
          </a:lstStyle>
          <a:p>
            <a:pPr marL="0" indent="0">
              <a:lnSpc>
                <a:spcPct val="150000"/>
              </a:lnSpc>
              <a:spcBef>
                <a:spcPct val="50000"/>
              </a:spcBef>
            </a:pPr>
            <a:r>
              <a:rPr lang="zh-CN" altLang="en-US" sz="2000" dirty="0">
                <a:latin typeface="SimHei" charset="0"/>
                <a:ea typeface="SimHei" charset="0"/>
                <a:cs typeface="SimHei" charset="0"/>
              </a:rPr>
              <a:t>流体温度在靠近壁面的一个很薄的区域产生温度梯度很大的薄层称为</a:t>
            </a:r>
            <a:r>
              <a:rPr lang="zh-CN" altLang="en-US" sz="2000" dirty="0">
                <a:solidFill>
                  <a:srgbClr val="FF0000"/>
                </a:solidFill>
                <a:latin typeface="SimHei" charset="0"/>
                <a:ea typeface="SimHei" charset="0"/>
                <a:cs typeface="SimHei" charset="0"/>
              </a:rPr>
              <a:t>温度边界层或热边界层</a:t>
            </a:r>
            <a:r>
              <a:rPr lang="zh-CN" altLang="en-US" sz="2000" dirty="0">
                <a:latin typeface="SimHei" charset="0"/>
                <a:ea typeface="SimHei" charset="0"/>
                <a:cs typeface="SimHei" charset="0"/>
              </a:rPr>
              <a:t>。</a:t>
            </a:r>
          </a:p>
        </p:txBody>
      </p:sp>
      <mc:AlternateContent xmlns:mc="http://schemas.openxmlformats.org/markup-compatibility/2006" xmlns:a14="http://schemas.microsoft.com/office/drawing/2010/main">
        <mc:Choice Requires="a14">
          <p:sp>
            <p:nvSpPr>
              <p:cNvPr id="24" name="Text Box 5"/>
              <p:cNvSpPr txBox="1">
                <a:spLocks noChangeArrowheads="1"/>
              </p:cNvSpPr>
              <p:nvPr/>
            </p:nvSpPr>
            <p:spPr bwMode="auto">
              <a:xfrm>
                <a:off x="549797" y="2517461"/>
                <a:ext cx="8027044" cy="55399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Lst>
            </p:spPr>
            <p:txBody>
              <a:bodyPr wrap="square">
                <a:spAutoFit/>
              </a:bodyPr>
              <a:lstStyle/>
              <a:p>
                <a:pPr>
                  <a:lnSpc>
                    <a:spcPct val="150000"/>
                  </a:lnSpc>
                  <a:spcBef>
                    <a:spcPct val="50000"/>
                  </a:spcBef>
                </a:pPr>
                <a:r>
                  <a:rPr kumimoji="1" lang="zh-CN" altLang="en-US" sz="2000" dirty="0">
                    <a:latin typeface="SimHei" charset="0"/>
                    <a:ea typeface="SimHei" charset="0"/>
                    <a:cs typeface="SimHei" charset="0"/>
                  </a:rPr>
                  <a:t>速度边界层厚度</a:t>
                </a:r>
                <a14:m>
                  <m:oMath xmlns:m="http://schemas.openxmlformats.org/officeDocument/2006/math">
                    <m:sSub>
                      <m:sSubPr>
                        <m:ctrlPr>
                          <a:rPr kumimoji="1" lang="en-US" altLang="zh-CN" sz="2000" i="1" dirty="0" smtClean="0">
                            <a:latin typeface="Cambria Math" panose="02040503050406030204" pitchFamily="18" charset="0"/>
                            <a:ea typeface="Cambria Math" charset="0"/>
                            <a:cs typeface="Cambria Math" charset="0"/>
                          </a:rPr>
                        </m:ctrlPr>
                      </m:sSubPr>
                      <m:e>
                        <m:r>
                          <a:rPr kumimoji="1" lang="en-US" altLang="zh-CN" sz="2000" i="1" dirty="0" smtClean="0">
                            <a:latin typeface="Cambria Math" charset="0"/>
                            <a:ea typeface="Cambria Math" charset="0"/>
                            <a:cs typeface="Cambria Math" charset="0"/>
                          </a:rPr>
                          <m:t>𝛿</m:t>
                        </m:r>
                      </m:e>
                      <m:sub>
                        <m:r>
                          <a:rPr kumimoji="1" lang="en-US" altLang="zh-CN" sz="2000" b="0" i="1" dirty="0" smtClean="0">
                            <a:latin typeface="Cambria Math" charset="0"/>
                            <a:ea typeface="Cambria Math" charset="0"/>
                            <a:cs typeface="Cambria Math" charset="0"/>
                          </a:rPr>
                          <m:t>𝑡</m:t>
                        </m:r>
                      </m:sub>
                    </m:sSub>
                  </m:oMath>
                </a14:m>
                <a:r>
                  <a:rPr kumimoji="1" lang="zh-CN" altLang="en-US" sz="2000" dirty="0">
                    <a:latin typeface="SimHei" charset="0"/>
                    <a:ea typeface="SimHei" charset="0"/>
                    <a:cs typeface="SimHei" charset="0"/>
                  </a:rPr>
                  <a:t>的规定：过余温度等于</a:t>
                </a:r>
                <a:r>
                  <a:rPr kumimoji="1" lang="en-US" altLang="zh-CN" sz="2000" dirty="0">
                    <a:latin typeface="SimHei" charset="0"/>
                    <a:ea typeface="SimHei" charset="0"/>
                    <a:cs typeface="SimHei" charset="0"/>
                  </a:rPr>
                  <a:t>99%</a:t>
                </a:r>
                <a:r>
                  <a:rPr kumimoji="1" lang="zh-CN" altLang="en-US" sz="2000" dirty="0">
                    <a:latin typeface="SimHei" charset="0"/>
                    <a:ea typeface="SimHei" charset="0"/>
                    <a:cs typeface="SimHei" charset="0"/>
                  </a:rPr>
                  <a:t>主流区流体的过余速度。</a:t>
                </a:r>
              </a:p>
            </p:txBody>
          </p:sp>
        </mc:Choice>
        <mc:Fallback xmlns="">
          <p:sp>
            <p:nvSpPr>
              <p:cNvPr id="24" name="Text Box 5"/>
              <p:cNvSpPr txBox="1">
                <a:spLocks noRot="1" noChangeAspect="1" noMove="1" noResize="1" noEditPoints="1" noAdjustHandles="1" noChangeArrowheads="1" noChangeShapeType="1" noTextEdit="1"/>
              </p:cNvSpPr>
              <p:nvPr/>
            </p:nvSpPr>
            <p:spPr bwMode="auto">
              <a:xfrm>
                <a:off x="549797" y="2517461"/>
                <a:ext cx="8027044" cy="553998"/>
              </a:xfrm>
              <a:prstGeom prst="rect">
                <a:avLst/>
              </a:prstGeom>
              <a:blipFill rotWithShape="0">
                <a:blip r:embed="rId2"/>
                <a:stretch>
                  <a:fillRect l="-759" b="-549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zh-CN" altLang="en-US">
                    <a:noFill/>
                  </a:rPr>
                  <a:t> </a:t>
                </a:r>
              </a:p>
            </p:txBody>
          </p:sp>
        </mc:Fallback>
      </mc:AlternateContent>
      <p:pic>
        <p:nvPicPr>
          <p:cNvPr id="25" name="Picture 4" descr="tu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755" y="3517707"/>
            <a:ext cx="5324354" cy="2197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FF00"/>
                </a:solidFill>
                <a:miter lim="800000"/>
                <a:headEnd/>
                <a:tailEnd/>
              </a14:hiddenLine>
            </a:ext>
          </a:extLst>
        </p:spPr>
      </p:pic>
    </p:spTree>
    <p:extLst>
      <p:ext uri="{BB962C8B-B14F-4D97-AF65-F5344CB8AC3E}">
        <p14:creationId xmlns:p14="http://schemas.microsoft.com/office/powerpoint/2010/main" val="1106960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r>
              <a:rPr lang="zh-CN" altLang="en-US" sz="3200" dirty="0">
                <a:solidFill>
                  <a:srgbClr val="0033CC"/>
                </a:solidFill>
                <a:latin typeface="华文行楷" panose="02010800040101010101" pitchFamily="2" charset="-122"/>
                <a:ea typeface="华文行楷" panose="02010800040101010101" pitchFamily="2" charset="-122"/>
                <a:cs typeface="华文行楷"/>
              </a:rPr>
              <a:t>高	等	传	热	学</a:t>
            </a:r>
            <a:endParaRPr lang="zh-CN" altLang="en-US" sz="3200" dirty="0">
              <a:latin typeface="华文行楷" panose="02010800040101010101" pitchFamily="2" charset="-122"/>
              <a:ea typeface="华文行楷" panose="02010800040101010101" pitchFamily="2" charset="-122"/>
              <a:cs typeface="华文行楷"/>
            </a:endParaRPr>
          </a:p>
        </p:txBody>
      </p:sp>
      <p:sp>
        <p:nvSpPr>
          <p:cNvPr id="9" name="object 8"/>
          <p:cNvSpPr txBox="1"/>
          <p:nvPr/>
        </p:nvSpPr>
        <p:spPr>
          <a:xfrm>
            <a:off x="754766" y="1194824"/>
            <a:ext cx="7701022" cy="3573945"/>
          </a:xfrm>
          <a:prstGeom prst="rect">
            <a:avLst/>
          </a:prstGeom>
        </p:spPr>
        <p:txBody>
          <a:bodyPr vert="horz" wrap="square" lIns="0" tIns="0" rIns="0" bIns="0" rtlCol="0">
            <a:noAutofit/>
          </a:bodyPr>
          <a:lstStyle/>
          <a:p>
            <a:pPr marL="12700" algn="ctr">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目 录</a:t>
            </a:r>
          </a:p>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一、对流换热基本概念</a:t>
            </a:r>
          </a:p>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二、对流换热基本方程</a:t>
            </a:r>
          </a:p>
          <a:p>
            <a:pPr marL="12700">
              <a:lnSpc>
                <a:spcPct val="150000"/>
              </a:lnSpc>
            </a:pPr>
            <a:r>
              <a:rPr lang="zh-CN" altLang="en-US" sz="2400" b="1" dirty="0">
                <a:solidFill>
                  <a:srgbClr val="FF0000"/>
                </a:solidFill>
                <a:latin typeface="黑体" panose="02010609060101010101" pitchFamily="49" charset="-122"/>
                <a:ea typeface="黑体" panose="02010609060101010101" pitchFamily="49" charset="-122"/>
                <a:cs typeface="黑体"/>
              </a:rPr>
              <a:t>三、二维边界层微分方程</a:t>
            </a:r>
            <a:endParaRPr lang="zh-CN" altLang="en-US" sz="2400" b="1" spc="-10"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r>
              <a:rPr lang="zh-CN" altLang="en-US" sz="2400" b="1" dirty="0">
                <a:solidFill>
                  <a:srgbClr val="FF0000"/>
                </a:solidFill>
                <a:latin typeface="黑体" panose="02010609060101010101" pitchFamily="49" charset="-122"/>
                <a:ea typeface="黑体" panose="02010609060101010101" pitchFamily="49" charset="-122"/>
                <a:cs typeface="黑体"/>
              </a:rPr>
              <a:t>四、层流边界层流动和换热的相似解</a:t>
            </a:r>
          </a:p>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五、边界层积分方程</a:t>
            </a: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sz="2400" b="1" dirty="0">
              <a:solidFill>
                <a:srgbClr val="FF0000"/>
              </a:solidFill>
              <a:latin typeface="黑体" panose="02010609060101010101" pitchFamily="49" charset="-122"/>
              <a:ea typeface="黑体" panose="02010609060101010101" pitchFamily="49" charset="-122"/>
              <a:cs typeface="黑体"/>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Tree>
    <p:extLst>
      <p:ext uri="{BB962C8B-B14F-4D97-AF65-F5344CB8AC3E}">
        <p14:creationId xmlns:p14="http://schemas.microsoft.com/office/powerpoint/2010/main" val="1133520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object 8"/>
          <p:cNvSpPr txBox="1"/>
          <p:nvPr/>
        </p:nvSpPr>
        <p:spPr>
          <a:xfrm>
            <a:off x="3009418" y="0"/>
            <a:ext cx="3437681" cy="637130"/>
          </a:xfrm>
          <a:prstGeom prst="rect">
            <a:avLst/>
          </a:prstGeom>
        </p:spPr>
        <p:txBody>
          <a:bodyPr vert="horz" wrap="square" lIns="0" tIns="0" rIns="0" bIns="0" rtlCol="0">
            <a:noAutofit/>
          </a:bodyPr>
          <a:lstStyle/>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三、二维边界层微分方程</a:t>
            </a: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sz="2400" b="1" dirty="0">
              <a:solidFill>
                <a:srgbClr val="FF0000"/>
              </a:solidFill>
              <a:latin typeface="黑体" panose="02010609060101010101" pitchFamily="49" charset="-122"/>
              <a:ea typeface="黑体" panose="02010609060101010101" pitchFamily="49" charset="-122"/>
              <a:cs typeface="黑体"/>
            </a:endParaRPr>
          </a:p>
        </p:txBody>
      </p:sp>
      <p:sp>
        <p:nvSpPr>
          <p:cNvPr id="11" name="Text Box 3"/>
          <p:cNvSpPr txBox="1">
            <a:spLocks noChangeArrowheads="1"/>
          </p:cNvSpPr>
          <p:nvPr/>
        </p:nvSpPr>
        <p:spPr bwMode="auto">
          <a:xfrm>
            <a:off x="641543" y="956527"/>
            <a:ext cx="80772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defRPr kumimoji="1" sz="2400">
                <a:solidFill>
                  <a:schemeClr val="tx1"/>
                </a:solidFill>
                <a:latin typeface="Times New Roman" charset="0"/>
                <a:ea typeface="宋体" charset="0"/>
              </a:defRPr>
            </a:lvl1pPr>
            <a:lvl2pPr marL="1123950" indent="-457200">
              <a:defRPr kumimoji="1" sz="2400">
                <a:solidFill>
                  <a:schemeClr val="tx1"/>
                </a:solidFill>
                <a:latin typeface="Times New Roman" charset="0"/>
                <a:ea typeface="宋体" charset="0"/>
              </a:defRPr>
            </a:lvl2pPr>
            <a:lvl3pPr marL="1771650" indent="-457200">
              <a:defRPr kumimoji="1" sz="2400">
                <a:solidFill>
                  <a:schemeClr val="tx1"/>
                </a:solidFill>
                <a:latin typeface="Times New Roman" charset="0"/>
                <a:ea typeface="宋体" charset="0"/>
              </a:defRPr>
            </a:lvl3pPr>
            <a:lvl4pPr marL="2419350" indent="-457200">
              <a:defRPr kumimoji="1" sz="2400">
                <a:solidFill>
                  <a:schemeClr val="tx1"/>
                </a:solidFill>
                <a:latin typeface="Times New Roman" charset="0"/>
                <a:ea typeface="宋体" charset="0"/>
              </a:defRPr>
            </a:lvl4pPr>
            <a:lvl5pPr marL="3067050" indent="-457200">
              <a:defRPr kumimoji="1" sz="2400">
                <a:solidFill>
                  <a:schemeClr val="tx1"/>
                </a:solidFill>
                <a:latin typeface="Times New Roman" charset="0"/>
                <a:ea typeface="宋体" charset="0"/>
              </a:defRPr>
            </a:lvl5pPr>
            <a:lvl6pPr marL="3524250" indent="-457200" fontAlgn="base">
              <a:spcBef>
                <a:spcPct val="0"/>
              </a:spcBef>
              <a:spcAft>
                <a:spcPct val="0"/>
              </a:spcAft>
              <a:defRPr kumimoji="1" sz="2400">
                <a:solidFill>
                  <a:schemeClr val="tx1"/>
                </a:solidFill>
                <a:latin typeface="Times New Roman" charset="0"/>
                <a:ea typeface="宋体" charset="0"/>
              </a:defRPr>
            </a:lvl6pPr>
            <a:lvl7pPr marL="3981450" indent="-457200" fontAlgn="base">
              <a:spcBef>
                <a:spcPct val="0"/>
              </a:spcBef>
              <a:spcAft>
                <a:spcPct val="0"/>
              </a:spcAft>
              <a:defRPr kumimoji="1" sz="2400">
                <a:solidFill>
                  <a:schemeClr val="tx1"/>
                </a:solidFill>
                <a:latin typeface="Times New Roman" charset="0"/>
                <a:ea typeface="宋体" charset="0"/>
              </a:defRPr>
            </a:lvl7pPr>
            <a:lvl8pPr marL="4438650" indent="-457200" fontAlgn="base">
              <a:spcBef>
                <a:spcPct val="0"/>
              </a:spcBef>
              <a:spcAft>
                <a:spcPct val="0"/>
              </a:spcAft>
              <a:defRPr kumimoji="1" sz="2400">
                <a:solidFill>
                  <a:schemeClr val="tx1"/>
                </a:solidFill>
                <a:latin typeface="Times New Roman" charset="0"/>
                <a:ea typeface="宋体" charset="0"/>
              </a:defRPr>
            </a:lvl8pPr>
            <a:lvl9pPr marL="4895850" indent="-457200" fontAlgn="base">
              <a:spcBef>
                <a:spcPct val="0"/>
              </a:spcBef>
              <a:spcAft>
                <a:spcPct val="0"/>
              </a:spcAft>
              <a:defRPr kumimoji="1" sz="2400">
                <a:solidFill>
                  <a:schemeClr val="tx1"/>
                </a:solidFill>
                <a:latin typeface="Times New Roman" charset="0"/>
                <a:ea typeface="宋体" charset="0"/>
              </a:defRPr>
            </a:lvl9pPr>
          </a:lstStyle>
          <a:p>
            <a:pPr>
              <a:lnSpc>
                <a:spcPct val="120000"/>
              </a:lnSpc>
              <a:spcBef>
                <a:spcPct val="30000"/>
              </a:spcBef>
            </a:pPr>
            <a:r>
              <a:rPr lang="en-US" altLang="zh-CN" sz="2000" b="1" dirty="0">
                <a:latin typeface="SimHei" charset="0"/>
                <a:ea typeface="SimHei" charset="0"/>
                <a:cs typeface="SimHei" charset="0"/>
              </a:rPr>
              <a:t>    </a:t>
            </a:r>
            <a:r>
              <a:rPr lang="zh-CN" altLang="en-US" sz="2000" b="1" dirty="0">
                <a:latin typeface="SimHei" charset="0"/>
                <a:ea typeface="SimHei" charset="0"/>
                <a:cs typeface="SimHei" charset="0"/>
              </a:rPr>
              <a:t>边界层微分方程组是指对边界层区域的数学描述，它是在完整的数学描述基础上根据边界层的特点简化而得到的。简化可采用</a:t>
            </a:r>
            <a:r>
              <a:rPr lang="zh-CN" altLang="en-US" sz="2000" b="1" dirty="0">
                <a:solidFill>
                  <a:srgbClr val="FF0000"/>
                </a:solidFill>
                <a:latin typeface="SimHei" charset="0"/>
                <a:ea typeface="SimHei" charset="0"/>
                <a:cs typeface="SimHei" charset="0"/>
              </a:rPr>
              <a:t>数量级分析的方法</a:t>
            </a:r>
            <a:r>
              <a:rPr lang="zh-CN" altLang="en-US" sz="2000" b="1" dirty="0">
                <a:latin typeface="SimHei" charset="0"/>
                <a:ea typeface="SimHei" charset="0"/>
                <a:cs typeface="SimHei" charset="0"/>
              </a:rPr>
              <a:t>。</a:t>
            </a:r>
          </a:p>
        </p:txBody>
      </p:sp>
      <p:grpSp>
        <p:nvGrpSpPr>
          <p:cNvPr id="12" name="Group 4"/>
          <p:cNvGrpSpPr>
            <a:grpSpLocks/>
          </p:cNvGrpSpPr>
          <p:nvPr/>
        </p:nvGrpSpPr>
        <p:grpSpPr bwMode="auto">
          <a:xfrm>
            <a:off x="1060643" y="2383920"/>
            <a:ext cx="7239000" cy="3429000"/>
            <a:chOff x="480" y="1632"/>
            <a:chExt cx="4752" cy="2544"/>
          </a:xfrm>
        </p:grpSpPr>
        <p:sp>
          <p:nvSpPr>
            <p:cNvPr id="13" name="Rectangle 5"/>
            <p:cNvSpPr>
              <a:spLocks noChangeArrowheads="1"/>
            </p:cNvSpPr>
            <p:nvPr/>
          </p:nvSpPr>
          <p:spPr bwMode="auto">
            <a:xfrm>
              <a:off x="480" y="1632"/>
              <a:ext cx="4752" cy="25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a:p>
          </p:txBody>
        </p:sp>
        <p:grpSp>
          <p:nvGrpSpPr>
            <p:cNvPr id="14" name="Group 6"/>
            <p:cNvGrpSpPr>
              <a:grpSpLocks/>
            </p:cNvGrpSpPr>
            <p:nvPr/>
          </p:nvGrpSpPr>
          <p:grpSpPr bwMode="auto">
            <a:xfrm>
              <a:off x="624" y="1729"/>
              <a:ext cx="4512" cy="2354"/>
              <a:chOff x="624" y="1729"/>
              <a:chExt cx="4512" cy="2354"/>
            </a:xfrm>
          </p:grpSpPr>
          <p:pic>
            <p:nvPicPr>
              <p:cNvPr id="15" name="Picture 7" descr="tu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 y="1776"/>
                <a:ext cx="4128" cy="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8"/>
              <p:cNvSpPr txBox="1">
                <a:spLocks noChangeArrowheads="1"/>
              </p:cNvSpPr>
              <p:nvPr/>
            </p:nvSpPr>
            <p:spPr bwMode="auto">
              <a:xfrm>
                <a:off x="4801" y="2736"/>
                <a:ext cx="335"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 tIns="10800" rIns="18000" bIns="10800">
                <a:spAutoFit/>
              </a:bodyPr>
              <a:lstStyle/>
              <a:p>
                <a:pPr algn="ctr">
                  <a:spcBef>
                    <a:spcPct val="50000"/>
                  </a:spcBef>
                </a:pPr>
                <a:r>
                  <a:rPr kumimoji="1" lang="en-US" altLang="zh-CN" sz="2800" b="1" i="1">
                    <a:latin typeface="Times New Roman" charset="0"/>
                    <a:ea typeface="楷体_GB2312" charset="0"/>
                  </a:rPr>
                  <a:t>x</a:t>
                </a:r>
              </a:p>
            </p:txBody>
          </p:sp>
          <p:sp>
            <p:nvSpPr>
              <p:cNvPr id="17" name="Text Box 9"/>
              <p:cNvSpPr txBox="1">
                <a:spLocks noChangeArrowheads="1"/>
              </p:cNvSpPr>
              <p:nvPr/>
            </p:nvSpPr>
            <p:spPr bwMode="auto">
              <a:xfrm>
                <a:off x="672" y="1729"/>
                <a:ext cx="336"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 tIns="10800" rIns="18000" bIns="10800">
                <a:spAutoFit/>
              </a:bodyPr>
              <a:lstStyle/>
              <a:p>
                <a:pPr algn="ctr">
                  <a:spcBef>
                    <a:spcPct val="50000"/>
                  </a:spcBef>
                </a:pPr>
                <a:r>
                  <a:rPr kumimoji="1" lang="en-US" altLang="zh-CN" sz="2800" b="1" i="1">
                    <a:latin typeface="Times New Roman" charset="0"/>
                    <a:ea typeface="楷体_GB2312" charset="0"/>
                  </a:rPr>
                  <a:t>y</a:t>
                </a:r>
              </a:p>
            </p:txBody>
          </p:sp>
          <p:sp>
            <p:nvSpPr>
              <p:cNvPr id="18" name="Text Box 10"/>
              <p:cNvSpPr txBox="1">
                <a:spLocks noChangeArrowheads="1"/>
              </p:cNvSpPr>
              <p:nvPr/>
            </p:nvSpPr>
            <p:spPr bwMode="auto">
              <a:xfrm>
                <a:off x="624" y="2929"/>
                <a:ext cx="335"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 tIns="10800" rIns="18000" bIns="10800">
                <a:spAutoFit/>
              </a:bodyPr>
              <a:lstStyle/>
              <a:p>
                <a:pPr algn="ctr">
                  <a:spcBef>
                    <a:spcPct val="50000"/>
                  </a:spcBef>
                </a:pPr>
                <a:r>
                  <a:rPr kumimoji="1" lang="en-US" altLang="zh-CN" sz="2800" b="1">
                    <a:latin typeface="Times New Roman" charset="0"/>
                    <a:ea typeface="楷体_GB2312" charset="0"/>
                  </a:rPr>
                  <a:t>0</a:t>
                </a:r>
              </a:p>
            </p:txBody>
          </p:sp>
          <p:sp>
            <p:nvSpPr>
              <p:cNvPr id="19" name="Text Box 11"/>
              <p:cNvSpPr txBox="1">
                <a:spLocks noChangeArrowheads="1"/>
              </p:cNvSpPr>
              <p:nvPr/>
            </p:nvSpPr>
            <p:spPr bwMode="auto">
              <a:xfrm>
                <a:off x="2784" y="3456"/>
                <a:ext cx="336" cy="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 tIns="10800" rIns="18000" bIns="10800">
                <a:spAutoFit/>
              </a:bodyPr>
              <a:lstStyle/>
              <a:p>
                <a:pPr algn="ctr">
                  <a:spcBef>
                    <a:spcPct val="50000"/>
                  </a:spcBef>
                </a:pPr>
                <a:r>
                  <a:rPr kumimoji="1" lang="en-US" altLang="zh-CN" sz="2800" b="1" i="1">
                    <a:latin typeface="Times New Roman" charset="0"/>
                    <a:ea typeface="楷体_GB2312" charset="0"/>
                  </a:rPr>
                  <a:t>l</a:t>
                </a:r>
              </a:p>
            </p:txBody>
          </p:sp>
          <p:sp>
            <p:nvSpPr>
              <p:cNvPr id="21" name="Text Box 12"/>
              <p:cNvSpPr txBox="1">
                <a:spLocks noChangeArrowheads="1"/>
              </p:cNvSpPr>
              <p:nvPr/>
            </p:nvSpPr>
            <p:spPr bwMode="auto">
              <a:xfrm>
                <a:off x="1584" y="3264"/>
                <a:ext cx="336" cy="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 tIns="10800" rIns="18000" bIns="10800">
                <a:spAutoFit/>
              </a:bodyPr>
              <a:lstStyle/>
              <a:p>
                <a:pPr algn="ctr">
                  <a:spcBef>
                    <a:spcPct val="50000"/>
                  </a:spcBef>
                </a:pPr>
                <a:r>
                  <a:rPr kumimoji="1" lang="en-US" altLang="zh-CN" sz="2800" b="1" i="1">
                    <a:latin typeface="Times New Roman" charset="0"/>
                    <a:ea typeface="楷体_GB2312" charset="0"/>
                  </a:rPr>
                  <a:t>x</a:t>
                </a:r>
              </a:p>
            </p:txBody>
          </p:sp>
          <p:sp>
            <p:nvSpPr>
              <p:cNvPr id="22" name="Text Box 13"/>
              <p:cNvSpPr txBox="1">
                <a:spLocks noChangeArrowheads="1"/>
              </p:cNvSpPr>
              <p:nvPr/>
            </p:nvSpPr>
            <p:spPr bwMode="auto">
              <a:xfrm>
                <a:off x="1872" y="2737"/>
                <a:ext cx="336"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 tIns="10800" rIns="18000" bIns="10800">
                <a:spAutoFit/>
              </a:bodyPr>
              <a:lstStyle/>
              <a:p>
                <a:pPr algn="ctr">
                  <a:spcBef>
                    <a:spcPct val="50000"/>
                  </a:spcBef>
                </a:pPr>
                <a:r>
                  <a:rPr kumimoji="1" lang="en-US" altLang="zh-CN" sz="2800" b="1" i="1">
                    <a:latin typeface="Symbol" charset="2"/>
                    <a:ea typeface="楷体_GB2312" charset="0"/>
                  </a:rPr>
                  <a:t>d</a:t>
                </a:r>
              </a:p>
            </p:txBody>
          </p:sp>
          <p:sp>
            <p:nvSpPr>
              <p:cNvPr id="23" name="Text Box 14"/>
              <p:cNvSpPr txBox="1">
                <a:spLocks noChangeArrowheads="1"/>
              </p:cNvSpPr>
              <p:nvPr/>
            </p:nvSpPr>
            <p:spPr bwMode="auto">
              <a:xfrm>
                <a:off x="2544" y="1921"/>
                <a:ext cx="480"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 tIns="10800" rIns="18000" bIns="10800">
                <a:spAutoFit/>
              </a:bodyPr>
              <a:lstStyle/>
              <a:p>
                <a:pPr algn="ctr">
                  <a:spcBef>
                    <a:spcPct val="50000"/>
                  </a:spcBef>
                </a:pPr>
                <a:r>
                  <a:rPr kumimoji="1" lang="en-US" altLang="zh-CN" sz="2800" b="1" i="1">
                    <a:latin typeface="楷体_GB2312" charset="0"/>
                    <a:ea typeface="楷体_GB2312" charset="0"/>
                  </a:rPr>
                  <a:t>u</a:t>
                </a:r>
                <a:r>
                  <a:rPr kumimoji="1" lang="en-US" altLang="zh-CN" sz="2800" b="1" i="1" baseline="-25000">
                    <a:latin typeface="楷体_GB2312" charset="0"/>
                    <a:ea typeface="楷体_GB2312" charset="0"/>
                  </a:rPr>
                  <a:t>∞</a:t>
                </a:r>
              </a:p>
            </p:txBody>
          </p:sp>
          <p:sp>
            <p:nvSpPr>
              <p:cNvPr id="24" name="Text Box 15"/>
              <p:cNvSpPr txBox="1">
                <a:spLocks noChangeArrowheads="1"/>
              </p:cNvSpPr>
              <p:nvPr/>
            </p:nvSpPr>
            <p:spPr bwMode="auto">
              <a:xfrm>
                <a:off x="1104" y="2155"/>
                <a:ext cx="1008"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 tIns="10800" rIns="18000" bIns="10800">
                <a:spAutoFit/>
              </a:bodyPr>
              <a:lstStyle/>
              <a:p>
                <a:pPr algn="ctr">
                  <a:spcBef>
                    <a:spcPct val="50000"/>
                  </a:spcBef>
                </a:pPr>
                <a:r>
                  <a:rPr kumimoji="1" lang="zh-CN" altLang="en-US" sz="2800" b="1">
                    <a:latin typeface="楷体_GB2312" charset="0"/>
                    <a:ea typeface="楷体_GB2312" charset="0"/>
                  </a:rPr>
                  <a:t>主流区</a:t>
                </a:r>
              </a:p>
            </p:txBody>
          </p:sp>
          <p:sp>
            <p:nvSpPr>
              <p:cNvPr id="25" name="Text Box 16"/>
              <p:cNvSpPr txBox="1">
                <a:spLocks noChangeArrowheads="1"/>
              </p:cNvSpPr>
              <p:nvPr/>
            </p:nvSpPr>
            <p:spPr bwMode="auto">
              <a:xfrm>
                <a:off x="3072" y="2688"/>
                <a:ext cx="1008" cy="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 tIns="10800" rIns="18000" bIns="10800">
                <a:spAutoFit/>
              </a:bodyPr>
              <a:lstStyle/>
              <a:p>
                <a:pPr algn="ctr">
                  <a:spcBef>
                    <a:spcPct val="50000"/>
                  </a:spcBef>
                </a:pPr>
                <a:r>
                  <a:rPr kumimoji="1" lang="zh-CN" altLang="en-US" sz="2800" b="1">
                    <a:latin typeface="楷体_GB2312" charset="0"/>
                    <a:ea typeface="楷体_GB2312" charset="0"/>
                  </a:rPr>
                  <a:t>边界层区</a:t>
                </a:r>
              </a:p>
            </p:txBody>
          </p:sp>
        </p:grpSp>
      </p:grpSp>
    </p:spTree>
    <p:extLst>
      <p:ext uri="{BB962C8B-B14F-4D97-AF65-F5344CB8AC3E}">
        <p14:creationId xmlns:p14="http://schemas.microsoft.com/office/powerpoint/2010/main" val="1561566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object 8"/>
          <p:cNvSpPr txBox="1"/>
          <p:nvPr/>
        </p:nvSpPr>
        <p:spPr>
          <a:xfrm>
            <a:off x="3009418" y="0"/>
            <a:ext cx="3437681" cy="637130"/>
          </a:xfrm>
          <a:prstGeom prst="rect">
            <a:avLst/>
          </a:prstGeom>
        </p:spPr>
        <p:txBody>
          <a:bodyPr vert="horz" wrap="square" lIns="0" tIns="0" rIns="0" bIns="0" rtlCol="0">
            <a:noAutofit/>
          </a:bodyPr>
          <a:lstStyle/>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三、二维边界层微分方程</a:t>
            </a: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sz="2400" b="1" dirty="0">
              <a:solidFill>
                <a:srgbClr val="FF0000"/>
              </a:solidFill>
              <a:latin typeface="黑体" panose="02010609060101010101" pitchFamily="49" charset="-122"/>
              <a:ea typeface="黑体" panose="02010609060101010101" pitchFamily="49" charset="-122"/>
              <a:cs typeface="黑体"/>
            </a:endParaRPr>
          </a:p>
        </p:txBody>
      </p:sp>
      <p:sp>
        <p:nvSpPr>
          <p:cNvPr id="11" name="Rectangle 11"/>
          <p:cNvSpPr>
            <a:spLocks noChangeArrowheads="1"/>
          </p:cNvSpPr>
          <p:nvPr/>
        </p:nvSpPr>
        <p:spPr bwMode="auto">
          <a:xfrm>
            <a:off x="533400" y="736045"/>
            <a:ext cx="8077200" cy="812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accent1"/>
              </a:buClr>
              <a:buSzPct val="65000"/>
              <a:buFont typeface="Wingdings" charset="2"/>
              <a:buChar char="n"/>
              <a:defRPr sz="3000">
                <a:solidFill>
                  <a:schemeClr val="tx1"/>
                </a:solidFill>
                <a:latin typeface="Arial" charset="0"/>
                <a:ea typeface="宋体" charset="0"/>
              </a:defRPr>
            </a:lvl1pPr>
            <a:lvl2pPr marL="763588" indent="-285750">
              <a:spcBef>
                <a:spcPct val="20000"/>
              </a:spcBef>
              <a:buClr>
                <a:schemeClr val="accent2"/>
              </a:buClr>
              <a:buSzPct val="60000"/>
              <a:buFont typeface="Wingdings" charset="2"/>
              <a:buChar char="q"/>
              <a:defRPr sz="2600">
                <a:solidFill>
                  <a:schemeClr val="tx1"/>
                </a:solidFill>
                <a:latin typeface="Arial" charset="0"/>
                <a:ea typeface="宋体" charset="0"/>
              </a:defRPr>
            </a:lvl2pPr>
            <a:lvl3pPr marL="1182688" indent="-228600">
              <a:spcBef>
                <a:spcPct val="20000"/>
              </a:spcBef>
              <a:buClr>
                <a:schemeClr val="accent1"/>
              </a:buClr>
              <a:buSzPct val="65000"/>
              <a:buFont typeface="Wingdings" charset="2"/>
              <a:buChar char="n"/>
              <a:defRPr sz="2200">
                <a:solidFill>
                  <a:schemeClr val="tx1"/>
                </a:solidFill>
                <a:latin typeface="Arial" charset="0"/>
                <a:ea typeface="宋体" charset="0"/>
              </a:defRPr>
            </a:lvl3pPr>
            <a:lvl4pPr marL="1601788" indent="-228600">
              <a:spcBef>
                <a:spcPct val="20000"/>
              </a:spcBef>
              <a:buClr>
                <a:schemeClr val="accent2"/>
              </a:buClr>
              <a:buSzPct val="70000"/>
              <a:buFont typeface="Wingdings" charset="2"/>
              <a:buChar char="q"/>
              <a:defRPr sz="2000">
                <a:solidFill>
                  <a:schemeClr val="tx1"/>
                </a:solidFill>
                <a:latin typeface="Arial" charset="0"/>
                <a:ea typeface="宋体" charset="0"/>
              </a:defRPr>
            </a:lvl4pPr>
            <a:lvl5pPr marL="1681163" indent="-339725">
              <a:spcBef>
                <a:spcPct val="20000"/>
              </a:spcBef>
              <a:buClr>
                <a:schemeClr val="accent1"/>
              </a:buClr>
              <a:buSzPct val="75000"/>
              <a:buFont typeface="Wingdings" charset="2"/>
              <a:buChar char="§"/>
              <a:defRPr sz="2000">
                <a:solidFill>
                  <a:schemeClr val="tx1"/>
                </a:solidFill>
                <a:latin typeface="Arial" charset="0"/>
                <a:ea typeface="宋体" charset="0"/>
              </a:defRPr>
            </a:lvl5pPr>
            <a:lvl6pPr marL="21383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6pPr>
            <a:lvl7pPr marL="25955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7pPr>
            <a:lvl8pPr marL="30527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8pPr>
            <a:lvl9pPr marL="35099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9pPr>
          </a:lstStyle>
          <a:p>
            <a:pPr>
              <a:lnSpc>
                <a:spcPct val="115000"/>
              </a:lnSpc>
              <a:spcBef>
                <a:spcPct val="0"/>
              </a:spcBef>
              <a:buFont typeface="Wingdings" charset="2"/>
              <a:buNone/>
            </a:pPr>
            <a:r>
              <a:rPr lang="zh-CN" altLang="en-US" sz="2000">
                <a:latin typeface="SimHei" charset="0"/>
                <a:ea typeface="SimHei" charset="0"/>
                <a:cs typeface="SimHei" charset="0"/>
              </a:rPr>
              <a:t>数量级分析：</a:t>
            </a:r>
          </a:p>
          <a:p>
            <a:pPr>
              <a:lnSpc>
                <a:spcPct val="115000"/>
              </a:lnSpc>
              <a:spcBef>
                <a:spcPct val="0"/>
              </a:spcBef>
              <a:buFont typeface="Wingdings" charset="2"/>
              <a:buNone/>
            </a:pPr>
            <a:r>
              <a:rPr lang="zh-CN" altLang="en-US" sz="2000" dirty="0">
                <a:latin typeface="SimHei" charset="0"/>
                <a:ea typeface="SimHei" charset="0"/>
                <a:cs typeface="SimHei" charset="0"/>
              </a:rPr>
              <a:t>比较方程中各量或各项的量级的相对大小，舍去那些量级小的项。</a:t>
            </a:r>
          </a:p>
        </p:txBody>
      </p:sp>
      <p:sp>
        <p:nvSpPr>
          <p:cNvPr id="12" name="Rectangle 12"/>
          <p:cNvSpPr>
            <a:spLocks noChangeArrowheads="1"/>
          </p:cNvSpPr>
          <p:nvPr/>
        </p:nvSpPr>
        <p:spPr bwMode="auto">
          <a:xfrm>
            <a:off x="533400" y="1676400"/>
            <a:ext cx="375126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accent1"/>
              </a:buClr>
              <a:buSzPct val="65000"/>
              <a:buFont typeface="Wingdings" charset="2"/>
              <a:buChar char="n"/>
              <a:defRPr sz="3000">
                <a:solidFill>
                  <a:schemeClr val="tx1"/>
                </a:solidFill>
                <a:latin typeface="Arial" charset="0"/>
                <a:ea typeface="宋体" charset="0"/>
              </a:defRPr>
            </a:lvl1pPr>
            <a:lvl2pPr marL="669925" indent="-325438">
              <a:spcBef>
                <a:spcPct val="20000"/>
              </a:spcBef>
              <a:buClr>
                <a:schemeClr val="accent2"/>
              </a:buClr>
              <a:buSzPct val="60000"/>
              <a:buFont typeface="Wingdings" charset="2"/>
              <a:buChar char="q"/>
              <a:defRPr sz="2600">
                <a:solidFill>
                  <a:schemeClr val="tx1"/>
                </a:solidFill>
                <a:latin typeface="Arial" charset="0"/>
                <a:ea typeface="宋体" charset="0"/>
              </a:defRPr>
            </a:lvl2pPr>
            <a:lvl3pPr marL="1022350" indent="-350838">
              <a:spcBef>
                <a:spcPct val="20000"/>
              </a:spcBef>
              <a:buClr>
                <a:schemeClr val="accent1"/>
              </a:buClr>
              <a:buSzPct val="65000"/>
              <a:buFont typeface="Wingdings" charset="2"/>
              <a:buChar char="n"/>
              <a:defRPr sz="2200">
                <a:solidFill>
                  <a:schemeClr val="tx1"/>
                </a:solidFill>
                <a:latin typeface="Arial" charset="0"/>
                <a:ea typeface="宋体" charset="0"/>
              </a:defRPr>
            </a:lvl3pPr>
            <a:lvl4pPr marL="1339850" indent="-315913">
              <a:spcBef>
                <a:spcPct val="20000"/>
              </a:spcBef>
              <a:buClr>
                <a:schemeClr val="accent2"/>
              </a:buClr>
              <a:buSzPct val="70000"/>
              <a:buFont typeface="Wingdings" charset="2"/>
              <a:buChar char="q"/>
              <a:defRPr sz="2000">
                <a:solidFill>
                  <a:schemeClr val="tx1"/>
                </a:solidFill>
                <a:latin typeface="Arial" charset="0"/>
                <a:ea typeface="宋体" charset="0"/>
              </a:defRPr>
            </a:lvl4pPr>
            <a:lvl5pPr marL="1681163" indent="-339725">
              <a:spcBef>
                <a:spcPct val="20000"/>
              </a:spcBef>
              <a:buClr>
                <a:schemeClr val="accent1"/>
              </a:buClr>
              <a:buSzPct val="75000"/>
              <a:buFont typeface="Wingdings" charset="2"/>
              <a:buChar char="§"/>
              <a:defRPr sz="2000">
                <a:solidFill>
                  <a:schemeClr val="tx1"/>
                </a:solidFill>
                <a:latin typeface="Arial" charset="0"/>
                <a:ea typeface="宋体" charset="0"/>
              </a:defRPr>
            </a:lvl5pPr>
            <a:lvl6pPr marL="21383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6pPr>
            <a:lvl7pPr marL="25955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7pPr>
            <a:lvl8pPr marL="30527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8pPr>
            <a:lvl9pPr marL="35099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9pPr>
          </a:lstStyle>
          <a:p>
            <a:pPr>
              <a:lnSpc>
                <a:spcPct val="105000"/>
              </a:lnSpc>
              <a:spcBef>
                <a:spcPct val="0"/>
              </a:spcBef>
              <a:buFont typeface="Wingdings" charset="2"/>
              <a:buNone/>
            </a:pPr>
            <a:r>
              <a:rPr lang="en-US" altLang="zh-CN" sz="2000">
                <a:latin typeface="SimHei" charset="0"/>
                <a:ea typeface="SimHei" charset="0"/>
                <a:cs typeface="SimHei" charset="0"/>
              </a:rPr>
              <a:t>3</a:t>
            </a:r>
            <a:r>
              <a:rPr lang="zh-CN" altLang="en-US" sz="2000">
                <a:latin typeface="SimHei" charset="0"/>
                <a:ea typeface="SimHei" charset="0"/>
                <a:cs typeface="SimHei" charset="0"/>
              </a:rPr>
              <a:t>个基本量的数量级：</a:t>
            </a:r>
          </a:p>
        </p:txBody>
      </p:sp>
      <p:sp>
        <p:nvSpPr>
          <p:cNvPr id="13" name="Rectangle 14"/>
          <p:cNvSpPr>
            <a:spLocks noChangeArrowheads="1"/>
          </p:cNvSpPr>
          <p:nvPr/>
        </p:nvSpPr>
        <p:spPr bwMode="auto">
          <a:xfrm>
            <a:off x="1143000" y="2362200"/>
            <a:ext cx="2349500" cy="46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accent1"/>
              </a:buClr>
              <a:buSzPct val="65000"/>
              <a:buFont typeface="Wingdings" charset="2"/>
              <a:buChar char="n"/>
              <a:defRPr sz="3000">
                <a:solidFill>
                  <a:schemeClr val="tx1"/>
                </a:solidFill>
                <a:latin typeface="Arial" charset="0"/>
                <a:ea typeface="宋体" charset="0"/>
              </a:defRPr>
            </a:lvl1pPr>
            <a:lvl2pPr marL="669925" indent="-325438">
              <a:spcBef>
                <a:spcPct val="20000"/>
              </a:spcBef>
              <a:buClr>
                <a:schemeClr val="accent2"/>
              </a:buClr>
              <a:buSzPct val="60000"/>
              <a:buFont typeface="Wingdings" charset="2"/>
              <a:buChar char="q"/>
              <a:defRPr sz="2600">
                <a:solidFill>
                  <a:schemeClr val="tx1"/>
                </a:solidFill>
                <a:latin typeface="Arial" charset="0"/>
                <a:ea typeface="宋体" charset="0"/>
              </a:defRPr>
            </a:lvl2pPr>
            <a:lvl3pPr marL="1022350" indent="-350838">
              <a:spcBef>
                <a:spcPct val="20000"/>
              </a:spcBef>
              <a:buClr>
                <a:schemeClr val="accent1"/>
              </a:buClr>
              <a:buSzPct val="65000"/>
              <a:buFont typeface="Wingdings" charset="2"/>
              <a:buChar char="n"/>
              <a:defRPr sz="2200">
                <a:solidFill>
                  <a:schemeClr val="tx1"/>
                </a:solidFill>
                <a:latin typeface="Arial" charset="0"/>
                <a:ea typeface="宋体" charset="0"/>
              </a:defRPr>
            </a:lvl3pPr>
            <a:lvl4pPr marL="1339850" indent="-315913">
              <a:spcBef>
                <a:spcPct val="20000"/>
              </a:spcBef>
              <a:buClr>
                <a:schemeClr val="accent2"/>
              </a:buClr>
              <a:buSzPct val="70000"/>
              <a:buFont typeface="Wingdings" charset="2"/>
              <a:buChar char="q"/>
              <a:defRPr sz="2000">
                <a:solidFill>
                  <a:schemeClr val="tx1"/>
                </a:solidFill>
                <a:latin typeface="Arial" charset="0"/>
                <a:ea typeface="宋体" charset="0"/>
              </a:defRPr>
            </a:lvl4pPr>
            <a:lvl5pPr marL="1681163" indent="-339725">
              <a:spcBef>
                <a:spcPct val="20000"/>
              </a:spcBef>
              <a:buClr>
                <a:schemeClr val="accent1"/>
              </a:buClr>
              <a:buSzPct val="75000"/>
              <a:buFont typeface="Wingdings" charset="2"/>
              <a:buChar char="§"/>
              <a:defRPr sz="2000">
                <a:solidFill>
                  <a:schemeClr val="tx1"/>
                </a:solidFill>
                <a:latin typeface="Arial" charset="0"/>
                <a:ea typeface="宋体" charset="0"/>
              </a:defRPr>
            </a:lvl5pPr>
            <a:lvl6pPr marL="21383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6pPr>
            <a:lvl7pPr marL="25955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7pPr>
            <a:lvl8pPr marL="30527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8pPr>
            <a:lvl9pPr marL="35099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9pPr>
          </a:lstStyle>
          <a:p>
            <a:pPr>
              <a:lnSpc>
                <a:spcPct val="105000"/>
              </a:lnSpc>
              <a:spcBef>
                <a:spcPct val="0"/>
              </a:spcBef>
            </a:pPr>
            <a:r>
              <a:rPr lang="zh-CN" altLang="en-US" sz="2000">
                <a:latin typeface="SimHei" charset="0"/>
                <a:ea typeface="SimHei" charset="0"/>
                <a:cs typeface="SimHei" charset="0"/>
              </a:rPr>
              <a:t>主流速度：</a:t>
            </a:r>
          </a:p>
        </p:txBody>
      </p:sp>
      <p:graphicFrame>
        <p:nvGraphicFramePr>
          <p:cNvPr id="14" name="Object 15"/>
          <p:cNvGraphicFramePr>
            <a:graphicFrameLocks noChangeAspect="1"/>
          </p:cNvGraphicFramePr>
          <p:nvPr>
            <p:extLst>
              <p:ext uri="{D42A27DB-BD31-4B8C-83A1-F6EECF244321}">
                <p14:modId xmlns:p14="http://schemas.microsoft.com/office/powerpoint/2010/main" val="207838821"/>
              </p:ext>
            </p:extLst>
          </p:nvPr>
        </p:nvGraphicFramePr>
        <p:xfrm>
          <a:off x="2987675" y="2308446"/>
          <a:ext cx="1509712" cy="481012"/>
        </p:xfrm>
        <a:graphic>
          <a:graphicData uri="http://schemas.openxmlformats.org/presentationml/2006/ole">
            <mc:AlternateContent xmlns:mc="http://schemas.openxmlformats.org/markup-compatibility/2006">
              <mc:Choice xmlns:v="urn:schemas-microsoft-com:vml" Requires="v">
                <p:oleObj name="Equation" r:id="rId2" imgW="622080" imgH="215640" progId="Equation.3">
                  <p:embed/>
                </p:oleObj>
              </mc:Choice>
              <mc:Fallback>
                <p:oleObj name="Equation" r:id="rId2" imgW="622080" imgH="21564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2308446"/>
                        <a:ext cx="1509712"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5" name="Rectangle 17"/>
          <p:cNvSpPr>
            <a:spLocks noChangeArrowheads="1"/>
          </p:cNvSpPr>
          <p:nvPr/>
        </p:nvSpPr>
        <p:spPr bwMode="auto">
          <a:xfrm>
            <a:off x="1143000" y="3733800"/>
            <a:ext cx="184467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accent1"/>
              </a:buClr>
              <a:buSzPct val="65000"/>
              <a:buFont typeface="Wingdings" charset="2"/>
              <a:buChar char="n"/>
              <a:defRPr sz="3000">
                <a:solidFill>
                  <a:schemeClr val="tx1"/>
                </a:solidFill>
                <a:latin typeface="Arial" charset="0"/>
                <a:ea typeface="宋体" charset="0"/>
              </a:defRPr>
            </a:lvl1pPr>
            <a:lvl2pPr marL="669925" indent="-325438">
              <a:spcBef>
                <a:spcPct val="20000"/>
              </a:spcBef>
              <a:buClr>
                <a:schemeClr val="accent2"/>
              </a:buClr>
              <a:buSzPct val="60000"/>
              <a:buFont typeface="Wingdings" charset="2"/>
              <a:buChar char="q"/>
              <a:defRPr sz="2600">
                <a:solidFill>
                  <a:schemeClr val="tx1"/>
                </a:solidFill>
                <a:latin typeface="Arial" charset="0"/>
                <a:ea typeface="宋体" charset="0"/>
              </a:defRPr>
            </a:lvl2pPr>
            <a:lvl3pPr marL="1022350" indent="-350838">
              <a:spcBef>
                <a:spcPct val="20000"/>
              </a:spcBef>
              <a:buClr>
                <a:schemeClr val="accent1"/>
              </a:buClr>
              <a:buSzPct val="65000"/>
              <a:buFont typeface="Wingdings" charset="2"/>
              <a:buChar char="n"/>
              <a:defRPr sz="2200">
                <a:solidFill>
                  <a:schemeClr val="tx1"/>
                </a:solidFill>
                <a:latin typeface="Arial" charset="0"/>
                <a:ea typeface="宋体" charset="0"/>
              </a:defRPr>
            </a:lvl3pPr>
            <a:lvl4pPr marL="1339850" indent="-315913">
              <a:spcBef>
                <a:spcPct val="20000"/>
              </a:spcBef>
              <a:buClr>
                <a:schemeClr val="accent2"/>
              </a:buClr>
              <a:buSzPct val="70000"/>
              <a:buFont typeface="Wingdings" charset="2"/>
              <a:buChar char="q"/>
              <a:defRPr sz="2000">
                <a:solidFill>
                  <a:schemeClr val="tx1"/>
                </a:solidFill>
                <a:latin typeface="Arial" charset="0"/>
                <a:ea typeface="宋体" charset="0"/>
              </a:defRPr>
            </a:lvl4pPr>
            <a:lvl5pPr marL="1681163" indent="-339725">
              <a:spcBef>
                <a:spcPct val="20000"/>
              </a:spcBef>
              <a:buClr>
                <a:schemeClr val="accent1"/>
              </a:buClr>
              <a:buSzPct val="75000"/>
              <a:buFont typeface="Wingdings" charset="2"/>
              <a:buChar char="§"/>
              <a:defRPr sz="2000">
                <a:solidFill>
                  <a:schemeClr val="tx1"/>
                </a:solidFill>
                <a:latin typeface="Arial" charset="0"/>
                <a:ea typeface="宋体" charset="0"/>
              </a:defRPr>
            </a:lvl5pPr>
            <a:lvl6pPr marL="21383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6pPr>
            <a:lvl7pPr marL="25955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7pPr>
            <a:lvl8pPr marL="30527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8pPr>
            <a:lvl9pPr marL="35099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9pPr>
          </a:lstStyle>
          <a:p>
            <a:pPr>
              <a:lnSpc>
                <a:spcPct val="105000"/>
              </a:lnSpc>
              <a:spcBef>
                <a:spcPct val="0"/>
              </a:spcBef>
            </a:pPr>
            <a:r>
              <a:rPr lang="zh-CN" altLang="en-US" sz="2000">
                <a:latin typeface="SimHei" charset="0"/>
                <a:ea typeface="SimHei" charset="0"/>
                <a:cs typeface="SimHei" charset="0"/>
              </a:rPr>
              <a:t>温度：</a:t>
            </a:r>
          </a:p>
        </p:txBody>
      </p:sp>
      <p:graphicFrame>
        <p:nvGraphicFramePr>
          <p:cNvPr id="16" name="Object 18"/>
          <p:cNvGraphicFramePr>
            <a:graphicFrameLocks noChangeAspect="1"/>
          </p:cNvGraphicFramePr>
          <p:nvPr>
            <p:extLst>
              <p:ext uri="{D42A27DB-BD31-4B8C-83A1-F6EECF244321}">
                <p14:modId xmlns:p14="http://schemas.microsoft.com/office/powerpoint/2010/main" val="1338654525"/>
              </p:ext>
            </p:extLst>
          </p:nvPr>
        </p:nvGraphicFramePr>
        <p:xfrm>
          <a:off x="2651125" y="3716118"/>
          <a:ext cx="1196975" cy="466725"/>
        </p:xfrm>
        <a:graphic>
          <a:graphicData uri="http://schemas.openxmlformats.org/presentationml/2006/ole">
            <mc:AlternateContent xmlns:mc="http://schemas.openxmlformats.org/markup-compatibility/2006">
              <mc:Choice xmlns:v="urn:schemas-microsoft-com:vml" Requires="v">
                <p:oleObj name="Equation" r:id="rId4" imgW="520560" imgH="203040" progId="Equation.3">
                  <p:embed/>
                </p:oleObj>
              </mc:Choice>
              <mc:Fallback>
                <p:oleObj name="Equation" r:id="rId4" imgW="52056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1125" y="3716118"/>
                        <a:ext cx="11969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7" name="Rectangle 20"/>
          <p:cNvSpPr>
            <a:spLocks noChangeArrowheads="1"/>
          </p:cNvSpPr>
          <p:nvPr/>
        </p:nvSpPr>
        <p:spPr bwMode="auto">
          <a:xfrm>
            <a:off x="1143000" y="3048000"/>
            <a:ext cx="3141663" cy="430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accent1"/>
              </a:buClr>
              <a:buSzPct val="65000"/>
              <a:buFont typeface="Wingdings" charset="2"/>
              <a:buChar char="n"/>
              <a:defRPr sz="3000">
                <a:solidFill>
                  <a:schemeClr val="tx1"/>
                </a:solidFill>
                <a:latin typeface="Arial" charset="0"/>
                <a:ea typeface="宋体" charset="0"/>
              </a:defRPr>
            </a:lvl1pPr>
            <a:lvl2pPr marL="669925" indent="-325438">
              <a:spcBef>
                <a:spcPct val="20000"/>
              </a:spcBef>
              <a:buClr>
                <a:schemeClr val="accent2"/>
              </a:buClr>
              <a:buSzPct val="60000"/>
              <a:buFont typeface="Wingdings" charset="2"/>
              <a:buChar char="q"/>
              <a:defRPr sz="2600">
                <a:solidFill>
                  <a:schemeClr val="tx1"/>
                </a:solidFill>
                <a:latin typeface="Arial" charset="0"/>
                <a:ea typeface="宋体" charset="0"/>
              </a:defRPr>
            </a:lvl2pPr>
            <a:lvl3pPr marL="1022350" indent="-350838">
              <a:spcBef>
                <a:spcPct val="20000"/>
              </a:spcBef>
              <a:buClr>
                <a:schemeClr val="accent1"/>
              </a:buClr>
              <a:buSzPct val="65000"/>
              <a:buFont typeface="Wingdings" charset="2"/>
              <a:buChar char="n"/>
              <a:defRPr sz="2200">
                <a:solidFill>
                  <a:schemeClr val="tx1"/>
                </a:solidFill>
                <a:latin typeface="Arial" charset="0"/>
                <a:ea typeface="宋体" charset="0"/>
              </a:defRPr>
            </a:lvl3pPr>
            <a:lvl4pPr marL="1339850" indent="-315913">
              <a:spcBef>
                <a:spcPct val="20000"/>
              </a:spcBef>
              <a:buClr>
                <a:schemeClr val="accent2"/>
              </a:buClr>
              <a:buSzPct val="70000"/>
              <a:buFont typeface="Wingdings" charset="2"/>
              <a:buChar char="q"/>
              <a:defRPr sz="2000">
                <a:solidFill>
                  <a:schemeClr val="tx1"/>
                </a:solidFill>
                <a:latin typeface="Arial" charset="0"/>
                <a:ea typeface="宋体" charset="0"/>
              </a:defRPr>
            </a:lvl4pPr>
            <a:lvl5pPr marL="1681163" indent="-339725">
              <a:spcBef>
                <a:spcPct val="20000"/>
              </a:spcBef>
              <a:buClr>
                <a:schemeClr val="accent1"/>
              </a:buClr>
              <a:buSzPct val="75000"/>
              <a:buFont typeface="Wingdings" charset="2"/>
              <a:buChar char="§"/>
              <a:defRPr sz="2000">
                <a:solidFill>
                  <a:schemeClr val="tx1"/>
                </a:solidFill>
                <a:latin typeface="Arial" charset="0"/>
                <a:ea typeface="宋体" charset="0"/>
              </a:defRPr>
            </a:lvl5pPr>
            <a:lvl6pPr marL="21383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6pPr>
            <a:lvl7pPr marL="25955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7pPr>
            <a:lvl8pPr marL="30527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8pPr>
            <a:lvl9pPr marL="35099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9pPr>
          </a:lstStyle>
          <a:p>
            <a:pPr>
              <a:lnSpc>
                <a:spcPct val="105000"/>
              </a:lnSpc>
              <a:spcBef>
                <a:spcPct val="0"/>
              </a:spcBef>
            </a:pPr>
            <a:r>
              <a:rPr lang="zh-CN" altLang="en-US" sz="2000">
                <a:latin typeface="SimHei" charset="0"/>
                <a:ea typeface="SimHei" charset="0"/>
                <a:cs typeface="SimHei" charset="0"/>
              </a:rPr>
              <a:t>壁面特征长度：</a:t>
            </a:r>
          </a:p>
        </p:txBody>
      </p:sp>
      <p:graphicFrame>
        <p:nvGraphicFramePr>
          <p:cNvPr id="18" name="Object 21"/>
          <p:cNvGraphicFramePr>
            <a:graphicFrameLocks noChangeAspect="1"/>
          </p:cNvGraphicFramePr>
          <p:nvPr>
            <p:extLst>
              <p:ext uri="{D42A27DB-BD31-4B8C-83A1-F6EECF244321}">
                <p14:modId xmlns:p14="http://schemas.microsoft.com/office/powerpoint/2010/main" val="1727915703"/>
              </p:ext>
            </p:extLst>
          </p:nvPr>
        </p:nvGraphicFramePr>
        <p:xfrm>
          <a:off x="3427412" y="3027363"/>
          <a:ext cx="1258888" cy="450850"/>
        </p:xfrm>
        <a:graphic>
          <a:graphicData uri="http://schemas.openxmlformats.org/presentationml/2006/ole">
            <mc:AlternateContent xmlns:mc="http://schemas.openxmlformats.org/markup-compatibility/2006">
              <mc:Choice xmlns:v="urn:schemas-microsoft-com:vml" Requires="v">
                <p:oleObj name="Equation" r:id="rId6" imgW="520560" imgH="203040" progId="Equation.3">
                  <p:embed/>
                </p:oleObj>
              </mc:Choice>
              <mc:Fallback>
                <p:oleObj name="Equation" r:id="rId6" imgW="520560" imgH="203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7412" y="3027363"/>
                        <a:ext cx="1258888"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19" name="Group 35"/>
          <p:cNvGrpSpPr>
            <a:grpSpLocks/>
          </p:cNvGrpSpPr>
          <p:nvPr/>
        </p:nvGrpSpPr>
        <p:grpSpPr bwMode="auto">
          <a:xfrm>
            <a:off x="684213" y="4495800"/>
            <a:ext cx="7773987" cy="569913"/>
            <a:chOff x="431" y="3022"/>
            <a:chExt cx="4897" cy="359"/>
          </a:xfrm>
        </p:grpSpPr>
        <p:sp>
          <p:nvSpPr>
            <p:cNvPr id="21" name="Rectangle 30"/>
            <p:cNvSpPr>
              <a:spLocks noChangeArrowheads="1"/>
            </p:cNvSpPr>
            <p:nvPr/>
          </p:nvSpPr>
          <p:spPr bwMode="auto">
            <a:xfrm>
              <a:off x="431" y="3022"/>
              <a:ext cx="2025" cy="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accent1"/>
                </a:buClr>
                <a:buSzPct val="65000"/>
                <a:buFont typeface="Wingdings" charset="2"/>
                <a:buChar char="n"/>
                <a:defRPr sz="3000">
                  <a:solidFill>
                    <a:schemeClr val="tx1"/>
                  </a:solidFill>
                  <a:latin typeface="Arial" charset="0"/>
                  <a:ea typeface="宋体" charset="0"/>
                </a:defRPr>
              </a:lvl1pPr>
              <a:lvl2pPr marL="669925" indent="-325438">
                <a:spcBef>
                  <a:spcPct val="20000"/>
                </a:spcBef>
                <a:buClr>
                  <a:schemeClr val="accent2"/>
                </a:buClr>
                <a:buSzPct val="60000"/>
                <a:buFont typeface="Wingdings" charset="2"/>
                <a:buChar char="q"/>
                <a:defRPr sz="2600">
                  <a:solidFill>
                    <a:schemeClr val="tx1"/>
                  </a:solidFill>
                  <a:latin typeface="Arial" charset="0"/>
                  <a:ea typeface="宋体" charset="0"/>
                </a:defRPr>
              </a:lvl2pPr>
              <a:lvl3pPr marL="1022350" indent="-350838">
                <a:spcBef>
                  <a:spcPct val="20000"/>
                </a:spcBef>
                <a:buClr>
                  <a:schemeClr val="accent1"/>
                </a:buClr>
                <a:buSzPct val="65000"/>
                <a:buFont typeface="Wingdings" charset="2"/>
                <a:buChar char="n"/>
                <a:defRPr sz="2200">
                  <a:solidFill>
                    <a:schemeClr val="tx1"/>
                  </a:solidFill>
                  <a:latin typeface="Arial" charset="0"/>
                  <a:ea typeface="宋体" charset="0"/>
                </a:defRPr>
              </a:lvl3pPr>
              <a:lvl4pPr marL="1339850" indent="-315913">
                <a:spcBef>
                  <a:spcPct val="20000"/>
                </a:spcBef>
                <a:buClr>
                  <a:schemeClr val="accent2"/>
                </a:buClr>
                <a:buSzPct val="70000"/>
                <a:buFont typeface="Wingdings" charset="2"/>
                <a:buChar char="q"/>
                <a:defRPr sz="2000">
                  <a:solidFill>
                    <a:schemeClr val="tx1"/>
                  </a:solidFill>
                  <a:latin typeface="Arial" charset="0"/>
                  <a:ea typeface="宋体" charset="0"/>
                </a:defRPr>
              </a:lvl4pPr>
              <a:lvl5pPr marL="1681163" indent="-339725">
                <a:spcBef>
                  <a:spcPct val="20000"/>
                </a:spcBef>
                <a:buClr>
                  <a:schemeClr val="accent1"/>
                </a:buClr>
                <a:buSzPct val="75000"/>
                <a:buFont typeface="Wingdings" charset="2"/>
                <a:buChar char="§"/>
                <a:defRPr sz="2000">
                  <a:solidFill>
                    <a:schemeClr val="tx1"/>
                  </a:solidFill>
                  <a:latin typeface="Arial" charset="0"/>
                  <a:ea typeface="宋体" charset="0"/>
                </a:defRPr>
              </a:lvl5pPr>
              <a:lvl6pPr marL="21383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6pPr>
              <a:lvl7pPr marL="25955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7pPr>
              <a:lvl8pPr marL="30527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8pPr>
              <a:lvl9pPr marL="35099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9pPr>
            </a:lstStyle>
            <a:p>
              <a:pPr>
                <a:lnSpc>
                  <a:spcPct val="105000"/>
                </a:lnSpc>
                <a:spcBef>
                  <a:spcPct val="0"/>
                </a:spcBef>
                <a:buFont typeface="Wingdings" charset="2"/>
                <a:buNone/>
              </a:pPr>
              <a:r>
                <a:rPr lang="en-US" altLang="zh-CN" sz="2000" i="1" dirty="0">
                  <a:latin typeface="SimHei" charset="0"/>
                  <a:ea typeface="SimHei" charset="0"/>
                  <a:cs typeface="SimHei" charset="0"/>
                </a:rPr>
                <a:t>x </a:t>
              </a:r>
              <a:r>
                <a:rPr lang="zh-CN" altLang="en-US" sz="2000" dirty="0">
                  <a:latin typeface="SimHei" charset="0"/>
                  <a:ea typeface="SimHei" charset="0"/>
                  <a:cs typeface="SimHei" charset="0"/>
                </a:rPr>
                <a:t>与 </a:t>
              </a:r>
              <a:r>
                <a:rPr lang="en-US" altLang="zh-CN" sz="2000" i="1" dirty="0">
                  <a:latin typeface="SimHei" charset="0"/>
                  <a:ea typeface="SimHei" charset="0"/>
                  <a:cs typeface="SimHei" charset="0"/>
                </a:rPr>
                <a:t>l </a:t>
              </a:r>
              <a:r>
                <a:rPr lang="zh-CN" altLang="en-US" sz="2000" dirty="0">
                  <a:latin typeface="SimHei" charset="0"/>
                  <a:ea typeface="SimHei" charset="0"/>
                  <a:cs typeface="SimHei" charset="0"/>
                </a:rPr>
                <a:t>相当，即：</a:t>
              </a:r>
            </a:p>
          </p:txBody>
        </p:sp>
        <p:graphicFrame>
          <p:nvGraphicFramePr>
            <p:cNvPr id="22" name="Object 31"/>
            <p:cNvGraphicFramePr>
              <a:graphicFrameLocks noChangeAspect="1"/>
            </p:cNvGraphicFramePr>
            <p:nvPr/>
          </p:nvGraphicFramePr>
          <p:xfrm>
            <a:off x="1840" y="3058"/>
            <a:ext cx="1168" cy="296"/>
          </p:xfrm>
          <a:graphic>
            <a:graphicData uri="http://schemas.openxmlformats.org/presentationml/2006/ole">
              <mc:AlternateContent xmlns:mc="http://schemas.openxmlformats.org/markup-compatibility/2006">
                <mc:Choice xmlns:v="urn:schemas-microsoft-com:vml" Requires="v">
                  <p:oleObj name="Equation" r:id="rId8" imgW="749160" imgH="203040" progId="Equation.3">
                    <p:embed/>
                  </p:oleObj>
                </mc:Choice>
                <mc:Fallback>
                  <p:oleObj name="Equation" r:id="rId8" imgW="749160" imgH="2030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40" y="3058"/>
                          <a:ext cx="1168" cy="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 name="Object 32"/>
            <p:cNvGraphicFramePr>
              <a:graphicFrameLocks noChangeAspect="1"/>
            </p:cNvGraphicFramePr>
            <p:nvPr/>
          </p:nvGraphicFramePr>
          <p:xfrm>
            <a:off x="3066" y="3057"/>
            <a:ext cx="2262" cy="324"/>
          </p:xfrm>
          <a:graphic>
            <a:graphicData uri="http://schemas.openxmlformats.org/presentationml/2006/ole">
              <mc:AlternateContent xmlns:mc="http://schemas.openxmlformats.org/markup-compatibility/2006">
                <mc:Choice xmlns:v="urn:schemas-microsoft-com:vml" Requires="v">
                  <p:oleObj name="Equation" r:id="rId10" imgW="1333440" imgH="203040" progId="Equation.3">
                    <p:embed/>
                  </p:oleObj>
                </mc:Choice>
                <mc:Fallback>
                  <p:oleObj name="Equation" r:id="rId10" imgW="1333440" imgH="2030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66" y="3057"/>
                          <a:ext cx="2262" cy="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24" name="Rectangle 33"/>
          <p:cNvSpPr>
            <a:spLocks noChangeArrowheads="1"/>
          </p:cNvSpPr>
          <p:nvPr/>
        </p:nvSpPr>
        <p:spPr bwMode="auto">
          <a:xfrm>
            <a:off x="684213" y="5791200"/>
            <a:ext cx="68580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accent1"/>
              </a:buClr>
              <a:buSzPct val="65000"/>
              <a:buFont typeface="Wingdings" charset="2"/>
              <a:buChar char="n"/>
              <a:defRPr sz="3000">
                <a:solidFill>
                  <a:schemeClr val="tx1"/>
                </a:solidFill>
                <a:latin typeface="Arial" charset="0"/>
                <a:ea typeface="宋体" charset="0"/>
              </a:defRPr>
            </a:lvl1pPr>
            <a:lvl2pPr marL="669925" indent="-325438">
              <a:spcBef>
                <a:spcPct val="20000"/>
              </a:spcBef>
              <a:buClr>
                <a:schemeClr val="accent2"/>
              </a:buClr>
              <a:buSzPct val="60000"/>
              <a:buFont typeface="Wingdings" charset="2"/>
              <a:buChar char="q"/>
              <a:defRPr sz="2600">
                <a:solidFill>
                  <a:schemeClr val="tx1"/>
                </a:solidFill>
                <a:latin typeface="Arial" charset="0"/>
                <a:ea typeface="宋体" charset="0"/>
              </a:defRPr>
            </a:lvl2pPr>
            <a:lvl3pPr marL="1022350" indent="-350838">
              <a:spcBef>
                <a:spcPct val="20000"/>
              </a:spcBef>
              <a:buClr>
                <a:schemeClr val="accent1"/>
              </a:buClr>
              <a:buSzPct val="65000"/>
              <a:buFont typeface="Wingdings" charset="2"/>
              <a:buChar char="n"/>
              <a:defRPr sz="2200">
                <a:solidFill>
                  <a:schemeClr val="tx1"/>
                </a:solidFill>
                <a:latin typeface="Arial" charset="0"/>
                <a:ea typeface="宋体" charset="0"/>
              </a:defRPr>
            </a:lvl3pPr>
            <a:lvl4pPr marL="1339850" indent="-315913">
              <a:spcBef>
                <a:spcPct val="20000"/>
              </a:spcBef>
              <a:buClr>
                <a:schemeClr val="accent2"/>
              </a:buClr>
              <a:buSzPct val="70000"/>
              <a:buFont typeface="Wingdings" charset="2"/>
              <a:buChar char="q"/>
              <a:defRPr sz="2000">
                <a:solidFill>
                  <a:schemeClr val="tx1"/>
                </a:solidFill>
                <a:latin typeface="Arial" charset="0"/>
                <a:ea typeface="宋体" charset="0"/>
              </a:defRPr>
            </a:lvl4pPr>
            <a:lvl5pPr marL="1681163" indent="-339725">
              <a:spcBef>
                <a:spcPct val="20000"/>
              </a:spcBef>
              <a:buClr>
                <a:schemeClr val="accent1"/>
              </a:buClr>
              <a:buSzPct val="75000"/>
              <a:buFont typeface="Wingdings" charset="2"/>
              <a:buChar char="§"/>
              <a:defRPr sz="2000">
                <a:solidFill>
                  <a:schemeClr val="tx1"/>
                </a:solidFill>
                <a:latin typeface="Arial" charset="0"/>
                <a:ea typeface="宋体" charset="0"/>
              </a:defRPr>
            </a:lvl5pPr>
            <a:lvl6pPr marL="21383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6pPr>
            <a:lvl7pPr marL="25955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7pPr>
            <a:lvl8pPr marL="30527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8pPr>
            <a:lvl9pPr marL="35099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9pPr>
          </a:lstStyle>
          <a:p>
            <a:pPr>
              <a:lnSpc>
                <a:spcPct val="105000"/>
              </a:lnSpc>
              <a:spcBef>
                <a:spcPct val="0"/>
              </a:spcBef>
              <a:buFont typeface="Wingdings" charset="2"/>
              <a:buNone/>
            </a:pPr>
            <a:r>
              <a:rPr lang="en-US" altLang="zh-CN" sz="2000" i="1">
                <a:latin typeface="SimHei" charset="0"/>
                <a:ea typeface="SimHei" charset="0"/>
                <a:cs typeface="SimHei" charset="0"/>
              </a:rPr>
              <a:t>o</a:t>
            </a:r>
            <a:r>
              <a:rPr lang="en-US" altLang="zh-CN" sz="2000">
                <a:latin typeface="SimHei" charset="0"/>
                <a:ea typeface="SimHei" charset="0"/>
                <a:cs typeface="SimHei" charset="0"/>
              </a:rPr>
              <a:t>(1)</a:t>
            </a:r>
            <a:r>
              <a:rPr lang="zh-CN" altLang="en-US" sz="2000">
                <a:latin typeface="SimHei" charset="0"/>
                <a:ea typeface="SimHei" charset="0"/>
                <a:cs typeface="SimHei" charset="0"/>
              </a:rPr>
              <a:t>、</a:t>
            </a:r>
            <a:r>
              <a:rPr lang="en-US" altLang="zh-CN" sz="2000" i="1">
                <a:latin typeface="SimHei" charset="0"/>
                <a:ea typeface="SimHei" charset="0"/>
                <a:cs typeface="SimHei" charset="0"/>
              </a:rPr>
              <a:t>o</a:t>
            </a:r>
            <a:r>
              <a:rPr lang="en-US" altLang="zh-CN" sz="2000">
                <a:latin typeface="SimHei" charset="0"/>
                <a:ea typeface="SimHei" charset="0"/>
                <a:cs typeface="SimHei" charset="0"/>
              </a:rPr>
              <a:t>(</a:t>
            </a:r>
            <a:r>
              <a:rPr lang="en-US" altLang="zh-CN" sz="2000" i="1">
                <a:latin typeface="SimHei" charset="0"/>
                <a:ea typeface="SimHei" charset="0"/>
                <a:cs typeface="SimHei" charset="0"/>
                <a:sym typeface="Symbol" charset="2"/>
              </a:rPr>
              <a:t></a:t>
            </a:r>
            <a:r>
              <a:rPr lang="en-US" altLang="zh-CN" sz="2000">
                <a:latin typeface="SimHei" charset="0"/>
                <a:ea typeface="SimHei" charset="0"/>
                <a:cs typeface="SimHei" charset="0"/>
              </a:rPr>
              <a:t>)</a:t>
            </a:r>
            <a:r>
              <a:rPr lang="zh-CN" altLang="en-US" sz="2000">
                <a:latin typeface="SimHei" charset="0"/>
                <a:ea typeface="SimHei" charset="0"/>
                <a:cs typeface="SimHei" charset="0"/>
              </a:rPr>
              <a:t>表示数量级为</a:t>
            </a:r>
            <a:r>
              <a:rPr lang="en-US" altLang="zh-CN" sz="2000">
                <a:latin typeface="SimHei" charset="0"/>
                <a:ea typeface="SimHei" charset="0"/>
                <a:cs typeface="SimHei" charset="0"/>
              </a:rPr>
              <a:t>1</a:t>
            </a:r>
            <a:r>
              <a:rPr lang="zh-CN" altLang="en-US" sz="2000">
                <a:latin typeface="SimHei" charset="0"/>
                <a:ea typeface="SimHei" charset="0"/>
                <a:cs typeface="SimHei" charset="0"/>
              </a:rPr>
              <a:t>和</a:t>
            </a:r>
            <a:r>
              <a:rPr lang="zh-CN" altLang="en-US" sz="2000" i="1">
                <a:latin typeface="SimHei" charset="0"/>
                <a:ea typeface="SimHei" charset="0"/>
                <a:cs typeface="SimHei" charset="0"/>
                <a:sym typeface="Symbol" charset="2"/>
              </a:rPr>
              <a:t></a:t>
            </a:r>
            <a:r>
              <a:rPr lang="zh-CN" altLang="en-US" sz="2000">
                <a:latin typeface="SimHei" charset="0"/>
                <a:ea typeface="SimHei" charset="0"/>
                <a:cs typeface="SimHei" charset="0"/>
              </a:rPr>
              <a:t> ，</a:t>
            </a:r>
            <a:r>
              <a:rPr lang="en-US" altLang="zh-CN" sz="2000">
                <a:latin typeface="SimHei" charset="0"/>
                <a:ea typeface="SimHei" charset="0"/>
                <a:cs typeface="SimHei" charset="0"/>
              </a:rPr>
              <a:t>1&gt;&gt; </a:t>
            </a:r>
            <a:r>
              <a:rPr lang="en-US" altLang="zh-CN" sz="2000" i="1">
                <a:latin typeface="SimHei" charset="0"/>
                <a:ea typeface="SimHei" charset="0"/>
                <a:cs typeface="SimHei" charset="0"/>
                <a:sym typeface="Symbol" charset="2"/>
              </a:rPr>
              <a:t></a:t>
            </a:r>
            <a:r>
              <a:rPr lang="en-US" altLang="zh-CN" sz="2000">
                <a:latin typeface="SimHei" charset="0"/>
                <a:ea typeface="SimHei" charset="0"/>
                <a:cs typeface="SimHei" charset="0"/>
              </a:rPr>
              <a:t> </a:t>
            </a:r>
            <a:r>
              <a:rPr lang="zh-CN" altLang="en-US" sz="2000">
                <a:latin typeface="SimHei" charset="0"/>
                <a:ea typeface="SimHei" charset="0"/>
                <a:cs typeface="SimHei" charset="0"/>
              </a:rPr>
              <a:t>。</a:t>
            </a:r>
          </a:p>
        </p:txBody>
      </p:sp>
      <p:sp>
        <p:nvSpPr>
          <p:cNvPr id="25" name="Rectangle 34"/>
          <p:cNvSpPr>
            <a:spLocks noChangeArrowheads="1"/>
          </p:cNvSpPr>
          <p:nvPr/>
        </p:nvSpPr>
        <p:spPr bwMode="auto">
          <a:xfrm>
            <a:off x="6007100" y="5867400"/>
            <a:ext cx="2236788"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accent1"/>
              </a:buClr>
              <a:buSzPct val="65000"/>
              <a:buFont typeface="Wingdings" charset="2"/>
              <a:buChar char="n"/>
              <a:defRPr sz="3000">
                <a:solidFill>
                  <a:schemeClr val="tx1"/>
                </a:solidFill>
                <a:latin typeface="Arial" charset="0"/>
                <a:ea typeface="宋体" charset="0"/>
              </a:defRPr>
            </a:lvl1pPr>
            <a:lvl2pPr marL="669925" indent="-325438">
              <a:spcBef>
                <a:spcPct val="20000"/>
              </a:spcBef>
              <a:buClr>
                <a:schemeClr val="accent2"/>
              </a:buClr>
              <a:buSzPct val="60000"/>
              <a:buFont typeface="Wingdings" charset="2"/>
              <a:buChar char="q"/>
              <a:defRPr sz="2600">
                <a:solidFill>
                  <a:schemeClr val="tx1"/>
                </a:solidFill>
                <a:latin typeface="Arial" charset="0"/>
                <a:ea typeface="宋体" charset="0"/>
              </a:defRPr>
            </a:lvl2pPr>
            <a:lvl3pPr marL="1022350" indent="-350838">
              <a:spcBef>
                <a:spcPct val="20000"/>
              </a:spcBef>
              <a:buClr>
                <a:schemeClr val="accent1"/>
              </a:buClr>
              <a:buSzPct val="65000"/>
              <a:buFont typeface="Wingdings" charset="2"/>
              <a:buChar char="n"/>
              <a:defRPr sz="2200">
                <a:solidFill>
                  <a:schemeClr val="tx1"/>
                </a:solidFill>
                <a:latin typeface="Arial" charset="0"/>
                <a:ea typeface="宋体" charset="0"/>
              </a:defRPr>
            </a:lvl3pPr>
            <a:lvl4pPr marL="1339850" indent="-315913">
              <a:spcBef>
                <a:spcPct val="20000"/>
              </a:spcBef>
              <a:buClr>
                <a:schemeClr val="accent2"/>
              </a:buClr>
              <a:buSzPct val="70000"/>
              <a:buFont typeface="Wingdings" charset="2"/>
              <a:buChar char="q"/>
              <a:defRPr sz="2000">
                <a:solidFill>
                  <a:schemeClr val="tx1"/>
                </a:solidFill>
                <a:latin typeface="Arial" charset="0"/>
                <a:ea typeface="宋体" charset="0"/>
              </a:defRPr>
            </a:lvl4pPr>
            <a:lvl5pPr marL="1681163" indent="-339725">
              <a:spcBef>
                <a:spcPct val="20000"/>
              </a:spcBef>
              <a:buClr>
                <a:schemeClr val="accent1"/>
              </a:buClr>
              <a:buSzPct val="75000"/>
              <a:buFont typeface="Wingdings" charset="2"/>
              <a:buChar char="§"/>
              <a:defRPr sz="2000">
                <a:solidFill>
                  <a:schemeClr val="tx1"/>
                </a:solidFill>
                <a:latin typeface="Arial" charset="0"/>
                <a:ea typeface="宋体" charset="0"/>
              </a:defRPr>
            </a:lvl5pPr>
            <a:lvl6pPr marL="21383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6pPr>
            <a:lvl7pPr marL="25955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7pPr>
            <a:lvl8pPr marL="30527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8pPr>
            <a:lvl9pPr marL="35099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9pPr>
          </a:lstStyle>
          <a:p>
            <a:pPr>
              <a:lnSpc>
                <a:spcPct val="105000"/>
              </a:lnSpc>
              <a:spcBef>
                <a:spcPct val="0"/>
              </a:spcBef>
              <a:buFont typeface="Wingdings" charset="2"/>
              <a:buNone/>
            </a:pPr>
            <a:r>
              <a:rPr lang="en-US" altLang="zh-CN" sz="2000">
                <a:latin typeface="SimHei" charset="0"/>
                <a:ea typeface="SimHei" charset="0"/>
                <a:cs typeface="SimHei" charset="0"/>
              </a:rPr>
              <a:t>“~” — </a:t>
            </a:r>
            <a:r>
              <a:rPr lang="zh-CN" altLang="en-US" sz="2000">
                <a:latin typeface="SimHei" charset="0"/>
                <a:ea typeface="SimHei" charset="0"/>
                <a:cs typeface="SimHei" charset="0"/>
              </a:rPr>
              <a:t>相当于</a:t>
            </a:r>
          </a:p>
        </p:txBody>
      </p:sp>
      <p:sp>
        <p:nvSpPr>
          <p:cNvPr id="26" name="Rectangle 37"/>
          <p:cNvSpPr>
            <a:spLocks noChangeArrowheads="1"/>
          </p:cNvSpPr>
          <p:nvPr/>
        </p:nvSpPr>
        <p:spPr bwMode="auto">
          <a:xfrm>
            <a:off x="685800" y="5105400"/>
            <a:ext cx="3214688"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accent1"/>
              </a:buClr>
              <a:buSzPct val="65000"/>
              <a:buFont typeface="Wingdings" charset="2"/>
              <a:buChar char="n"/>
              <a:defRPr sz="3000">
                <a:solidFill>
                  <a:schemeClr val="tx1"/>
                </a:solidFill>
                <a:latin typeface="Arial" charset="0"/>
                <a:ea typeface="宋体" charset="0"/>
              </a:defRPr>
            </a:lvl1pPr>
            <a:lvl2pPr marL="669925" indent="-325438">
              <a:spcBef>
                <a:spcPct val="20000"/>
              </a:spcBef>
              <a:buClr>
                <a:schemeClr val="accent2"/>
              </a:buClr>
              <a:buSzPct val="60000"/>
              <a:buFont typeface="Wingdings" charset="2"/>
              <a:buChar char="q"/>
              <a:defRPr sz="2600">
                <a:solidFill>
                  <a:schemeClr val="tx1"/>
                </a:solidFill>
                <a:latin typeface="Arial" charset="0"/>
                <a:ea typeface="宋体" charset="0"/>
              </a:defRPr>
            </a:lvl2pPr>
            <a:lvl3pPr marL="1022350" indent="-350838">
              <a:spcBef>
                <a:spcPct val="20000"/>
              </a:spcBef>
              <a:buClr>
                <a:schemeClr val="accent1"/>
              </a:buClr>
              <a:buSzPct val="65000"/>
              <a:buFont typeface="Wingdings" charset="2"/>
              <a:buChar char="n"/>
              <a:defRPr sz="2200">
                <a:solidFill>
                  <a:schemeClr val="tx1"/>
                </a:solidFill>
                <a:latin typeface="Arial" charset="0"/>
                <a:ea typeface="宋体" charset="0"/>
              </a:defRPr>
            </a:lvl3pPr>
            <a:lvl4pPr marL="1339850" indent="-315913">
              <a:spcBef>
                <a:spcPct val="20000"/>
              </a:spcBef>
              <a:buClr>
                <a:schemeClr val="accent2"/>
              </a:buClr>
              <a:buSzPct val="70000"/>
              <a:buFont typeface="Wingdings" charset="2"/>
              <a:buChar char="q"/>
              <a:defRPr sz="2000">
                <a:solidFill>
                  <a:schemeClr val="tx1"/>
                </a:solidFill>
                <a:latin typeface="Arial" charset="0"/>
                <a:ea typeface="宋体" charset="0"/>
              </a:defRPr>
            </a:lvl4pPr>
            <a:lvl5pPr marL="1681163" indent="-339725">
              <a:spcBef>
                <a:spcPct val="20000"/>
              </a:spcBef>
              <a:buClr>
                <a:schemeClr val="accent1"/>
              </a:buClr>
              <a:buSzPct val="75000"/>
              <a:buFont typeface="Wingdings" charset="2"/>
              <a:buChar char="§"/>
              <a:defRPr sz="2000">
                <a:solidFill>
                  <a:schemeClr val="tx1"/>
                </a:solidFill>
                <a:latin typeface="Arial" charset="0"/>
                <a:ea typeface="宋体" charset="0"/>
              </a:defRPr>
            </a:lvl5pPr>
            <a:lvl6pPr marL="21383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6pPr>
            <a:lvl7pPr marL="25955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7pPr>
            <a:lvl8pPr marL="30527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8pPr>
            <a:lvl9pPr marL="35099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9pPr>
          </a:lstStyle>
          <a:p>
            <a:pPr>
              <a:lnSpc>
                <a:spcPct val="105000"/>
              </a:lnSpc>
              <a:spcBef>
                <a:spcPct val="0"/>
              </a:spcBef>
              <a:buFont typeface="Wingdings" charset="2"/>
              <a:buNone/>
            </a:pPr>
            <a:r>
              <a:rPr lang="en-US" altLang="zh-CN" sz="2000" i="1">
                <a:latin typeface="SimHei" charset="0"/>
                <a:ea typeface="SimHei" charset="0"/>
                <a:cs typeface="SimHei" charset="0"/>
              </a:rPr>
              <a:t>u </a:t>
            </a:r>
            <a:r>
              <a:rPr lang="zh-CN" altLang="en-US" sz="2000">
                <a:latin typeface="SimHei" charset="0"/>
                <a:ea typeface="SimHei" charset="0"/>
                <a:cs typeface="SimHei" charset="0"/>
              </a:rPr>
              <a:t>与</a:t>
            </a:r>
            <a:r>
              <a:rPr lang="zh-CN" altLang="en-US" sz="2000" i="1">
                <a:latin typeface="SimHei" charset="0"/>
                <a:ea typeface="SimHei" charset="0"/>
                <a:cs typeface="SimHei" charset="0"/>
              </a:rPr>
              <a:t>    </a:t>
            </a:r>
            <a:r>
              <a:rPr lang="zh-CN" altLang="en-US" sz="2000">
                <a:latin typeface="SimHei" charset="0"/>
                <a:ea typeface="SimHei" charset="0"/>
                <a:cs typeface="SimHei" charset="0"/>
              </a:rPr>
              <a:t>相当</a:t>
            </a:r>
            <a:r>
              <a:rPr lang="en-US" altLang="zh-CN" sz="2000">
                <a:latin typeface="SimHei" charset="0"/>
                <a:ea typeface="SimHei" charset="0"/>
                <a:cs typeface="SimHei" charset="0"/>
              </a:rPr>
              <a:t>,  </a:t>
            </a:r>
            <a:r>
              <a:rPr lang="zh-CN" altLang="en-US" sz="2000">
                <a:latin typeface="SimHei" charset="0"/>
                <a:ea typeface="SimHei" charset="0"/>
                <a:cs typeface="SimHei" charset="0"/>
              </a:rPr>
              <a:t>即：</a:t>
            </a:r>
          </a:p>
        </p:txBody>
      </p:sp>
      <p:graphicFrame>
        <p:nvGraphicFramePr>
          <p:cNvPr id="27" name="Object 38"/>
          <p:cNvGraphicFramePr>
            <a:graphicFrameLocks noChangeAspect="1"/>
          </p:cNvGraphicFramePr>
          <p:nvPr>
            <p:extLst>
              <p:ext uri="{D42A27DB-BD31-4B8C-83A1-F6EECF244321}">
                <p14:modId xmlns:p14="http://schemas.microsoft.com/office/powerpoint/2010/main" val="657861940"/>
              </p:ext>
            </p:extLst>
          </p:nvPr>
        </p:nvGraphicFramePr>
        <p:xfrm>
          <a:off x="3085306" y="5091817"/>
          <a:ext cx="2136775" cy="500062"/>
        </p:xfrm>
        <a:graphic>
          <a:graphicData uri="http://schemas.openxmlformats.org/presentationml/2006/ole">
            <mc:AlternateContent xmlns:mc="http://schemas.openxmlformats.org/markup-compatibility/2006">
              <mc:Choice xmlns:v="urn:schemas-microsoft-com:vml" Requires="v">
                <p:oleObj name="Equation" r:id="rId12" imgW="863280" imgH="215640" progId="Equation.3">
                  <p:embed/>
                </p:oleObj>
              </mc:Choice>
              <mc:Fallback>
                <p:oleObj name="Equation" r:id="rId12" imgW="863280" imgH="2156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85306" y="5091817"/>
                        <a:ext cx="2136775"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 name="Object 40"/>
          <p:cNvGraphicFramePr>
            <a:graphicFrameLocks noChangeAspect="1"/>
          </p:cNvGraphicFramePr>
          <p:nvPr>
            <p:extLst>
              <p:ext uri="{D42A27DB-BD31-4B8C-83A1-F6EECF244321}">
                <p14:modId xmlns:p14="http://schemas.microsoft.com/office/powerpoint/2010/main" val="1439810824"/>
              </p:ext>
            </p:extLst>
          </p:nvPr>
        </p:nvGraphicFramePr>
        <p:xfrm>
          <a:off x="1320800" y="5105400"/>
          <a:ext cx="431800" cy="488950"/>
        </p:xfrm>
        <a:graphic>
          <a:graphicData uri="http://schemas.openxmlformats.org/presentationml/2006/ole">
            <mc:AlternateContent xmlns:mc="http://schemas.openxmlformats.org/markup-compatibility/2006">
              <mc:Choice xmlns:v="urn:schemas-microsoft-com:vml" Requires="v">
                <p:oleObj name="Equation" r:id="rId14" imgW="190440" imgH="215640" progId="Equation.3">
                  <p:embed/>
                </p:oleObj>
              </mc:Choice>
              <mc:Fallback>
                <p:oleObj name="Equation" r:id="rId14" imgW="190440" imgH="21564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20800" y="5105400"/>
                        <a:ext cx="4318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38547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2"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object 8"/>
          <p:cNvSpPr txBox="1"/>
          <p:nvPr/>
        </p:nvSpPr>
        <p:spPr>
          <a:xfrm>
            <a:off x="3009418" y="0"/>
            <a:ext cx="3437681" cy="637130"/>
          </a:xfrm>
          <a:prstGeom prst="rect">
            <a:avLst/>
          </a:prstGeom>
        </p:spPr>
        <p:txBody>
          <a:bodyPr vert="horz" wrap="square" lIns="0" tIns="0" rIns="0" bIns="0" rtlCol="0">
            <a:noAutofit/>
          </a:bodyPr>
          <a:lstStyle/>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三、二维边界层微分方程</a:t>
            </a: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sz="2400" b="1" dirty="0">
              <a:solidFill>
                <a:srgbClr val="FF0000"/>
              </a:solidFill>
              <a:latin typeface="黑体" panose="02010609060101010101" pitchFamily="49" charset="-122"/>
              <a:ea typeface="黑体" panose="02010609060101010101" pitchFamily="49" charset="-122"/>
              <a:cs typeface="黑体"/>
            </a:endParaRPr>
          </a:p>
        </p:txBody>
      </p:sp>
      <p:sp>
        <p:nvSpPr>
          <p:cNvPr id="11" name="Rectangle 17"/>
          <p:cNvSpPr>
            <a:spLocks noChangeArrowheads="1"/>
          </p:cNvSpPr>
          <p:nvPr/>
        </p:nvSpPr>
        <p:spPr bwMode="auto">
          <a:xfrm>
            <a:off x="609600" y="533400"/>
            <a:ext cx="28956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accent1"/>
              </a:buClr>
              <a:buSzPct val="65000"/>
              <a:buFont typeface="Wingdings" charset="2"/>
              <a:buChar char="n"/>
              <a:defRPr sz="3000">
                <a:solidFill>
                  <a:schemeClr val="tx1"/>
                </a:solidFill>
                <a:latin typeface="Arial" charset="0"/>
                <a:ea typeface="宋体" charset="0"/>
              </a:defRPr>
            </a:lvl1pPr>
            <a:lvl2pPr marL="669925" indent="-325438">
              <a:spcBef>
                <a:spcPct val="20000"/>
              </a:spcBef>
              <a:buClr>
                <a:schemeClr val="accent2"/>
              </a:buClr>
              <a:buSzPct val="60000"/>
              <a:buFont typeface="Wingdings" charset="2"/>
              <a:buChar char="q"/>
              <a:defRPr sz="2600">
                <a:solidFill>
                  <a:schemeClr val="tx1"/>
                </a:solidFill>
                <a:latin typeface="Arial" charset="0"/>
                <a:ea typeface="宋体" charset="0"/>
              </a:defRPr>
            </a:lvl2pPr>
            <a:lvl3pPr marL="1022350" indent="-350838">
              <a:spcBef>
                <a:spcPct val="20000"/>
              </a:spcBef>
              <a:buClr>
                <a:schemeClr val="accent1"/>
              </a:buClr>
              <a:buSzPct val="65000"/>
              <a:buFont typeface="Wingdings" charset="2"/>
              <a:buChar char="n"/>
              <a:defRPr sz="2200">
                <a:solidFill>
                  <a:schemeClr val="tx1"/>
                </a:solidFill>
                <a:latin typeface="Arial" charset="0"/>
                <a:ea typeface="宋体" charset="0"/>
              </a:defRPr>
            </a:lvl3pPr>
            <a:lvl4pPr marL="1339850" indent="-315913">
              <a:spcBef>
                <a:spcPct val="20000"/>
              </a:spcBef>
              <a:buClr>
                <a:schemeClr val="accent2"/>
              </a:buClr>
              <a:buSzPct val="70000"/>
              <a:buFont typeface="Wingdings" charset="2"/>
              <a:buChar char="q"/>
              <a:defRPr sz="2000">
                <a:solidFill>
                  <a:schemeClr val="tx1"/>
                </a:solidFill>
                <a:latin typeface="Arial" charset="0"/>
                <a:ea typeface="宋体" charset="0"/>
              </a:defRPr>
            </a:lvl4pPr>
            <a:lvl5pPr marL="1681163" indent="-339725">
              <a:spcBef>
                <a:spcPct val="20000"/>
              </a:spcBef>
              <a:buClr>
                <a:schemeClr val="accent1"/>
              </a:buClr>
              <a:buSzPct val="75000"/>
              <a:buFont typeface="Wingdings" charset="2"/>
              <a:buChar char="§"/>
              <a:defRPr sz="2000">
                <a:solidFill>
                  <a:schemeClr val="tx1"/>
                </a:solidFill>
                <a:latin typeface="Arial" charset="0"/>
                <a:ea typeface="宋体" charset="0"/>
              </a:defRPr>
            </a:lvl5pPr>
            <a:lvl6pPr marL="21383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6pPr>
            <a:lvl7pPr marL="25955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7pPr>
            <a:lvl8pPr marL="30527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8pPr>
            <a:lvl9pPr marL="35099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9pPr>
          </a:lstStyle>
          <a:p>
            <a:pPr>
              <a:lnSpc>
                <a:spcPct val="105000"/>
              </a:lnSpc>
              <a:spcBef>
                <a:spcPct val="0"/>
              </a:spcBef>
              <a:buFont typeface="Wingdings" charset="2"/>
              <a:buNone/>
            </a:pPr>
            <a:r>
              <a:rPr lang="zh-CN" altLang="en-US" sz="2000" b="1">
                <a:latin typeface="SimHei" charset="0"/>
                <a:ea typeface="SimHei" charset="0"/>
                <a:cs typeface="SimHei" charset="0"/>
              </a:rPr>
              <a:t>由连续性方程：</a:t>
            </a:r>
          </a:p>
        </p:txBody>
      </p:sp>
      <p:graphicFrame>
        <p:nvGraphicFramePr>
          <p:cNvPr id="12" name="Object 19"/>
          <p:cNvGraphicFramePr>
            <a:graphicFrameLocks noChangeAspect="1"/>
          </p:cNvGraphicFramePr>
          <p:nvPr>
            <p:extLst>
              <p:ext uri="{D42A27DB-BD31-4B8C-83A1-F6EECF244321}">
                <p14:modId xmlns:p14="http://schemas.microsoft.com/office/powerpoint/2010/main" val="1536195339"/>
              </p:ext>
            </p:extLst>
          </p:nvPr>
        </p:nvGraphicFramePr>
        <p:xfrm>
          <a:off x="1576689" y="964939"/>
          <a:ext cx="3057525" cy="923925"/>
        </p:xfrm>
        <a:graphic>
          <a:graphicData uri="http://schemas.openxmlformats.org/presentationml/2006/ole">
            <mc:AlternateContent xmlns:mc="http://schemas.openxmlformats.org/markup-compatibility/2006">
              <mc:Choice xmlns:v="urn:schemas-microsoft-com:vml" Requires="v">
                <p:oleObj name="Equation" r:id="rId2" imgW="1384200" imgH="419040" progId="Equation.3">
                  <p:embed/>
                </p:oleObj>
              </mc:Choice>
              <mc:Fallback>
                <p:oleObj name="Equation" r:id="rId2" imgW="1384200" imgH="41904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689" y="964939"/>
                        <a:ext cx="305752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 name="Object 20"/>
          <p:cNvGraphicFramePr>
            <a:graphicFrameLocks noChangeAspect="1"/>
          </p:cNvGraphicFramePr>
          <p:nvPr>
            <p:extLst>
              <p:ext uri="{D42A27DB-BD31-4B8C-83A1-F6EECF244321}">
                <p14:modId xmlns:p14="http://schemas.microsoft.com/office/powerpoint/2010/main" val="1430765802"/>
              </p:ext>
            </p:extLst>
          </p:nvPr>
        </p:nvGraphicFramePr>
        <p:xfrm>
          <a:off x="4800600" y="1143000"/>
          <a:ext cx="2043113" cy="563563"/>
        </p:xfrm>
        <a:graphic>
          <a:graphicData uri="http://schemas.openxmlformats.org/presentationml/2006/ole">
            <mc:AlternateContent xmlns:mc="http://schemas.openxmlformats.org/markup-compatibility/2006">
              <mc:Choice xmlns:v="urn:schemas-microsoft-com:vml" Requires="v">
                <p:oleObj name="Equation" r:id="rId4" imgW="736560" imgH="203040" progId="Equation.3">
                  <p:embed/>
                </p:oleObj>
              </mc:Choice>
              <mc:Fallback>
                <p:oleObj name="Equation" r:id="rId4" imgW="73656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143000"/>
                        <a:ext cx="2043113"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 name="Rectangle 22"/>
          <p:cNvSpPr>
            <a:spLocks noChangeArrowheads="1"/>
          </p:cNvSpPr>
          <p:nvPr/>
        </p:nvSpPr>
        <p:spPr bwMode="auto">
          <a:xfrm>
            <a:off x="609118" y="2013354"/>
            <a:ext cx="48006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accent1"/>
              </a:buClr>
              <a:buSzPct val="65000"/>
              <a:buFont typeface="Wingdings" charset="2"/>
              <a:buChar char="n"/>
              <a:defRPr sz="3000">
                <a:solidFill>
                  <a:schemeClr val="tx1"/>
                </a:solidFill>
                <a:latin typeface="Arial" charset="0"/>
                <a:ea typeface="宋体" charset="0"/>
              </a:defRPr>
            </a:lvl1pPr>
            <a:lvl2pPr marL="669925" indent="-325438">
              <a:spcBef>
                <a:spcPct val="20000"/>
              </a:spcBef>
              <a:buClr>
                <a:schemeClr val="accent2"/>
              </a:buClr>
              <a:buSzPct val="60000"/>
              <a:buFont typeface="Wingdings" charset="2"/>
              <a:buChar char="q"/>
              <a:defRPr sz="2600">
                <a:solidFill>
                  <a:schemeClr val="tx1"/>
                </a:solidFill>
                <a:latin typeface="Arial" charset="0"/>
                <a:ea typeface="宋体" charset="0"/>
              </a:defRPr>
            </a:lvl2pPr>
            <a:lvl3pPr marL="1022350" indent="-350838">
              <a:spcBef>
                <a:spcPct val="20000"/>
              </a:spcBef>
              <a:buClr>
                <a:schemeClr val="accent1"/>
              </a:buClr>
              <a:buSzPct val="65000"/>
              <a:buFont typeface="Wingdings" charset="2"/>
              <a:buChar char="n"/>
              <a:defRPr sz="2200">
                <a:solidFill>
                  <a:schemeClr val="tx1"/>
                </a:solidFill>
                <a:latin typeface="Arial" charset="0"/>
                <a:ea typeface="宋体" charset="0"/>
              </a:defRPr>
            </a:lvl3pPr>
            <a:lvl4pPr marL="1339850" indent="-315913">
              <a:spcBef>
                <a:spcPct val="20000"/>
              </a:spcBef>
              <a:buClr>
                <a:schemeClr val="accent2"/>
              </a:buClr>
              <a:buSzPct val="70000"/>
              <a:buFont typeface="Wingdings" charset="2"/>
              <a:buChar char="q"/>
              <a:defRPr sz="2000">
                <a:solidFill>
                  <a:schemeClr val="tx1"/>
                </a:solidFill>
                <a:latin typeface="Arial" charset="0"/>
                <a:ea typeface="宋体" charset="0"/>
              </a:defRPr>
            </a:lvl4pPr>
            <a:lvl5pPr marL="1681163" indent="-339725">
              <a:spcBef>
                <a:spcPct val="20000"/>
              </a:spcBef>
              <a:buClr>
                <a:schemeClr val="accent1"/>
              </a:buClr>
              <a:buSzPct val="75000"/>
              <a:buFont typeface="Wingdings" charset="2"/>
              <a:buChar char="§"/>
              <a:defRPr sz="2000">
                <a:solidFill>
                  <a:schemeClr val="tx1"/>
                </a:solidFill>
                <a:latin typeface="Arial" charset="0"/>
                <a:ea typeface="宋体" charset="0"/>
              </a:defRPr>
            </a:lvl5pPr>
            <a:lvl6pPr marL="21383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6pPr>
            <a:lvl7pPr marL="25955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7pPr>
            <a:lvl8pPr marL="30527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8pPr>
            <a:lvl9pPr marL="35099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9pPr>
          </a:lstStyle>
          <a:p>
            <a:pPr>
              <a:lnSpc>
                <a:spcPct val="105000"/>
              </a:lnSpc>
              <a:spcBef>
                <a:spcPct val="0"/>
              </a:spcBef>
              <a:buFont typeface="Wingdings" charset="2"/>
              <a:buNone/>
            </a:pPr>
            <a:r>
              <a:rPr lang="en-US" altLang="zh-CN" sz="2000" b="1" i="1" dirty="0">
                <a:latin typeface="SimHei" charset="0"/>
                <a:ea typeface="SimHei" charset="0"/>
                <a:cs typeface="SimHei" charset="0"/>
              </a:rPr>
              <a:t>x</a:t>
            </a:r>
            <a:r>
              <a:rPr lang="zh-CN" altLang="en-US" sz="2000" b="1" dirty="0">
                <a:latin typeface="SimHei" charset="0"/>
                <a:ea typeface="SimHei" charset="0"/>
                <a:cs typeface="SimHei" charset="0"/>
              </a:rPr>
              <a:t>方向动量微分方程的分析：</a:t>
            </a:r>
          </a:p>
        </p:txBody>
      </p:sp>
      <p:graphicFrame>
        <p:nvGraphicFramePr>
          <p:cNvPr id="15" name="Object 23"/>
          <p:cNvGraphicFramePr>
            <a:graphicFrameLocks noChangeAspect="1"/>
          </p:cNvGraphicFramePr>
          <p:nvPr>
            <p:extLst>
              <p:ext uri="{D42A27DB-BD31-4B8C-83A1-F6EECF244321}">
                <p14:modId xmlns:p14="http://schemas.microsoft.com/office/powerpoint/2010/main" val="1506438755"/>
              </p:ext>
            </p:extLst>
          </p:nvPr>
        </p:nvGraphicFramePr>
        <p:xfrm>
          <a:off x="1274763" y="2366963"/>
          <a:ext cx="6900862" cy="1157287"/>
        </p:xfrm>
        <a:graphic>
          <a:graphicData uri="http://schemas.openxmlformats.org/presentationml/2006/ole">
            <mc:AlternateContent xmlns:mc="http://schemas.openxmlformats.org/markup-compatibility/2006">
              <mc:Choice xmlns:v="urn:schemas-microsoft-com:vml" Requires="v">
                <p:oleObj name="Equation" r:id="rId6" imgW="2603160" imgH="444240" progId="Equation.3">
                  <p:embed/>
                </p:oleObj>
              </mc:Choice>
              <mc:Fallback>
                <p:oleObj name="Equation" r:id="rId6" imgW="2603160" imgH="4442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4763" y="2366963"/>
                        <a:ext cx="6900862" cy="115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6" name="Object 25"/>
          <p:cNvGraphicFramePr>
            <a:graphicFrameLocks noChangeAspect="1"/>
          </p:cNvGraphicFramePr>
          <p:nvPr>
            <p:extLst>
              <p:ext uri="{D42A27DB-BD31-4B8C-83A1-F6EECF244321}">
                <p14:modId xmlns:p14="http://schemas.microsoft.com/office/powerpoint/2010/main" val="2031440802"/>
              </p:ext>
            </p:extLst>
          </p:nvPr>
        </p:nvGraphicFramePr>
        <p:xfrm>
          <a:off x="1481138" y="3432175"/>
          <a:ext cx="5757862" cy="987425"/>
        </p:xfrm>
        <a:graphic>
          <a:graphicData uri="http://schemas.openxmlformats.org/presentationml/2006/ole">
            <mc:AlternateContent xmlns:mc="http://schemas.openxmlformats.org/markup-compatibility/2006">
              <mc:Choice xmlns:v="urn:schemas-microsoft-com:vml" Requires="v">
                <p:oleObj name="Equation" r:id="rId8" imgW="2171520" imgH="393480" progId="Equation.3">
                  <p:embed/>
                </p:oleObj>
              </mc:Choice>
              <mc:Fallback>
                <p:oleObj name="Equation" r:id="rId8" imgW="2171520" imgH="393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1138" y="3432175"/>
                        <a:ext cx="5757862"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7" name="Object 27"/>
          <p:cNvGraphicFramePr>
            <a:graphicFrameLocks noChangeAspect="1"/>
          </p:cNvGraphicFramePr>
          <p:nvPr>
            <p:extLst>
              <p:ext uri="{D42A27DB-BD31-4B8C-83A1-F6EECF244321}">
                <p14:modId xmlns:p14="http://schemas.microsoft.com/office/powerpoint/2010/main" val="1730539208"/>
              </p:ext>
            </p:extLst>
          </p:nvPr>
        </p:nvGraphicFramePr>
        <p:xfrm>
          <a:off x="1917700" y="4953000"/>
          <a:ext cx="5654675" cy="1157288"/>
        </p:xfrm>
        <a:graphic>
          <a:graphicData uri="http://schemas.openxmlformats.org/presentationml/2006/ole">
            <mc:AlternateContent xmlns:mc="http://schemas.openxmlformats.org/markup-compatibility/2006">
              <mc:Choice xmlns:v="urn:schemas-microsoft-com:vml" Requires="v">
                <p:oleObj name="Equation" r:id="rId10" imgW="2133360" imgH="444240" progId="Equation.3">
                  <p:embed/>
                </p:oleObj>
              </mc:Choice>
              <mc:Fallback>
                <p:oleObj name="Equation" r:id="rId10" imgW="2133360" imgH="4442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17700" y="4953000"/>
                        <a:ext cx="5654675"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8" name="Rectangle 29"/>
          <p:cNvSpPr>
            <a:spLocks noChangeArrowheads="1"/>
          </p:cNvSpPr>
          <p:nvPr/>
        </p:nvSpPr>
        <p:spPr bwMode="auto">
          <a:xfrm>
            <a:off x="609600" y="4419600"/>
            <a:ext cx="35052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accent1"/>
              </a:buClr>
              <a:buSzPct val="65000"/>
              <a:buFont typeface="Wingdings" charset="2"/>
              <a:buChar char="n"/>
              <a:defRPr sz="3000">
                <a:solidFill>
                  <a:schemeClr val="tx1"/>
                </a:solidFill>
                <a:latin typeface="Arial" charset="0"/>
                <a:ea typeface="宋体" charset="0"/>
              </a:defRPr>
            </a:lvl1pPr>
            <a:lvl2pPr marL="669925" indent="-325438">
              <a:spcBef>
                <a:spcPct val="20000"/>
              </a:spcBef>
              <a:buClr>
                <a:schemeClr val="accent2"/>
              </a:buClr>
              <a:buSzPct val="60000"/>
              <a:buFont typeface="Wingdings" charset="2"/>
              <a:buChar char="q"/>
              <a:defRPr sz="2600">
                <a:solidFill>
                  <a:schemeClr val="tx1"/>
                </a:solidFill>
                <a:latin typeface="Arial" charset="0"/>
                <a:ea typeface="宋体" charset="0"/>
              </a:defRPr>
            </a:lvl2pPr>
            <a:lvl3pPr marL="1022350" indent="-350838">
              <a:spcBef>
                <a:spcPct val="20000"/>
              </a:spcBef>
              <a:buClr>
                <a:schemeClr val="accent1"/>
              </a:buClr>
              <a:buSzPct val="65000"/>
              <a:buFont typeface="Wingdings" charset="2"/>
              <a:buChar char="n"/>
              <a:defRPr sz="2200">
                <a:solidFill>
                  <a:schemeClr val="tx1"/>
                </a:solidFill>
                <a:latin typeface="Arial" charset="0"/>
                <a:ea typeface="宋体" charset="0"/>
              </a:defRPr>
            </a:lvl3pPr>
            <a:lvl4pPr marL="1339850" indent="-315913">
              <a:spcBef>
                <a:spcPct val="20000"/>
              </a:spcBef>
              <a:buClr>
                <a:schemeClr val="accent2"/>
              </a:buClr>
              <a:buSzPct val="70000"/>
              <a:buFont typeface="Wingdings" charset="2"/>
              <a:buChar char="q"/>
              <a:defRPr sz="2000">
                <a:solidFill>
                  <a:schemeClr val="tx1"/>
                </a:solidFill>
                <a:latin typeface="Arial" charset="0"/>
                <a:ea typeface="宋体" charset="0"/>
              </a:defRPr>
            </a:lvl4pPr>
            <a:lvl5pPr marL="1681163" indent="-339725">
              <a:spcBef>
                <a:spcPct val="20000"/>
              </a:spcBef>
              <a:buClr>
                <a:schemeClr val="accent1"/>
              </a:buClr>
              <a:buSzPct val="75000"/>
              <a:buFont typeface="Wingdings" charset="2"/>
              <a:buChar char="§"/>
              <a:defRPr sz="2000">
                <a:solidFill>
                  <a:schemeClr val="tx1"/>
                </a:solidFill>
                <a:latin typeface="Arial" charset="0"/>
                <a:ea typeface="宋体" charset="0"/>
              </a:defRPr>
            </a:lvl5pPr>
            <a:lvl6pPr marL="21383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6pPr>
            <a:lvl7pPr marL="25955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7pPr>
            <a:lvl8pPr marL="30527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8pPr>
            <a:lvl9pPr marL="35099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9pPr>
          </a:lstStyle>
          <a:p>
            <a:pPr>
              <a:lnSpc>
                <a:spcPct val="105000"/>
              </a:lnSpc>
              <a:spcBef>
                <a:spcPct val="0"/>
              </a:spcBef>
              <a:buFont typeface="Wingdings" charset="2"/>
              <a:buNone/>
            </a:pPr>
            <a:r>
              <a:rPr lang="zh-CN" altLang="en-US" sz="2000" b="1">
                <a:latin typeface="SimHei" charset="0"/>
                <a:ea typeface="SimHei" charset="0"/>
                <a:cs typeface="SimHei" charset="0"/>
              </a:rPr>
              <a:t>简化后：</a:t>
            </a:r>
          </a:p>
        </p:txBody>
      </p:sp>
      <p:sp>
        <p:nvSpPr>
          <p:cNvPr id="19" name="Line 30"/>
          <p:cNvSpPr>
            <a:spLocks noChangeShapeType="1"/>
          </p:cNvSpPr>
          <p:nvPr/>
        </p:nvSpPr>
        <p:spPr bwMode="auto">
          <a:xfrm>
            <a:off x="5791200" y="2362200"/>
            <a:ext cx="457200" cy="1143000"/>
          </a:xfrm>
          <a:prstGeom prst="line">
            <a:avLst/>
          </a:prstGeom>
          <a:noFill/>
          <a:ln w="38100">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sz="2000">
              <a:latin typeface="SimHei" charset="0"/>
              <a:ea typeface="SimHei" charset="0"/>
              <a:cs typeface="SimHei" charset="0"/>
            </a:endParaRPr>
          </a:p>
        </p:txBody>
      </p:sp>
    </p:spTree>
    <p:extLst>
      <p:ext uri="{BB962C8B-B14F-4D97-AF65-F5344CB8AC3E}">
        <p14:creationId xmlns:p14="http://schemas.microsoft.com/office/powerpoint/2010/main" val="72731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4" grpId="0" autoUpdateAnimBg="0"/>
      <p:bldP spid="18"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object 8"/>
          <p:cNvSpPr txBox="1"/>
          <p:nvPr/>
        </p:nvSpPr>
        <p:spPr>
          <a:xfrm>
            <a:off x="3009418" y="0"/>
            <a:ext cx="3437681" cy="637130"/>
          </a:xfrm>
          <a:prstGeom prst="rect">
            <a:avLst/>
          </a:prstGeom>
        </p:spPr>
        <p:txBody>
          <a:bodyPr vert="horz" wrap="square" lIns="0" tIns="0" rIns="0" bIns="0" rtlCol="0">
            <a:noAutofit/>
          </a:bodyPr>
          <a:lstStyle/>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三、二维边界层微分方程</a:t>
            </a: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sz="2400" b="1" dirty="0">
              <a:solidFill>
                <a:srgbClr val="FF0000"/>
              </a:solidFill>
              <a:latin typeface="黑体" panose="02010609060101010101" pitchFamily="49" charset="-122"/>
              <a:ea typeface="黑体" panose="02010609060101010101" pitchFamily="49" charset="-122"/>
              <a:cs typeface="黑体"/>
            </a:endParaRPr>
          </a:p>
        </p:txBody>
      </p:sp>
      <p:graphicFrame>
        <p:nvGraphicFramePr>
          <p:cNvPr id="11" name="Object 7"/>
          <p:cNvGraphicFramePr>
            <a:graphicFrameLocks noChangeAspect="1"/>
          </p:cNvGraphicFramePr>
          <p:nvPr>
            <p:extLst>
              <p:ext uri="{D42A27DB-BD31-4B8C-83A1-F6EECF244321}">
                <p14:modId xmlns:p14="http://schemas.microsoft.com/office/powerpoint/2010/main" val="1220495911"/>
              </p:ext>
            </p:extLst>
          </p:nvPr>
        </p:nvGraphicFramePr>
        <p:xfrm>
          <a:off x="685800" y="990600"/>
          <a:ext cx="5715000" cy="987425"/>
        </p:xfrm>
        <a:graphic>
          <a:graphicData uri="http://schemas.openxmlformats.org/presentationml/2006/ole">
            <mc:AlternateContent xmlns:mc="http://schemas.openxmlformats.org/markup-compatibility/2006">
              <mc:Choice xmlns:v="urn:schemas-microsoft-com:vml" Requires="v">
                <p:oleObj name="Equation" r:id="rId2" imgW="2489040" imgH="444240" progId="Equation.3">
                  <p:embed/>
                </p:oleObj>
              </mc:Choice>
              <mc:Fallback>
                <p:oleObj name="Equation" r:id="rId2" imgW="2489040" imgH="44424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90600"/>
                        <a:ext cx="57150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 name="Object 9"/>
          <p:cNvGraphicFramePr>
            <a:graphicFrameLocks noChangeAspect="1"/>
          </p:cNvGraphicFramePr>
          <p:nvPr>
            <p:extLst>
              <p:ext uri="{D42A27DB-BD31-4B8C-83A1-F6EECF244321}">
                <p14:modId xmlns:p14="http://schemas.microsoft.com/office/powerpoint/2010/main" val="110980033"/>
              </p:ext>
            </p:extLst>
          </p:nvPr>
        </p:nvGraphicFramePr>
        <p:xfrm>
          <a:off x="914400" y="1981200"/>
          <a:ext cx="5056188" cy="942975"/>
        </p:xfrm>
        <a:graphic>
          <a:graphicData uri="http://schemas.openxmlformats.org/presentationml/2006/ole">
            <mc:AlternateContent xmlns:mc="http://schemas.openxmlformats.org/markup-compatibility/2006">
              <mc:Choice xmlns:v="urn:schemas-microsoft-com:vml" Requires="v">
                <p:oleObj name="Equation" r:id="rId4" imgW="2057400" imgH="393480" progId="Equation.3">
                  <p:embed/>
                </p:oleObj>
              </mc:Choice>
              <mc:Fallback>
                <p:oleObj name="Equation" r:id="rId4" imgW="205740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981200"/>
                        <a:ext cx="5056188"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 name="Rectangle 10"/>
          <p:cNvSpPr>
            <a:spLocks noChangeArrowheads="1"/>
          </p:cNvSpPr>
          <p:nvPr/>
        </p:nvSpPr>
        <p:spPr bwMode="auto">
          <a:xfrm>
            <a:off x="609600" y="641161"/>
            <a:ext cx="48006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lr>
                <a:schemeClr val="accent1"/>
              </a:buClr>
              <a:buSzPct val="65000"/>
              <a:buFont typeface="Wingdings" charset="2"/>
              <a:buChar char="n"/>
              <a:defRPr sz="3000">
                <a:solidFill>
                  <a:schemeClr val="tx1"/>
                </a:solidFill>
                <a:latin typeface="Arial" charset="0"/>
                <a:ea typeface="宋体" charset="0"/>
              </a:defRPr>
            </a:lvl1pPr>
            <a:lvl2pPr marL="669925" indent="-325438">
              <a:spcBef>
                <a:spcPct val="20000"/>
              </a:spcBef>
              <a:buClr>
                <a:schemeClr val="accent2"/>
              </a:buClr>
              <a:buSzPct val="60000"/>
              <a:buFont typeface="Wingdings" charset="2"/>
              <a:buChar char="q"/>
              <a:defRPr sz="2600">
                <a:solidFill>
                  <a:schemeClr val="tx1"/>
                </a:solidFill>
                <a:latin typeface="Arial" charset="0"/>
                <a:ea typeface="宋体" charset="0"/>
              </a:defRPr>
            </a:lvl2pPr>
            <a:lvl3pPr marL="1022350" indent="-350838">
              <a:spcBef>
                <a:spcPct val="20000"/>
              </a:spcBef>
              <a:buClr>
                <a:schemeClr val="accent1"/>
              </a:buClr>
              <a:buSzPct val="65000"/>
              <a:buFont typeface="Wingdings" charset="2"/>
              <a:buChar char="n"/>
              <a:defRPr sz="2200">
                <a:solidFill>
                  <a:schemeClr val="tx1"/>
                </a:solidFill>
                <a:latin typeface="Arial" charset="0"/>
                <a:ea typeface="宋体" charset="0"/>
              </a:defRPr>
            </a:lvl3pPr>
            <a:lvl4pPr marL="1339850" indent="-315913">
              <a:spcBef>
                <a:spcPct val="20000"/>
              </a:spcBef>
              <a:buClr>
                <a:schemeClr val="accent2"/>
              </a:buClr>
              <a:buSzPct val="70000"/>
              <a:buFont typeface="Wingdings" charset="2"/>
              <a:buChar char="q"/>
              <a:defRPr sz="2000">
                <a:solidFill>
                  <a:schemeClr val="tx1"/>
                </a:solidFill>
                <a:latin typeface="Arial" charset="0"/>
                <a:ea typeface="宋体" charset="0"/>
              </a:defRPr>
            </a:lvl4pPr>
            <a:lvl5pPr marL="1681163" indent="-339725">
              <a:spcBef>
                <a:spcPct val="20000"/>
              </a:spcBef>
              <a:buClr>
                <a:schemeClr val="accent1"/>
              </a:buClr>
              <a:buSzPct val="75000"/>
              <a:buFont typeface="Wingdings" charset="2"/>
              <a:buChar char="§"/>
              <a:defRPr sz="2000">
                <a:solidFill>
                  <a:schemeClr val="tx1"/>
                </a:solidFill>
                <a:latin typeface="Arial" charset="0"/>
                <a:ea typeface="宋体" charset="0"/>
              </a:defRPr>
            </a:lvl5pPr>
            <a:lvl6pPr marL="21383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6pPr>
            <a:lvl7pPr marL="25955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7pPr>
            <a:lvl8pPr marL="30527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8pPr>
            <a:lvl9pPr marL="3509963" indent="-339725" fontAlgn="base">
              <a:spcBef>
                <a:spcPct val="20000"/>
              </a:spcBef>
              <a:spcAft>
                <a:spcPct val="0"/>
              </a:spcAft>
              <a:buClr>
                <a:schemeClr val="accent1"/>
              </a:buClr>
              <a:buSzPct val="75000"/>
              <a:buFont typeface="Wingdings" charset="2"/>
              <a:buChar char="§"/>
              <a:defRPr sz="2000">
                <a:solidFill>
                  <a:schemeClr val="tx1"/>
                </a:solidFill>
                <a:latin typeface="Arial" charset="0"/>
                <a:ea typeface="宋体" charset="0"/>
              </a:defRPr>
            </a:lvl9pPr>
          </a:lstStyle>
          <a:p>
            <a:pPr>
              <a:lnSpc>
                <a:spcPct val="105000"/>
              </a:lnSpc>
              <a:spcBef>
                <a:spcPct val="0"/>
              </a:spcBef>
              <a:buFont typeface="Wingdings" charset="2"/>
              <a:buNone/>
            </a:pPr>
            <a:r>
              <a:rPr lang="en-US" altLang="zh-CN" sz="2000" b="1" i="1">
                <a:latin typeface="SimHei" charset="0"/>
                <a:ea typeface="SimHei" charset="0"/>
                <a:cs typeface="SimHei" charset="0"/>
              </a:rPr>
              <a:t>y</a:t>
            </a:r>
            <a:r>
              <a:rPr lang="zh-CN" altLang="en-US" sz="2000" b="1" dirty="0">
                <a:latin typeface="SimHei" charset="0"/>
                <a:ea typeface="SimHei" charset="0"/>
                <a:cs typeface="SimHei" charset="0"/>
              </a:rPr>
              <a:t>方向动量微分方程的分析：</a:t>
            </a:r>
          </a:p>
        </p:txBody>
      </p:sp>
      <p:graphicFrame>
        <p:nvGraphicFramePr>
          <p:cNvPr id="14" name="Object 11"/>
          <p:cNvGraphicFramePr>
            <a:graphicFrameLocks noChangeAspect="1"/>
          </p:cNvGraphicFramePr>
          <p:nvPr>
            <p:extLst>
              <p:ext uri="{D42A27DB-BD31-4B8C-83A1-F6EECF244321}">
                <p14:modId xmlns:p14="http://schemas.microsoft.com/office/powerpoint/2010/main" val="1225609035"/>
              </p:ext>
            </p:extLst>
          </p:nvPr>
        </p:nvGraphicFramePr>
        <p:xfrm>
          <a:off x="6858000" y="1600200"/>
          <a:ext cx="1447800" cy="925513"/>
        </p:xfrm>
        <a:graphic>
          <a:graphicData uri="http://schemas.openxmlformats.org/presentationml/2006/ole">
            <mc:AlternateContent xmlns:mc="http://schemas.openxmlformats.org/markup-compatibility/2006">
              <mc:Choice xmlns:v="urn:schemas-microsoft-com:vml" Requires="v">
                <p:oleObj name="Equation" r:id="rId6" imgW="634680" imgH="419040" progId="Equation.3">
                  <p:embed/>
                </p:oleObj>
              </mc:Choice>
              <mc:Fallback>
                <p:oleObj name="Equation" r:id="rId6" imgW="634680" imgH="419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1600200"/>
                        <a:ext cx="1447800" cy="92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5" name="AutoShape 12"/>
          <p:cNvSpPr>
            <a:spLocks noChangeArrowheads="1"/>
          </p:cNvSpPr>
          <p:nvPr/>
        </p:nvSpPr>
        <p:spPr bwMode="auto">
          <a:xfrm>
            <a:off x="6324600" y="2057400"/>
            <a:ext cx="457200" cy="152400"/>
          </a:xfrm>
          <a:prstGeom prst="rightArrow">
            <a:avLst>
              <a:gd name="adj1" fmla="val 50000"/>
              <a:gd name="adj2" fmla="val 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sz="2000">
              <a:latin typeface="SimHei" charset="0"/>
              <a:ea typeface="SimHei" charset="0"/>
              <a:cs typeface="SimHei" charset="0"/>
            </a:endParaRPr>
          </a:p>
        </p:txBody>
      </p:sp>
      <p:graphicFrame>
        <p:nvGraphicFramePr>
          <p:cNvPr id="16" name="Object 13"/>
          <p:cNvGraphicFramePr>
            <a:graphicFrameLocks noChangeAspect="1"/>
          </p:cNvGraphicFramePr>
          <p:nvPr>
            <p:extLst>
              <p:ext uri="{D42A27DB-BD31-4B8C-83A1-F6EECF244321}">
                <p14:modId xmlns:p14="http://schemas.microsoft.com/office/powerpoint/2010/main" val="147909221"/>
              </p:ext>
            </p:extLst>
          </p:nvPr>
        </p:nvGraphicFramePr>
        <p:xfrm>
          <a:off x="1295400" y="3429000"/>
          <a:ext cx="4038600" cy="1006475"/>
        </p:xfrm>
        <a:graphic>
          <a:graphicData uri="http://schemas.openxmlformats.org/presentationml/2006/ole">
            <mc:AlternateContent xmlns:mc="http://schemas.openxmlformats.org/markup-compatibility/2006">
              <mc:Choice xmlns:v="urn:schemas-microsoft-com:vml" Requires="v">
                <p:oleObj name="Equation" r:id="rId8" imgW="1777680" imgH="444240" progId="Equation.3">
                  <p:embed/>
                </p:oleObj>
              </mc:Choice>
              <mc:Fallback>
                <p:oleObj name="Equation" r:id="rId8" imgW="1777680" imgH="4442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400" y="3429000"/>
                        <a:ext cx="4038600" cy="1006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 Box 14"/>
          <p:cNvSpPr txBox="1">
            <a:spLocks noChangeArrowheads="1"/>
          </p:cNvSpPr>
          <p:nvPr/>
        </p:nvSpPr>
        <p:spPr bwMode="auto">
          <a:xfrm>
            <a:off x="533400" y="2971800"/>
            <a:ext cx="2743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kumimoji="1" lang="zh-CN" altLang="en-US" sz="2000" b="1">
                <a:latin typeface="SimHei" charset="0"/>
                <a:ea typeface="SimHei" charset="0"/>
                <a:cs typeface="SimHei" charset="0"/>
              </a:rPr>
              <a:t>能量方程的简化</a:t>
            </a:r>
          </a:p>
        </p:txBody>
      </p:sp>
      <p:graphicFrame>
        <p:nvGraphicFramePr>
          <p:cNvPr id="18" name="Object 15"/>
          <p:cNvGraphicFramePr>
            <a:graphicFrameLocks noChangeAspect="1"/>
          </p:cNvGraphicFramePr>
          <p:nvPr>
            <p:extLst>
              <p:ext uri="{D42A27DB-BD31-4B8C-83A1-F6EECF244321}">
                <p14:modId xmlns:p14="http://schemas.microsoft.com/office/powerpoint/2010/main" val="1271697768"/>
              </p:ext>
            </p:extLst>
          </p:nvPr>
        </p:nvGraphicFramePr>
        <p:xfrm>
          <a:off x="914400" y="4419600"/>
          <a:ext cx="4495800" cy="852488"/>
        </p:xfrm>
        <a:graphic>
          <a:graphicData uri="http://schemas.openxmlformats.org/presentationml/2006/ole">
            <mc:AlternateContent xmlns:mc="http://schemas.openxmlformats.org/markup-compatibility/2006">
              <mc:Choice xmlns:v="urn:schemas-microsoft-com:vml" Requires="v">
                <p:oleObj name="Equation" r:id="rId10" imgW="1904760" imgH="393480" progId="Equation.3">
                  <p:embed/>
                </p:oleObj>
              </mc:Choice>
              <mc:Fallback>
                <p:oleObj name="Equation" r:id="rId10" imgW="1904760" imgH="393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4400" y="4419600"/>
                        <a:ext cx="4495800" cy="85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9" name="Line 16"/>
          <p:cNvSpPr>
            <a:spLocks noChangeShapeType="1"/>
          </p:cNvSpPr>
          <p:nvPr/>
        </p:nvSpPr>
        <p:spPr bwMode="auto">
          <a:xfrm>
            <a:off x="4572000" y="1143000"/>
            <a:ext cx="381000" cy="838200"/>
          </a:xfrm>
          <a:prstGeom prst="line">
            <a:avLst/>
          </a:prstGeom>
          <a:noFill/>
          <a:ln w="38100">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sz="2000">
              <a:latin typeface="SimHei" charset="0"/>
              <a:ea typeface="SimHei" charset="0"/>
              <a:cs typeface="SimHei" charset="0"/>
            </a:endParaRPr>
          </a:p>
        </p:txBody>
      </p:sp>
      <p:sp>
        <p:nvSpPr>
          <p:cNvPr id="21" name="Line 17"/>
          <p:cNvSpPr>
            <a:spLocks noChangeShapeType="1"/>
          </p:cNvSpPr>
          <p:nvPr/>
        </p:nvSpPr>
        <p:spPr bwMode="auto">
          <a:xfrm>
            <a:off x="3810000" y="3505200"/>
            <a:ext cx="381000" cy="838200"/>
          </a:xfrm>
          <a:prstGeom prst="line">
            <a:avLst/>
          </a:prstGeom>
          <a:noFill/>
          <a:ln w="38100">
            <a:solidFill>
              <a:srgbClr val="0000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sz="2000">
              <a:latin typeface="SimHei" charset="0"/>
              <a:ea typeface="SimHei" charset="0"/>
              <a:cs typeface="SimHei" charset="0"/>
            </a:endParaRPr>
          </a:p>
        </p:txBody>
      </p:sp>
      <p:graphicFrame>
        <p:nvGraphicFramePr>
          <p:cNvPr id="22" name="Object 18"/>
          <p:cNvGraphicFramePr>
            <a:graphicFrameLocks noChangeAspect="1"/>
          </p:cNvGraphicFramePr>
          <p:nvPr>
            <p:extLst>
              <p:ext uri="{D42A27DB-BD31-4B8C-83A1-F6EECF244321}">
                <p14:modId xmlns:p14="http://schemas.microsoft.com/office/powerpoint/2010/main" val="1667131832"/>
              </p:ext>
            </p:extLst>
          </p:nvPr>
        </p:nvGraphicFramePr>
        <p:xfrm>
          <a:off x="1958975" y="5334000"/>
          <a:ext cx="2711450" cy="1006475"/>
        </p:xfrm>
        <a:graphic>
          <a:graphicData uri="http://schemas.openxmlformats.org/presentationml/2006/ole">
            <mc:AlternateContent xmlns:mc="http://schemas.openxmlformats.org/markup-compatibility/2006">
              <mc:Choice xmlns:v="urn:schemas-microsoft-com:vml" Requires="v">
                <p:oleObj name="Equation" r:id="rId12" imgW="1193760" imgH="444240" progId="Equation.3">
                  <p:embed/>
                </p:oleObj>
              </mc:Choice>
              <mc:Fallback>
                <p:oleObj name="Equation" r:id="rId12" imgW="1193760" imgH="4442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8975" y="5334000"/>
                        <a:ext cx="2711450" cy="1006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3726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0-#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0-#ppt_w/2"/>
                                          </p:val>
                                        </p:tav>
                                        <p:tav tm="100000">
                                          <p:val>
                                            <p:strVal val="#ppt_x"/>
                                          </p:val>
                                        </p:tav>
                                      </p:tavLst>
                                    </p:anim>
                                    <p:anim calcmode="lin" valueType="num">
                                      <p:cBhvr additive="base">
                                        <p:cTn id="2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499"/>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7"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2" name="矩形 1"/>
          <p:cNvSpPr/>
          <p:nvPr/>
        </p:nvSpPr>
        <p:spPr>
          <a:xfrm>
            <a:off x="2452974" y="-62518"/>
            <a:ext cx="5121915" cy="646331"/>
          </a:xfrm>
          <a:prstGeom prst="rect">
            <a:avLst/>
          </a:prstGeom>
        </p:spPr>
        <p:txBody>
          <a:bodyPr wrap="none">
            <a:spAutoFit/>
          </a:bodyPr>
          <a:lstStyle/>
          <a:p>
            <a:pPr marL="12700">
              <a:lnSpc>
                <a:spcPct val="150000"/>
              </a:lnSpc>
            </a:pPr>
            <a:r>
              <a:rPr lang="zh-CN" altLang="en-US" sz="2400" b="1" dirty="0">
                <a:solidFill>
                  <a:srgbClr val="FF0000"/>
                </a:solidFill>
                <a:latin typeface="黑体" panose="02010609060101010101" pitchFamily="49" charset="-122"/>
                <a:ea typeface="黑体" panose="02010609060101010101" pitchFamily="49" charset="-122"/>
                <a:cs typeface="黑体"/>
              </a:rPr>
              <a:t>四、层流边界层流动和换热的相似解</a:t>
            </a:r>
          </a:p>
        </p:txBody>
      </p:sp>
      <p:sp>
        <p:nvSpPr>
          <p:cNvPr id="10" name="Text Box 2"/>
          <p:cNvSpPr txBox="1">
            <a:spLocks noChangeArrowheads="1"/>
          </p:cNvSpPr>
          <p:nvPr/>
        </p:nvSpPr>
        <p:spPr bwMode="auto">
          <a:xfrm>
            <a:off x="609600" y="533400"/>
            <a:ext cx="4495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kumimoji="1" lang="zh-CN" altLang="en-US" sz="2000" b="1">
                <a:latin typeface="SimHei" charset="0"/>
                <a:ea typeface="SimHei" charset="0"/>
                <a:cs typeface="SimHei" charset="0"/>
              </a:rPr>
              <a:t>该问题的边界层方程组</a:t>
            </a:r>
          </a:p>
        </p:txBody>
      </p:sp>
      <p:sp>
        <p:nvSpPr>
          <p:cNvPr id="11" name="AutoShape 10"/>
          <p:cNvSpPr>
            <a:spLocks/>
          </p:cNvSpPr>
          <p:nvPr/>
        </p:nvSpPr>
        <p:spPr bwMode="auto">
          <a:xfrm>
            <a:off x="914400" y="1524000"/>
            <a:ext cx="457200" cy="1981200"/>
          </a:xfrm>
          <a:prstGeom prst="leftBrace">
            <a:avLst>
              <a:gd name="adj1" fmla="val 36111"/>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sz="2000">
              <a:latin typeface="SimHei" charset="0"/>
              <a:ea typeface="SimHei" charset="0"/>
              <a:cs typeface="SimHei"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46117993"/>
              </p:ext>
            </p:extLst>
          </p:nvPr>
        </p:nvGraphicFramePr>
        <p:xfrm>
          <a:off x="1524000" y="1066800"/>
          <a:ext cx="2133600" cy="922338"/>
        </p:xfrm>
        <a:graphic>
          <a:graphicData uri="http://schemas.openxmlformats.org/presentationml/2006/ole">
            <mc:AlternateContent xmlns:mc="http://schemas.openxmlformats.org/markup-compatibility/2006">
              <mc:Choice xmlns:v="urn:schemas-microsoft-com:vml" Requires="v">
                <p:oleObj name="Equation" r:id="rId2" imgW="761760" imgH="419040" progId="Equation.3">
                  <p:embed/>
                </p:oleObj>
              </mc:Choice>
              <mc:Fallback>
                <p:oleObj name="Equation" r:id="rId2" imgW="761760" imgH="41904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066800"/>
                        <a:ext cx="2133600"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 name="Object 96"/>
          <p:cNvGraphicFramePr>
            <a:graphicFrameLocks noChangeAspect="1"/>
          </p:cNvGraphicFramePr>
          <p:nvPr>
            <p:extLst>
              <p:ext uri="{D42A27DB-BD31-4B8C-83A1-F6EECF244321}">
                <p14:modId xmlns:p14="http://schemas.microsoft.com/office/powerpoint/2010/main" val="2010995431"/>
              </p:ext>
            </p:extLst>
          </p:nvPr>
        </p:nvGraphicFramePr>
        <p:xfrm>
          <a:off x="1447800" y="1905000"/>
          <a:ext cx="4741863" cy="1044575"/>
        </p:xfrm>
        <a:graphic>
          <a:graphicData uri="http://schemas.openxmlformats.org/presentationml/2006/ole">
            <mc:AlternateContent xmlns:mc="http://schemas.openxmlformats.org/markup-compatibility/2006">
              <mc:Choice xmlns:v="urn:schemas-microsoft-com:vml" Requires="v">
                <p:oleObj name="Equation" r:id="rId4" imgW="1981080" imgH="444240" progId="Equation.3">
                  <p:embed/>
                </p:oleObj>
              </mc:Choice>
              <mc:Fallback>
                <p:oleObj name="Equation" r:id="rId4" imgW="1981080" imgH="444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905000"/>
                        <a:ext cx="4741863"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 name="Object 97"/>
          <p:cNvGraphicFramePr>
            <a:graphicFrameLocks noChangeAspect="1"/>
          </p:cNvGraphicFramePr>
          <p:nvPr>
            <p:extLst>
              <p:ext uri="{D42A27DB-BD31-4B8C-83A1-F6EECF244321}">
                <p14:modId xmlns:p14="http://schemas.microsoft.com/office/powerpoint/2010/main" val="1702572331"/>
              </p:ext>
            </p:extLst>
          </p:nvPr>
        </p:nvGraphicFramePr>
        <p:xfrm>
          <a:off x="1447800" y="2971800"/>
          <a:ext cx="2711450" cy="1006475"/>
        </p:xfrm>
        <a:graphic>
          <a:graphicData uri="http://schemas.openxmlformats.org/presentationml/2006/ole">
            <mc:AlternateContent xmlns:mc="http://schemas.openxmlformats.org/markup-compatibility/2006">
              <mc:Choice xmlns:v="urn:schemas-microsoft-com:vml" Requires="v">
                <p:oleObj name="Equation" r:id="rId6" imgW="1193760" imgH="444240" progId="Equation.3">
                  <p:embed/>
                </p:oleObj>
              </mc:Choice>
              <mc:Fallback>
                <p:oleObj name="Equation" r:id="rId6" imgW="1193760" imgH="4442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2971800"/>
                        <a:ext cx="2711450" cy="1006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 Box 98"/>
          <p:cNvSpPr txBox="1">
            <a:spLocks noChangeArrowheads="1"/>
          </p:cNvSpPr>
          <p:nvPr/>
        </p:nvSpPr>
        <p:spPr bwMode="auto">
          <a:xfrm>
            <a:off x="533400" y="4038600"/>
            <a:ext cx="7924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kumimoji="1" lang="zh-CN" altLang="en-US" sz="2000" b="1">
                <a:latin typeface="SimHei" charset="0"/>
                <a:ea typeface="SimHei" charset="0"/>
                <a:cs typeface="SimHei" charset="0"/>
              </a:rPr>
              <a:t>在动量方程中的压力梯度可由主流区的情况计算，</a:t>
            </a:r>
          </a:p>
        </p:txBody>
      </p:sp>
      <p:sp>
        <p:nvSpPr>
          <p:cNvPr id="16" name="Text Box 100"/>
          <p:cNvSpPr txBox="1">
            <a:spLocks noChangeArrowheads="1"/>
          </p:cNvSpPr>
          <p:nvPr/>
        </p:nvSpPr>
        <p:spPr bwMode="auto">
          <a:xfrm>
            <a:off x="609600" y="4648200"/>
            <a:ext cx="7924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kumimoji="1" lang="zh-CN" altLang="en-US" sz="2000" b="1">
                <a:latin typeface="SimHei" charset="0"/>
                <a:ea typeface="SimHei" charset="0"/>
                <a:cs typeface="SimHei" charset="0"/>
              </a:rPr>
              <a:t>在本问题中如果主流区速度不变，可得：</a:t>
            </a:r>
          </a:p>
        </p:txBody>
      </p:sp>
      <p:graphicFrame>
        <p:nvGraphicFramePr>
          <p:cNvPr id="17" name="Object 101"/>
          <p:cNvGraphicFramePr>
            <a:graphicFrameLocks noChangeAspect="1"/>
          </p:cNvGraphicFramePr>
          <p:nvPr>
            <p:extLst>
              <p:ext uri="{D42A27DB-BD31-4B8C-83A1-F6EECF244321}">
                <p14:modId xmlns:p14="http://schemas.microsoft.com/office/powerpoint/2010/main" val="2061054489"/>
              </p:ext>
            </p:extLst>
          </p:nvPr>
        </p:nvGraphicFramePr>
        <p:xfrm>
          <a:off x="2662238" y="5316538"/>
          <a:ext cx="1549400" cy="925512"/>
        </p:xfrm>
        <a:graphic>
          <a:graphicData uri="http://schemas.openxmlformats.org/presentationml/2006/ole">
            <mc:AlternateContent xmlns:mc="http://schemas.openxmlformats.org/markup-compatibility/2006">
              <mc:Choice xmlns:v="urn:schemas-microsoft-com:vml" Requires="v">
                <p:oleObj name="Equation" r:id="rId8" imgW="647640" imgH="393480" progId="Equation.3">
                  <p:embed/>
                </p:oleObj>
              </mc:Choice>
              <mc:Fallback>
                <p:oleObj name="Equation" r:id="rId8" imgW="647640" imgH="393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2238" y="5316538"/>
                        <a:ext cx="1549400" cy="92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73407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矩形 9"/>
          <p:cNvSpPr/>
          <p:nvPr/>
        </p:nvSpPr>
        <p:spPr>
          <a:xfrm>
            <a:off x="2429825" y="-48528"/>
            <a:ext cx="5121915" cy="646331"/>
          </a:xfrm>
          <a:prstGeom prst="rect">
            <a:avLst/>
          </a:prstGeom>
        </p:spPr>
        <p:txBody>
          <a:bodyPr wrap="none">
            <a:spAutoFit/>
          </a:bodyPr>
          <a:lstStyle/>
          <a:p>
            <a:pPr marL="12700">
              <a:lnSpc>
                <a:spcPct val="150000"/>
              </a:lnSpc>
            </a:pPr>
            <a:r>
              <a:rPr lang="zh-CN" altLang="en-US" sz="2400" b="1" dirty="0">
                <a:solidFill>
                  <a:srgbClr val="FF0000"/>
                </a:solidFill>
                <a:latin typeface="黑体" panose="02010609060101010101" pitchFamily="49" charset="-122"/>
                <a:ea typeface="黑体" panose="02010609060101010101" pitchFamily="49" charset="-122"/>
                <a:cs typeface="黑体"/>
              </a:rPr>
              <a:t>四、层流边界层流动和换热的相似解</a:t>
            </a:r>
          </a:p>
        </p:txBody>
      </p:sp>
      <p:pic>
        <p:nvPicPr>
          <p:cNvPr id="11" name="Picture 5" descr="tu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909078"/>
            <a:ext cx="52578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FF00"/>
                </a:solidFill>
                <a:miter lim="800000"/>
                <a:headEnd/>
                <a:tailEnd/>
              </a14:hiddenLine>
            </a:ext>
          </a:extLst>
        </p:spPr>
      </p:pic>
      <p:sp>
        <p:nvSpPr>
          <p:cNvPr id="12" name="Text Box 6"/>
          <p:cNvSpPr txBox="1">
            <a:spLocks noChangeArrowheads="1"/>
          </p:cNvSpPr>
          <p:nvPr/>
        </p:nvSpPr>
        <p:spPr bwMode="auto">
          <a:xfrm>
            <a:off x="533400" y="1147078"/>
            <a:ext cx="8001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kumimoji="1" lang="zh-CN" altLang="en-US" sz="2000" b="1">
                <a:solidFill>
                  <a:srgbClr val="FF0000"/>
                </a:solidFill>
                <a:latin typeface="SimHei" charset="0"/>
                <a:ea typeface="SimHei" charset="0"/>
                <a:cs typeface="SimHei" charset="0"/>
              </a:rPr>
              <a:t>流场的求解（布劳修斯解）</a:t>
            </a:r>
          </a:p>
        </p:txBody>
      </p:sp>
      <p:graphicFrame>
        <p:nvGraphicFramePr>
          <p:cNvPr id="13" name="Object 8"/>
          <p:cNvGraphicFramePr>
            <a:graphicFrameLocks noChangeAspect="1"/>
          </p:cNvGraphicFramePr>
          <p:nvPr>
            <p:extLst>
              <p:ext uri="{D42A27DB-BD31-4B8C-83A1-F6EECF244321}">
                <p14:modId xmlns:p14="http://schemas.microsoft.com/office/powerpoint/2010/main" val="754412494"/>
              </p:ext>
            </p:extLst>
          </p:nvPr>
        </p:nvGraphicFramePr>
        <p:xfrm>
          <a:off x="838200" y="2594878"/>
          <a:ext cx="2133600" cy="922338"/>
        </p:xfrm>
        <a:graphic>
          <a:graphicData uri="http://schemas.openxmlformats.org/presentationml/2006/ole">
            <mc:AlternateContent xmlns:mc="http://schemas.openxmlformats.org/markup-compatibility/2006">
              <mc:Choice xmlns:v="urn:schemas-microsoft-com:vml" Requires="v">
                <p:oleObj name="Equation" r:id="rId3" imgW="761760" imgH="419040" progId="Equation.3">
                  <p:embed/>
                </p:oleObj>
              </mc:Choice>
              <mc:Fallback>
                <p:oleObj name="Equation" r:id="rId3" imgW="76176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594878"/>
                        <a:ext cx="2133600"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 name="Object 9"/>
          <p:cNvGraphicFramePr>
            <a:graphicFrameLocks noChangeAspect="1"/>
          </p:cNvGraphicFramePr>
          <p:nvPr>
            <p:extLst>
              <p:ext uri="{D42A27DB-BD31-4B8C-83A1-F6EECF244321}">
                <p14:modId xmlns:p14="http://schemas.microsoft.com/office/powerpoint/2010/main" val="667334770"/>
              </p:ext>
            </p:extLst>
          </p:nvPr>
        </p:nvGraphicFramePr>
        <p:xfrm>
          <a:off x="762000" y="3661678"/>
          <a:ext cx="3375025" cy="1044575"/>
        </p:xfrm>
        <a:graphic>
          <a:graphicData uri="http://schemas.openxmlformats.org/presentationml/2006/ole">
            <mc:AlternateContent xmlns:mc="http://schemas.openxmlformats.org/markup-compatibility/2006">
              <mc:Choice xmlns:v="urn:schemas-microsoft-com:vml" Requires="v">
                <p:oleObj name="Equation" r:id="rId5" imgW="1409400" imgH="444240" progId="Equation.3">
                  <p:embed/>
                </p:oleObj>
              </mc:Choice>
              <mc:Fallback>
                <p:oleObj name="Equation" r:id="rId5" imgW="1409400" imgH="444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3661678"/>
                        <a:ext cx="3375025"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5" name="AutoShape 10"/>
          <p:cNvSpPr>
            <a:spLocks/>
          </p:cNvSpPr>
          <p:nvPr/>
        </p:nvSpPr>
        <p:spPr bwMode="auto">
          <a:xfrm>
            <a:off x="533400" y="3052078"/>
            <a:ext cx="228600" cy="1143000"/>
          </a:xfrm>
          <a:prstGeom prst="leftBrace">
            <a:avLst>
              <a:gd name="adj1" fmla="val 41667"/>
              <a:gd name="adj2" fmla="val 50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sz="2000">
              <a:latin typeface="SimHei" charset="0"/>
              <a:ea typeface="SimHei" charset="0"/>
              <a:cs typeface="SimHei" charset="0"/>
            </a:endParaRPr>
          </a:p>
        </p:txBody>
      </p:sp>
    </p:spTree>
    <p:extLst>
      <p:ext uri="{BB962C8B-B14F-4D97-AF65-F5344CB8AC3E}">
        <p14:creationId xmlns:p14="http://schemas.microsoft.com/office/powerpoint/2010/main" val="105847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矩形 9"/>
          <p:cNvSpPr/>
          <p:nvPr/>
        </p:nvSpPr>
        <p:spPr>
          <a:xfrm>
            <a:off x="2418250" y="-62518"/>
            <a:ext cx="5121915" cy="646331"/>
          </a:xfrm>
          <a:prstGeom prst="rect">
            <a:avLst/>
          </a:prstGeom>
        </p:spPr>
        <p:txBody>
          <a:bodyPr wrap="none">
            <a:spAutoFit/>
          </a:bodyPr>
          <a:lstStyle/>
          <a:p>
            <a:pPr marL="12700">
              <a:lnSpc>
                <a:spcPct val="150000"/>
              </a:lnSpc>
            </a:pPr>
            <a:r>
              <a:rPr lang="zh-CN" altLang="en-US" sz="2400" b="1" dirty="0">
                <a:solidFill>
                  <a:srgbClr val="FF0000"/>
                </a:solidFill>
                <a:latin typeface="黑体" panose="02010609060101010101" pitchFamily="49" charset="-122"/>
                <a:ea typeface="黑体" panose="02010609060101010101" pitchFamily="49" charset="-122"/>
                <a:cs typeface="黑体"/>
              </a:rPr>
              <a:t>四、层流边界层流动和换热的相似解</a:t>
            </a:r>
          </a:p>
        </p:txBody>
      </p:sp>
      <p:sp>
        <p:nvSpPr>
          <p:cNvPr id="11" name="Text Box 2"/>
          <p:cNvSpPr txBox="1">
            <a:spLocks noChangeArrowheads="1"/>
          </p:cNvSpPr>
          <p:nvPr/>
        </p:nvSpPr>
        <p:spPr bwMode="auto">
          <a:xfrm>
            <a:off x="533400" y="628134"/>
            <a:ext cx="8001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kumimoji="1" lang="en-US" altLang="zh-CN" sz="2000" b="1" dirty="0">
                <a:solidFill>
                  <a:srgbClr val="FF0000"/>
                </a:solidFill>
                <a:latin typeface="SimHei" charset="0"/>
                <a:ea typeface="SimHei" charset="0"/>
                <a:cs typeface="SimHei" charset="0"/>
              </a:rPr>
              <a:t>1.</a:t>
            </a:r>
            <a:r>
              <a:rPr kumimoji="1" lang="zh-CN" altLang="en-US" sz="2000" b="1" dirty="0">
                <a:solidFill>
                  <a:srgbClr val="FF0000"/>
                </a:solidFill>
                <a:latin typeface="SimHei" charset="0"/>
                <a:ea typeface="SimHei" charset="0"/>
                <a:cs typeface="SimHei" charset="0"/>
              </a:rPr>
              <a:t>引入流函数（使</a:t>
            </a:r>
            <a:r>
              <a:rPr kumimoji="1" lang="en-US" altLang="zh-CN" sz="2000" b="1" dirty="0">
                <a:solidFill>
                  <a:srgbClr val="FF0000"/>
                </a:solidFill>
                <a:latin typeface="SimHei" charset="0"/>
                <a:ea typeface="SimHei" charset="0"/>
                <a:cs typeface="SimHei" charset="0"/>
              </a:rPr>
              <a:t>2</a:t>
            </a:r>
            <a:r>
              <a:rPr kumimoji="1" lang="zh-CN" altLang="en-US" sz="2000" b="1" dirty="0">
                <a:solidFill>
                  <a:srgbClr val="FF0000"/>
                </a:solidFill>
                <a:latin typeface="SimHei" charset="0"/>
                <a:ea typeface="SimHei" charset="0"/>
                <a:cs typeface="SimHei" charset="0"/>
              </a:rPr>
              <a:t>个偏微分方程变成</a:t>
            </a:r>
            <a:r>
              <a:rPr kumimoji="1" lang="en-US" altLang="zh-CN" sz="2000" b="1" dirty="0">
                <a:solidFill>
                  <a:srgbClr val="FF0000"/>
                </a:solidFill>
                <a:latin typeface="SimHei" charset="0"/>
                <a:ea typeface="SimHei" charset="0"/>
                <a:cs typeface="SimHei" charset="0"/>
              </a:rPr>
              <a:t>1</a:t>
            </a:r>
            <a:r>
              <a:rPr kumimoji="1" lang="zh-CN" altLang="en-US" sz="2000" b="1" dirty="0">
                <a:solidFill>
                  <a:srgbClr val="FF0000"/>
                </a:solidFill>
                <a:latin typeface="SimHei" charset="0"/>
                <a:ea typeface="SimHei" charset="0"/>
                <a:cs typeface="SimHei" charset="0"/>
              </a:rPr>
              <a:t>个偏微分方程）</a:t>
            </a:r>
          </a:p>
        </p:txBody>
      </p:sp>
      <p:sp>
        <p:nvSpPr>
          <p:cNvPr id="12" name="Text Box 3"/>
          <p:cNvSpPr txBox="1">
            <a:spLocks noChangeArrowheads="1"/>
          </p:cNvSpPr>
          <p:nvPr/>
        </p:nvSpPr>
        <p:spPr bwMode="auto">
          <a:xfrm>
            <a:off x="533400" y="1143000"/>
            <a:ext cx="8001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20000"/>
              </a:lnSpc>
              <a:spcBef>
                <a:spcPct val="50000"/>
              </a:spcBef>
            </a:pPr>
            <a:r>
              <a:rPr kumimoji="1" lang="en-US" altLang="zh-CN" sz="2000" b="1">
                <a:latin typeface="SimHei" charset="0"/>
                <a:ea typeface="SimHei" charset="0"/>
                <a:cs typeface="SimHei" charset="0"/>
              </a:rPr>
              <a:t>    </a:t>
            </a:r>
            <a:r>
              <a:rPr kumimoji="1" lang="zh-CN" altLang="en-US" sz="2000" b="1">
                <a:latin typeface="SimHei" charset="0"/>
                <a:ea typeface="SimHei" charset="0"/>
                <a:cs typeface="SimHei" charset="0"/>
              </a:rPr>
              <a:t>对于无湍动的层流来说，流体只能沿一定的“流线”运动。</a:t>
            </a:r>
          </a:p>
        </p:txBody>
      </p:sp>
      <p:grpSp>
        <p:nvGrpSpPr>
          <p:cNvPr id="13" name="Group 9"/>
          <p:cNvGrpSpPr>
            <a:grpSpLocks/>
          </p:cNvGrpSpPr>
          <p:nvPr/>
        </p:nvGrpSpPr>
        <p:grpSpPr bwMode="auto">
          <a:xfrm>
            <a:off x="5257800" y="1676400"/>
            <a:ext cx="3200400" cy="2762250"/>
            <a:chOff x="3312" y="1056"/>
            <a:chExt cx="2016" cy="1740"/>
          </a:xfrm>
        </p:grpSpPr>
        <p:sp>
          <p:nvSpPr>
            <p:cNvPr id="14" name="Line 4"/>
            <p:cNvSpPr>
              <a:spLocks noChangeShapeType="1"/>
            </p:cNvSpPr>
            <p:nvPr/>
          </p:nvSpPr>
          <p:spPr bwMode="auto">
            <a:xfrm>
              <a:off x="3600" y="2544"/>
              <a:ext cx="1632" cy="0"/>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sz="2000">
                <a:latin typeface="SimHei" charset="0"/>
                <a:ea typeface="SimHei" charset="0"/>
                <a:cs typeface="SimHei" charset="0"/>
              </a:endParaRPr>
            </a:p>
          </p:txBody>
        </p:sp>
        <p:sp>
          <p:nvSpPr>
            <p:cNvPr id="15" name="Line 5"/>
            <p:cNvSpPr>
              <a:spLocks noChangeShapeType="1"/>
            </p:cNvSpPr>
            <p:nvPr/>
          </p:nvSpPr>
          <p:spPr bwMode="auto">
            <a:xfrm flipV="1">
              <a:off x="3600" y="1152"/>
              <a:ext cx="0" cy="1392"/>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sz="2000">
                <a:latin typeface="SimHei" charset="0"/>
                <a:ea typeface="SimHei" charset="0"/>
                <a:cs typeface="SimHei" charset="0"/>
              </a:endParaRPr>
            </a:p>
          </p:txBody>
        </p:sp>
        <p:sp>
          <p:nvSpPr>
            <p:cNvPr id="16" name="Text Box 6"/>
            <p:cNvSpPr txBox="1">
              <a:spLocks noChangeArrowheads="1"/>
            </p:cNvSpPr>
            <p:nvPr/>
          </p:nvSpPr>
          <p:spPr bwMode="auto">
            <a:xfrm>
              <a:off x="3360" y="2448"/>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kumimoji="1" lang="en-US" altLang="zh-CN" sz="2000">
                  <a:latin typeface="SimHei" charset="0"/>
                  <a:ea typeface="SimHei" charset="0"/>
                  <a:cs typeface="SimHei" charset="0"/>
                </a:rPr>
                <a:t>0</a:t>
              </a:r>
            </a:p>
          </p:txBody>
        </p:sp>
        <p:sp>
          <p:nvSpPr>
            <p:cNvPr id="17" name="Text Box 7"/>
            <p:cNvSpPr txBox="1">
              <a:spLocks noChangeArrowheads="1"/>
            </p:cNvSpPr>
            <p:nvPr/>
          </p:nvSpPr>
          <p:spPr bwMode="auto">
            <a:xfrm>
              <a:off x="5088" y="2544"/>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kumimoji="1" lang="en-US" altLang="zh-CN" sz="2000" i="1">
                  <a:latin typeface="SimHei" charset="0"/>
                  <a:ea typeface="SimHei" charset="0"/>
                  <a:cs typeface="SimHei" charset="0"/>
                </a:rPr>
                <a:t>x</a:t>
              </a:r>
            </a:p>
          </p:txBody>
        </p:sp>
        <p:sp>
          <p:nvSpPr>
            <p:cNvPr id="18" name="Text Box 8"/>
            <p:cNvSpPr txBox="1">
              <a:spLocks noChangeArrowheads="1"/>
            </p:cNvSpPr>
            <p:nvPr/>
          </p:nvSpPr>
          <p:spPr bwMode="auto">
            <a:xfrm>
              <a:off x="3312" y="1056"/>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kumimoji="1" lang="en-US" altLang="zh-CN" sz="2000" i="1">
                  <a:latin typeface="SimHei" charset="0"/>
                  <a:ea typeface="SimHei" charset="0"/>
                  <a:cs typeface="SimHei" charset="0"/>
                </a:rPr>
                <a:t>y</a:t>
              </a:r>
            </a:p>
          </p:txBody>
        </p:sp>
      </p:grpSp>
      <p:grpSp>
        <p:nvGrpSpPr>
          <p:cNvPr id="19" name="Group 16"/>
          <p:cNvGrpSpPr>
            <a:grpSpLocks/>
          </p:cNvGrpSpPr>
          <p:nvPr/>
        </p:nvGrpSpPr>
        <p:grpSpPr bwMode="auto">
          <a:xfrm>
            <a:off x="5867400" y="1981200"/>
            <a:ext cx="1752600" cy="1828800"/>
            <a:chOff x="3696" y="1248"/>
            <a:chExt cx="1104" cy="1152"/>
          </a:xfrm>
        </p:grpSpPr>
        <p:sp>
          <p:nvSpPr>
            <p:cNvPr id="21" name="弧 10"/>
            <p:cNvSpPr>
              <a:spLocks/>
            </p:cNvSpPr>
            <p:nvPr/>
          </p:nvSpPr>
          <p:spPr bwMode="auto">
            <a:xfrm rot="-5400000">
              <a:off x="3860" y="1459"/>
              <a:ext cx="912" cy="969"/>
            </a:xfrm>
            <a:custGeom>
              <a:avLst/>
              <a:gdLst>
                <a:gd name="G0" fmla="+- 0 0 0"/>
                <a:gd name="G1" fmla="+- 20878 0 0"/>
                <a:gd name="G2" fmla="+- 21600 0 0"/>
                <a:gd name="T0" fmla="*/ 5539 w 21600"/>
                <a:gd name="T1" fmla="*/ 0 h 20878"/>
                <a:gd name="T2" fmla="*/ 21600 w 21600"/>
                <a:gd name="T3" fmla="*/ 20878 h 20878"/>
                <a:gd name="T4" fmla="*/ 0 w 21600"/>
                <a:gd name="T5" fmla="*/ 20878 h 20878"/>
              </a:gdLst>
              <a:ahLst/>
              <a:cxnLst>
                <a:cxn ang="0">
                  <a:pos x="T0" y="T1"/>
                </a:cxn>
                <a:cxn ang="0">
                  <a:pos x="T2" y="T3"/>
                </a:cxn>
                <a:cxn ang="0">
                  <a:pos x="T4" y="T5"/>
                </a:cxn>
              </a:cxnLst>
              <a:rect l="0" t="0" r="r" b="b"/>
              <a:pathLst>
                <a:path w="21600" h="20878" fill="none" extrusionOk="0">
                  <a:moveTo>
                    <a:pt x="5538" y="0"/>
                  </a:moveTo>
                  <a:cubicBezTo>
                    <a:pt x="15007" y="2512"/>
                    <a:pt x="21600" y="11081"/>
                    <a:pt x="21600" y="20878"/>
                  </a:cubicBezTo>
                </a:path>
                <a:path w="21600" h="20878" stroke="0" extrusionOk="0">
                  <a:moveTo>
                    <a:pt x="5538" y="0"/>
                  </a:moveTo>
                  <a:cubicBezTo>
                    <a:pt x="15007" y="2512"/>
                    <a:pt x="21600" y="11081"/>
                    <a:pt x="21600" y="20878"/>
                  </a:cubicBezTo>
                  <a:lnTo>
                    <a:pt x="0" y="20878"/>
                  </a:lnTo>
                  <a:close/>
                </a:path>
              </a:pathLst>
            </a:cu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sz="2000">
                <a:latin typeface="SimHei" charset="0"/>
                <a:ea typeface="SimHei" charset="0"/>
                <a:cs typeface="SimHei" charset="0"/>
              </a:endParaRPr>
            </a:p>
          </p:txBody>
        </p:sp>
        <p:sp>
          <p:nvSpPr>
            <p:cNvPr id="22" name="弧 11"/>
            <p:cNvSpPr>
              <a:spLocks/>
            </p:cNvSpPr>
            <p:nvPr/>
          </p:nvSpPr>
          <p:spPr bwMode="auto">
            <a:xfrm rot="-5400000">
              <a:off x="3725" y="1219"/>
              <a:ext cx="912" cy="969"/>
            </a:xfrm>
            <a:custGeom>
              <a:avLst/>
              <a:gdLst>
                <a:gd name="G0" fmla="+- 0 0 0"/>
                <a:gd name="G1" fmla="+- 20878 0 0"/>
                <a:gd name="G2" fmla="+- 21600 0 0"/>
                <a:gd name="T0" fmla="*/ 5539 w 21600"/>
                <a:gd name="T1" fmla="*/ 0 h 20878"/>
                <a:gd name="T2" fmla="*/ 21600 w 21600"/>
                <a:gd name="T3" fmla="*/ 20878 h 20878"/>
                <a:gd name="T4" fmla="*/ 0 w 21600"/>
                <a:gd name="T5" fmla="*/ 20878 h 20878"/>
              </a:gdLst>
              <a:ahLst/>
              <a:cxnLst>
                <a:cxn ang="0">
                  <a:pos x="T0" y="T1"/>
                </a:cxn>
                <a:cxn ang="0">
                  <a:pos x="T2" y="T3"/>
                </a:cxn>
                <a:cxn ang="0">
                  <a:pos x="T4" y="T5"/>
                </a:cxn>
              </a:cxnLst>
              <a:rect l="0" t="0" r="r" b="b"/>
              <a:pathLst>
                <a:path w="21600" h="20878" fill="none" extrusionOk="0">
                  <a:moveTo>
                    <a:pt x="5538" y="0"/>
                  </a:moveTo>
                  <a:cubicBezTo>
                    <a:pt x="15007" y="2512"/>
                    <a:pt x="21600" y="11081"/>
                    <a:pt x="21600" y="20878"/>
                  </a:cubicBezTo>
                </a:path>
                <a:path w="21600" h="20878" stroke="0" extrusionOk="0">
                  <a:moveTo>
                    <a:pt x="5538" y="0"/>
                  </a:moveTo>
                  <a:cubicBezTo>
                    <a:pt x="15007" y="2512"/>
                    <a:pt x="21600" y="11081"/>
                    <a:pt x="21600" y="20878"/>
                  </a:cubicBezTo>
                  <a:lnTo>
                    <a:pt x="0" y="20878"/>
                  </a:lnTo>
                  <a:close/>
                </a:path>
              </a:pathLst>
            </a:cu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sz="2000">
                <a:latin typeface="SimHei" charset="0"/>
                <a:ea typeface="SimHei" charset="0"/>
                <a:cs typeface="SimHei" charset="0"/>
              </a:endParaRPr>
            </a:p>
          </p:txBody>
        </p:sp>
      </p:grpSp>
      <p:sp>
        <p:nvSpPr>
          <p:cNvPr id="23" name="弧 12"/>
          <p:cNvSpPr>
            <a:spLocks/>
          </p:cNvSpPr>
          <p:nvPr/>
        </p:nvSpPr>
        <p:spPr bwMode="auto">
          <a:xfrm rot="16200000">
            <a:off x="6522244" y="2774156"/>
            <a:ext cx="1447800" cy="1538288"/>
          </a:xfrm>
          <a:custGeom>
            <a:avLst/>
            <a:gdLst>
              <a:gd name="G0" fmla="+- 0 0 0"/>
              <a:gd name="G1" fmla="+- 20878 0 0"/>
              <a:gd name="G2" fmla="+- 21600 0 0"/>
              <a:gd name="T0" fmla="*/ 5539 w 21600"/>
              <a:gd name="T1" fmla="*/ 0 h 20878"/>
              <a:gd name="T2" fmla="*/ 21600 w 21600"/>
              <a:gd name="T3" fmla="*/ 20878 h 20878"/>
              <a:gd name="T4" fmla="*/ 0 w 21600"/>
              <a:gd name="T5" fmla="*/ 20878 h 20878"/>
            </a:gdLst>
            <a:ahLst/>
            <a:cxnLst>
              <a:cxn ang="0">
                <a:pos x="T0" y="T1"/>
              </a:cxn>
              <a:cxn ang="0">
                <a:pos x="T2" y="T3"/>
              </a:cxn>
              <a:cxn ang="0">
                <a:pos x="T4" y="T5"/>
              </a:cxn>
            </a:cxnLst>
            <a:rect l="0" t="0" r="r" b="b"/>
            <a:pathLst>
              <a:path w="21600" h="20878" fill="none" extrusionOk="0">
                <a:moveTo>
                  <a:pt x="5538" y="0"/>
                </a:moveTo>
                <a:cubicBezTo>
                  <a:pt x="15007" y="2512"/>
                  <a:pt x="21600" y="11081"/>
                  <a:pt x="21600" y="20878"/>
                </a:cubicBezTo>
              </a:path>
              <a:path w="21600" h="20878" stroke="0" extrusionOk="0">
                <a:moveTo>
                  <a:pt x="5538" y="0"/>
                </a:moveTo>
                <a:cubicBezTo>
                  <a:pt x="15007" y="2512"/>
                  <a:pt x="21600" y="11081"/>
                  <a:pt x="21600" y="20878"/>
                </a:cubicBezTo>
                <a:lnTo>
                  <a:pt x="0" y="20878"/>
                </a:lnTo>
                <a:close/>
              </a:path>
            </a:pathLst>
          </a:cu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sz="2000">
              <a:latin typeface="SimHei" charset="0"/>
              <a:ea typeface="SimHei" charset="0"/>
              <a:cs typeface="SimHei" charset="0"/>
            </a:endParaRPr>
          </a:p>
        </p:txBody>
      </p:sp>
      <p:sp>
        <p:nvSpPr>
          <p:cNvPr id="24" name="Line 13"/>
          <p:cNvSpPr>
            <a:spLocks noChangeShapeType="1"/>
          </p:cNvSpPr>
          <p:nvPr/>
        </p:nvSpPr>
        <p:spPr bwMode="auto">
          <a:xfrm>
            <a:off x="6019800" y="2667000"/>
            <a:ext cx="609600" cy="0"/>
          </a:xfrm>
          <a:prstGeom prst="line">
            <a:avLst/>
          </a:prstGeom>
          <a:noFill/>
          <a:ln w="19050">
            <a:solidFill>
              <a:srgbClr val="FF3300"/>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sz="2000">
              <a:latin typeface="SimHei" charset="0"/>
              <a:ea typeface="SimHei" charset="0"/>
              <a:cs typeface="SimHei" charset="0"/>
            </a:endParaRPr>
          </a:p>
        </p:txBody>
      </p:sp>
      <p:sp>
        <p:nvSpPr>
          <p:cNvPr id="25" name="Line 14"/>
          <p:cNvSpPr>
            <a:spLocks noChangeShapeType="1"/>
          </p:cNvSpPr>
          <p:nvPr/>
        </p:nvSpPr>
        <p:spPr bwMode="auto">
          <a:xfrm flipV="1">
            <a:off x="6629400" y="2133600"/>
            <a:ext cx="0" cy="533400"/>
          </a:xfrm>
          <a:prstGeom prst="line">
            <a:avLst/>
          </a:prstGeom>
          <a:noFill/>
          <a:ln w="19050">
            <a:solidFill>
              <a:srgbClr val="FF3300"/>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sz="2000">
              <a:latin typeface="SimHei" charset="0"/>
              <a:ea typeface="SimHei" charset="0"/>
              <a:cs typeface="SimHei" charset="0"/>
            </a:endParaRPr>
          </a:p>
        </p:txBody>
      </p:sp>
      <p:sp>
        <p:nvSpPr>
          <p:cNvPr id="26" name="Line 15"/>
          <p:cNvSpPr>
            <a:spLocks noChangeShapeType="1"/>
          </p:cNvSpPr>
          <p:nvPr/>
        </p:nvSpPr>
        <p:spPr bwMode="auto">
          <a:xfrm flipV="1">
            <a:off x="6324600" y="2514600"/>
            <a:ext cx="0" cy="3048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sz="2000">
              <a:latin typeface="SimHei" charset="0"/>
              <a:ea typeface="SimHei" charset="0"/>
              <a:cs typeface="SimHei" charset="0"/>
            </a:endParaRPr>
          </a:p>
        </p:txBody>
      </p:sp>
      <p:sp>
        <p:nvSpPr>
          <p:cNvPr id="27" name="Line 17"/>
          <p:cNvSpPr>
            <a:spLocks noChangeShapeType="1"/>
          </p:cNvSpPr>
          <p:nvPr/>
        </p:nvSpPr>
        <p:spPr bwMode="auto">
          <a:xfrm>
            <a:off x="6477000" y="2438400"/>
            <a:ext cx="3810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sz="2000">
              <a:latin typeface="SimHei" charset="0"/>
              <a:ea typeface="SimHei" charset="0"/>
              <a:cs typeface="SimHei" charset="0"/>
            </a:endParaRPr>
          </a:p>
        </p:txBody>
      </p:sp>
      <p:sp>
        <p:nvSpPr>
          <p:cNvPr id="28" name="Oval 18"/>
          <p:cNvSpPr>
            <a:spLocks noChangeArrowheads="1"/>
          </p:cNvSpPr>
          <p:nvPr/>
        </p:nvSpPr>
        <p:spPr bwMode="auto">
          <a:xfrm>
            <a:off x="6629400" y="3429000"/>
            <a:ext cx="76200" cy="762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sz="2000">
              <a:latin typeface="SimHei" charset="0"/>
              <a:ea typeface="SimHei" charset="0"/>
              <a:cs typeface="SimHei" charset="0"/>
            </a:endParaRPr>
          </a:p>
        </p:txBody>
      </p:sp>
      <p:sp>
        <p:nvSpPr>
          <p:cNvPr id="29" name="Oval 19"/>
          <p:cNvSpPr>
            <a:spLocks noChangeArrowheads="1"/>
          </p:cNvSpPr>
          <p:nvPr/>
        </p:nvSpPr>
        <p:spPr bwMode="auto">
          <a:xfrm>
            <a:off x="7086600" y="3048000"/>
            <a:ext cx="76200" cy="762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sz="2000">
              <a:latin typeface="SimHei" charset="0"/>
              <a:ea typeface="SimHei" charset="0"/>
              <a:cs typeface="SimHei" charset="0"/>
            </a:endParaRPr>
          </a:p>
        </p:txBody>
      </p:sp>
      <p:sp>
        <p:nvSpPr>
          <p:cNvPr id="30" name="Line 20"/>
          <p:cNvSpPr>
            <a:spLocks noChangeShapeType="1"/>
          </p:cNvSpPr>
          <p:nvPr/>
        </p:nvSpPr>
        <p:spPr bwMode="auto">
          <a:xfrm>
            <a:off x="6705600" y="3505200"/>
            <a:ext cx="8382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sz="2000">
              <a:latin typeface="SimHei" charset="0"/>
              <a:ea typeface="SimHei" charset="0"/>
              <a:cs typeface="SimHei" charset="0"/>
            </a:endParaRPr>
          </a:p>
        </p:txBody>
      </p:sp>
      <p:sp>
        <p:nvSpPr>
          <p:cNvPr id="31" name="Line 21"/>
          <p:cNvSpPr>
            <a:spLocks noChangeShapeType="1"/>
          </p:cNvSpPr>
          <p:nvPr/>
        </p:nvSpPr>
        <p:spPr bwMode="auto">
          <a:xfrm flipV="1">
            <a:off x="6705600" y="2971800"/>
            <a:ext cx="0" cy="533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sz="2000">
              <a:latin typeface="SimHei" charset="0"/>
              <a:ea typeface="SimHei" charset="0"/>
              <a:cs typeface="SimHei" charset="0"/>
            </a:endParaRPr>
          </a:p>
        </p:txBody>
      </p:sp>
      <p:sp>
        <p:nvSpPr>
          <p:cNvPr id="32" name="Text Box 22"/>
          <p:cNvSpPr txBox="1">
            <a:spLocks noChangeArrowheads="1"/>
          </p:cNvSpPr>
          <p:nvPr/>
        </p:nvSpPr>
        <p:spPr bwMode="auto">
          <a:xfrm>
            <a:off x="6324600" y="3200400"/>
            <a:ext cx="381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kumimoji="1" lang="en-US" altLang="zh-CN" sz="2000" i="1">
                <a:latin typeface="SimHei" charset="0"/>
                <a:ea typeface="SimHei" charset="0"/>
                <a:cs typeface="SimHei" charset="0"/>
              </a:rPr>
              <a:t>a</a:t>
            </a:r>
          </a:p>
        </p:txBody>
      </p:sp>
      <p:sp>
        <p:nvSpPr>
          <p:cNvPr id="33" name="Text Box 23"/>
          <p:cNvSpPr txBox="1">
            <a:spLocks noChangeArrowheads="1"/>
          </p:cNvSpPr>
          <p:nvPr/>
        </p:nvSpPr>
        <p:spPr bwMode="auto">
          <a:xfrm>
            <a:off x="7162800" y="2895600"/>
            <a:ext cx="381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kumimoji="1" lang="en-US" altLang="zh-CN" sz="2000" i="1">
                <a:latin typeface="SimHei" charset="0"/>
                <a:ea typeface="SimHei" charset="0"/>
                <a:cs typeface="SimHei" charset="0"/>
              </a:rPr>
              <a:t>b</a:t>
            </a:r>
          </a:p>
        </p:txBody>
      </p:sp>
      <p:sp>
        <p:nvSpPr>
          <p:cNvPr id="34" name="Text Box 24"/>
          <p:cNvSpPr txBox="1">
            <a:spLocks noChangeArrowheads="1"/>
          </p:cNvSpPr>
          <p:nvPr/>
        </p:nvSpPr>
        <p:spPr bwMode="auto">
          <a:xfrm>
            <a:off x="533400" y="2159000"/>
            <a:ext cx="4800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20000"/>
              </a:lnSpc>
              <a:spcBef>
                <a:spcPct val="50000"/>
              </a:spcBef>
            </a:pPr>
            <a:r>
              <a:rPr kumimoji="1" lang="zh-CN" altLang="en-US" sz="2000" b="1">
                <a:latin typeface="SimHei" charset="0"/>
                <a:ea typeface="SimHei" charset="0"/>
                <a:cs typeface="SimHei" charset="0"/>
              </a:rPr>
              <a:t>在图中流线上流体从</a:t>
            </a:r>
            <a:r>
              <a:rPr kumimoji="1" lang="en-US" altLang="zh-CN" sz="2000" b="1">
                <a:latin typeface="SimHei" charset="0"/>
                <a:ea typeface="SimHei" charset="0"/>
                <a:cs typeface="SimHei" charset="0"/>
              </a:rPr>
              <a:t>a</a:t>
            </a:r>
            <a:r>
              <a:rPr kumimoji="1" lang="zh-CN" altLang="en-US" sz="2000" b="1">
                <a:latin typeface="SimHei" charset="0"/>
                <a:ea typeface="SimHei" charset="0"/>
                <a:cs typeface="SimHei" charset="0"/>
              </a:rPr>
              <a:t>点邻近</a:t>
            </a:r>
            <a:r>
              <a:rPr kumimoji="1" lang="en-US" altLang="zh-CN" sz="2000" b="1">
                <a:latin typeface="SimHei" charset="0"/>
                <a:ea typeface="SimHei" charset="0"/>
                <a:cs typeface="SimHei" charset="0"/>
              </a:rPr>
              <a:t>b</a:t>
            </a:r>
            <a:r>
              <a:rPr kumimoji="1" lang="zh-CN" altLang="en-US" sz="2000" b="1">
                <a:latin typeface="SimHei" charset="0"/>
                <a:ea typeface="SimHei" charset="0"/>
                <a:cs typeface="SimHei" charset="0"/>
              </a:rPr>
              <a:t>点，所需的时间为：</a:t>
            </a:r>
          </a:p>
        </p:txBody>
      </p:sp>
      <p:graphicFrame>
        <p:nvGraphicFramePr>
          <p:cNvPr id="35" name="Object 25"/>
          <p:cNvGraphicFramePr>
            <a:graphicFrameLocks noChangeAspect="1"/>
          </p:cNvGraphicFramePr>
          <p:nvPr>
            <p:extLst>
              <p:ext uri="{D42A27DB-BD31-4B8C-83A1-F6EECF244321}">
                <p14:modId xmlns:p14="http://schemas.microsoft.com/office/powerpoint/2010/main" val="270294844"/>
              </p:ext>
            </p:extLst>
          </p:nvPr>
        </p:nvGraphicFramePr>
        <p:xfrm>
          <a:off x="1312863" y="3352800"/>
          <a:ext cx="2419350" cy="866775"/>
        </p:xfrm>
        <a:graphic>
          <a:graphicData uri="http://schemas.openxmlformats.org/presentationml/2006/ole">
            <mc:AlternateContent xmlns:mc="http://schemas.openxmlformats.org/markup-compatibility/2006">
              <mc:Choice xmlns:v="urn:schemas-microsoft-com:vml" Requires="v">
                <p:oleObj name="Equation" r:id="rId2" imgW="863280" imgH="393480" progId="Equation.3">
                  <p:embed/>
                </p:oleObj>
              </mc:Choice>
              <mc:Fallback>
                <p:oleObj name="Equation" r:id="rId2" imgW="863280" imgH="39348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2863" y="3352800"/>
                        <a:ext cx="241935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6" name="Text Box 26"/>
          <p:cNvSpPr txBox="1">
            <a:spLocks noChangeArrowheads="1"/>
          </p:cNvSpPr>
          <p:nvPr/>
        </p:nvSpPr>
        <p:spPr bwMode="auto">
          <a:xfrm>
            <a:off x="533400" y="4622045"/>
            <a:ext cx="8077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20000"/>
              </a:lnSpc>
              <a:spcBef>
                <a:spcPct val="50000"/>
              </a:spcBef>
            </a:pPr>
            <a:r>
              <a:rPr kumimoji="1" lang="zh-CN" altLang="en-US" sz="2000" b="1">
                <a:latin typeface="SimHei" charset="0"/>
                <a:ea typeface="SimHei" charset="0"/>
                <a:cs typeface="SimHei" charset="0"/>
              </a:rPr>
              <a:t>相邻两流线之间就构成一个“流管”。 “流管”的体积流量为：</a:t>
            </a:r>
          </a:p>
        </p:txBody>
      </p:sp>
      <p:graphicFrame>
        <p:nvGraphicFramePr>
          <p:cNvPr id="37" name="Object 27"/>
          <p:cNvGraphicFramePr>
            <a:graphicFrameLocks noChangeAspect="1"/>
          </p:cNvGraphicFramePr>
          <p:nvPr>
            <p:extLst>
              <p:ext uri="{D42A27DB-BD31-4B8C-83A1-F6EECF244321}">
                <p14:modId xmlns:p14="http://schemas.microsoft.com/office/powerpoint/2010/main" val="917529703"/>
              </p:ext>
            </p:extLst>
          </p:nvPr>
        </p:nvGraphicFramePr>
        <p:xfrm>
          <a:off x="2517775" y="5467350"/>
          <a:ext cx="3024188" cy="447675"/>
        </p:xfrm>
        <a:graphic>
          <a:graphicData uri="http://schemas.openxmlformats.org/presentationml/2006/ole">
            <mc:AlternateContent xmlns:mc="http://schemas.openxmlformats.org/markup-compatibility/2006">
              <mc:Choice xmlns:v="urn:schemas-microsoft-com:vml" Requires="v">
                <p:oleObj name="Equation" r:id="rId4" imgW="1079280" imgH="203040" progId="Equation.3">
                  <p:embed/>
                </p:oleObj>
              </mc:Choice>
              <mc:Fallback>
                <p:oleObj name="Equation" r:id="rId4" imgW="107928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7775" y="5467350"/>
                        <a:ext cx="3024188"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8" name="Text Box 28"/>
          <p:cNvSpPr txBox="1">
            <a:spLocks noChangeArrowheads="1"/>
          </p:cNvSpPr>
          <p:nvPr/>
        </p:nvSpPr>
        <p:spPr bwMode="auto">
          <a:xfrm>
            <a:off x="7543800" y="3352800"/>
            <a:ext cx="381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kumimoji="1" lang="en-US" altLang="zh-CN" sz="2000" i="1">
                <a:latin typeface="SimHei" charset="0"/>
                <a:ea typeface="SimHei" charset="0"/>
                <a:cs typeface="SimHei" charset="0"/>
              </a:rPr>
              <a:t>u</a:t>
            </a:r>
          </a:p>
        </p:txBody>
      </p:sp>
      <p:sp>
        <p:nvSpPr>
          <p:cNvPr id="39" name="Text Box 29"/>
          <p:cNvSpPr txBox="1">
            <a:spLocks noChangeArrowheads="1"/>
          </p:cNvSpPr>
          <p:nvPr/>
        </p:nvSpPr>
        <p:spPr bwMode="auto">
          <a:xfrm>
            <a:off x="6324600" y="2743200"/>
            <a:ext cx="381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kumimoji="1" lang="en-US" altLang="zh-CN" sz="2000" i="1">
                <a:latin typeface="SimHei" charset="0"/>
                <a:ea typeface="SimHei" charset="0"/>
                <a:cs typeface="SimHei" charset="0"/>
              </a:rPr>
              <a:t>v</a:t>
            </a:r>
          </a:p>
        </p:txBody>
      </p:sp>
    </p:spTree>
    <p:extLst>
      <p:ext uri="{BB962C8B-B14F-4D97-AF65-F5344CB8AC3E}">
        <p14:creationId xmlns:p14="http://schemas.microsoft.com/office/powerpoint/2010/main" val="213051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0-#ppt_w/2"/>
                                          </p:val>
                                        </p:tav>
                                        <p:tav tm="100000">
                                          <p:val>
                                            <p:strVal val="#ppt_x"/>
                                          </p:val>
                                        </p:tav>
                                      </p:tavLst>
                                    </p:anim>
                                    <p:anim calcmode="lin" valueType="num">
                                      <p:cBhvr additive="base">
                                        <p:cTn id="14"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矩形 9"/>
          <p:cNvSpPr/>
          <p:nvPr/>
        </p:nvSpPr>
        <p:spPr>
          <a:xfrm>
            <a:off x="2418250" y="-62518"/>
            <a:ext cx="5121915" cy="646331"/>
          </a:xfrm>
          <a:prstGeom prst="rect">
            <a:avLst/>
          </a:prstGeom>
        </p:spPr>
        <p:txBody>
          <a:bodyPr wrap="none">
            <a:spAutoFit/>
          </a:bodyPr>
          <a:lstStyle/>
          <a:p>
            <a:pPr marL="12700">
              <a:lnSpc>
                <a:spcPct val="150000"/>
              </a:lnSpc>
            </a:pPr>
            <a:r>
              <a:rPr lang="zh-CN" altLang="en-US" sz="2400" b="1" dirty="0">
                <a:solidFill>
                  <a:srgbClr val="FF0000"/>
                </a:solidFill>
                <a:latin typeface="黑体" panose="02010609060101010101" pitchFamily="49" charset="-122"/>
                <a:ea typeface="黑体" panose="02010609060101010101" pitchFamily="49" charset="-122"/>
                <a:cs typeface="黑体"/>
              </a:rPr>
              <a:t>四、层流边界层流动和换热的相似解</a:t>
            </a:r>
          </a:p>
        </p:txBody>
      </p:sp>
      <p:sp>
        <p:nvSpPr>
          <p:cNvPr id="11" name="Text Box 2"/>
          <p:cNvSpPr txBox="1">
            <a:spLocks noChangeArrowheads="1"/>
          </p:cNvSpPr>
          <p:nvPr/>
        </p:nvSpPr>
        <p:spPr bwMode="auto">
          <a:xfrm>
            <a:off x="556550" y="800024"/>
            <a:ext cx="8077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20000"/>
              </a:lnSpc>
              <a:spcBef>
                <a:spcPct val="50000"/>
              </a:spcBef>
            </a:pPr>
            <a:r>
              <a:rPr kumimoji="1" lang="zh-CN" altLang="en-US" sz="2000" b="1">
                <a:latin typeface="SimHei" charset="0"/>
                <a:ea typeface="SimHei" charset="0"/>
                <a:cs typeface="SimHei" charset="0"/>
              </a:rPr>
              <a:t>稳定流动时，</a:t>
            </a:r>
          </a:p>
        </p:txBody>
      </p:sp>
      <p:graphicFrame>
        <p:nvGraphicFramePr>
          <p:cNvPr id="12" name="Object 3"/>
          <p:cNvGraphicFramePr>
            <a:graphicFrameLocks noChangeAspect="1"/>
          </p:cNvGraphicFramePr>
          <p:nvPr>
            <p:extLst>
              <p:ext uri="{D42A27DB-BD31-4B8C-83A1-F6EECF244321}">
                <p14:modId xmlns:p14="http://schemas.microsoft.com/office/powerpoint/2010/main" val="1582189695"/>
              </p:ext>
            </p:extLst>
          </p:nvPr>
        </p:nvGraphicFramePr>
        <p:xfrm>
          <a:off x="2631295" y="814014"/>
          <a:ext cx="2347912" cy="447675"/>
        </p:xfrm>
        <a:graphic>
          <a:graphicData uri="http://schemas.openxmlformats.org/presentationml/2006/ole">
            <mc:AlternateContent xmlns:mc="http://schemas.openxmlformats.org/markup-compatibility/2006">
              <mc:Choice xmlns:v="urn:schemas-microsoft-com:vml" Requires="v">
                <p:oleObj name="Equation" r:id="rId2" imgW="838080" imgH="203040" progId="Equation.3">
                  <p:embed/>
                </p:oleObj>
              </mc:Choice>
              <mc:Fallback>
                <p:oleObj name="Equation" r:id="rId2" imgW="838080" imgH="20304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1295" y="814014"/>
                        <a:ext cx="2347912"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1719340593"/>
              </p:ext>
            </p:extLst>
          </p:nvPr>
        </p:nvGraphicFramePr>
        <p:xfrm>
          <a:off x="2050228" y="1534919"/>
          <a:ext cx="3881438" cy="923925"/>
        </p:xfrm>
        <a:graphic>
          <a:graphicData uri="http://schemas.openxmlformats.org/presentationml/2006/ole">
            <mc:AlternateContent xmlns:mc="http://schemas.openxmlformats.org/markup-compatibility/2006">
              <mc:Choice xmlns:v="urn:schemas-microsoft-com:vml" Requires="v">
                <p:oleObj name="Equation" r:id="rId4" imgW="1384200" imgH="419040" progId="Equation.3">
                  <p:embed/>
                </p:oleObj>
              </mc:Choice>
              <mc:Fallback>
                <p:oleObj name="Equation" r:id="rId4" imgW="138420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0228" y="1534919"/>
                        <a:ext cx="3881438"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 name="Text Box 5"/>
          <p:cNvSpPr txBox="1">
            <a:spLocks noChangeArrowheads="1"/>
          </p:cNvSpPr>
          <p:nvPr/>
        </p:nvSpPr>
        <p:spPr bwMode="auto">
          <a:xfrm>
            <a:off x="556550" y="2566469"/>
            <a:ext cx="8077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20000"/>
              </a:lnSpc>
              <a:spcBef>
                <a:spcPct val="50000"/>
              </a:spcBef>
            </a:pPr>
            <a:r>
              <a:rPr kumimoji="1" lang="zh-CN" altLang="en-US" sz="2000" b="1">
                <a:latin typeface="SimHei" charset="0"/>
                <a:ea typeface="SimHei" charset="0"/>
                <a:cs typeface="SimHei" charset="0"/>
              </a:rPr>
              <a:t>因此流函数自动满足连续性方程，此时，求解流场只需求解用流函数表示的</a:t>
            </a:r>
            <a:r>
              <a:rPr kumimoji="1" lang="en-US" altLang="zh-CN" sz="2000" b="1" i="1" dirty="0">
                <a:latin typeface="SimHei" charset="0"/>
                <a:ea typeface="SimHei" charset="0"/>
                <a:cs typeface="SimHei" charset="0"/>
              </a:rPr>
              <a:t>x</a:t>
            </a:r>
            <a:r>
              <a:rPr kumimoji="1" lang="zh-CN" altLang="en-US" sz="2000" b="1" dirty="0">
                <a:latin typeface="SimHei" charset="0"/>
                <a:ea typeface="SimHei" charset="0"/>
                <a:cs typeface="SimHei" charset="0"/>
              </a:rPr>
              <a:t>方向动量方程。</a:t>
            </a:r>
          </a:p>
        </p:txBody>
      </p:sp>
      <p:graphicFrame>
        <p:nvGraphicFramePr>
          <p:cNvPr id="15" name="Object 6"/>
          <p:cNvGraphicFramePr>
            <a:graphicFrameLocks noChangeAspect="1"/>
          </p:cNvGraphicFramePr>
          <p:nvPr>
            <p:extLst>
              <p:ext uri="{D42A27DB-BD31-4B8C-83A1-F6EECF244321}">
                <p14:modId xmlns:p14="http://schemas.microsoft.com/office/powerpoint/2010/main" val="1090820329"/>
              </p:ext>
            </p:extLst>
          </p:nvPr>
        </p:nvGraphicFramePr>
        <p:xfrm>
          <a:off x="2004350" y="3358546"/>
          <a:ext cx="3375025" cy="1044575"/>
        </p:xfrm>
        <a:graphic>
          <a:graphicData uri="http://schemas.openxmlformats.org/presentationml/2006/ole">
            <mc:AlternateContent xmlns:mc="http://schemas.openxmlformats.org/markup-compatibility/2006">
              <mc:Choice xmlns:v="urn:schemas-microsoft-com:vml" Requires="v">
                <p:oleObj name="Equation" r:id="rId6" imgW="1409400" imgH="444240" progId="Equation.3">
                  <p:embed/>
                </p:oleObj>
              </mc:Choice>
              <mc:Fallback>
                <p:oleObj name="Equation" r:id="rId6" imgW="1409400" imgH="4442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4350" y="3358546"/>
                        <a:ext cx="3375025"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349375064"/>
              </p:ext>
            </p:extLst>
          </p:nvPr>
        </p:nvGraphicFramePr>
        <p:xfrm>
          <a:off x="1851950" y="4958746"/>
          <a:ext cx="4832350" cy="1027113"/>
        </p:xfrm>
        <a:graphic>
          <a:graphicData uri="http://schemas.openxmlformats.org/presentationml/2006/ole">
            <mc:AlternateContent xmlns:mc="http://schemas.openxmlformats.org/markup-compatibility/2006">
              <mc:Choice xmlns:v="urn:schemas-microsoft-com:vml" Requires="v">
                <p:oleObj name="Equation" r:id="rId8" imgW="1803240" imgH="444240" progId="Equation.3">
                  <p:embed/>
                </p:oleObj>
              </mc:Choice>
              <mc:Fallback>
                <p:oleObj name="Equation" r:id="rId8" imgW="1803240" imgH="4442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51950" y="4958746"/>
                        <a:ext cx="4832350" cy="102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7" name="Line 8"/>
          <p:cNvSpPr>
            <a:spLocks noChangeShapeType="1"/>
          </p:cNvSpPr>
          <p:nvPr/>
        </p:nvSpPr>
        <p:spPr bwMode="auto">
          <a:xfrm>
            <a:off x="3680750" y="4272946"/>
            <a:ext cx="0" cy="609600"/>
          </a:xfrm>
          <a:prstGeom prst="line">
            <a:avLst/>
          </a:prstGeom>
          <a:noFill/>
          <a:ln w="38100">
            <a:solidFill>
              <a:srgbClr val="FF33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sz="2000">
              <a:latin typeface="SimHei" charset="0"/>
              <a:ea typeface="SimHei" charset="0"/>
              <a:cs typeface="SimHei" charset="0"/>
            </a:endParaRPr>
          </a:p>
        </p:txBody>
      </p:sp>
    </p:spTree>
    <p:extLst>
      <p:ext uri="{BB962C8B-B14F-4D97-AF65-F5344CB8AC3E}">
        <p14:creationId xmlns:p14="http://schemas.microsoft.com/office/powerpoint/2010/main" val="36174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矩形 9"/>
          <p:cNvSpPr/>
          <p:nvPr/>
        </p:nvSpPr>
        <p:spPr>
          <a:xfrm>
            <a:off x="2487699" y="-70716"/>
            <a:ext cx="5121915" cy="646331"/>
          </a:xfrm>
          <a:prstGeom prst="rect">
            <a:avLst/>
          </a:prstGeom>
        </p:spPr>
        <p:txBody>
          <a:bodyPr wrap="none">
            <a:spAutoFit/>
          </a:bodyPr>
          <a:lstStyle/>
          <a:p>
            <a:pPr marL="12700">
              <a:lnSpc>
                <a:spcPct val="150000"/>
              </a:lnSpc>
            </a:pPr>
            <a:r>
              <a:rPr lang="zh-CN" altLang="en-US" sz="2400" b="1" dirty="0">
                <a:solidFill>
                  <a:srgbClr val="FF0000"/>
                </a:solidFill>
                <a:latin typeface="黑体" panose="02010609060101010101" pitchFamily="49" charset="-122"/>
                <a:ea typeface="黑体" panose="02010609060101010101" pitchFamily="49" charset="-122"/>
                <a:cs typeface="黑体"/>
              </a:rPr>
              <a:t>四、层流边界层流动和换热的相似解</a:t>
            </a:r>
          </a:p>
        </p:txBody>
      </p:sp>
      <p:sp>
        <p:nvSpPr>
          <p:cNvPr id="11" name="Text Box 2"/>
          <p:cNvSpPr txBox="1">
            <a:spLocks noChangeArrowheads="1"/>
          </p:cNvSpPr>
          <p:nvPr/>
        </p:nvSpPr>
        <p:spPr bwMode="auto">
          <a:xfrm>
            <a:off x="502444" y="694165"/>
            <a:ext cx="8001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kumimoji="1" lang="en-US" altLang="zh-CN" sz="2000" b="1">
                <a:solidFill>
                  <a:srgbClr val="FF0000"/>
                </a:solidFill>
                <a:latin typeface="SimHei" charset="0"/>
                <a:ea typeface="SimHei" charset="0"/>
                <a:cs typeface="SimHei" charset="0"/>
              </a:rPr>
              <a:t>2.</a:t>
            </a:r>
            <a:r>
              <a:rPr kumimoji="1" lang="zh-CN" altLang="en-US" sz="2000" b="1" dirty="0">
                <a:solidFill>
                  <a:srgbClr val="FF0000"/>
                </a:solidFill>
                <a:latin typeface="SimHei" charset="0"/>
                <a:ea typeface="SimHei" charset="0"/>
                <a:cs typeface="SimHei" charset="0"/>
              </a:rPr>
              <a:t>引入相似参数（使偏微分方程变成常微分方程）</a:t>
            </a:r>
          </a:p>
        </p:txBody>
      </p:sp>
      <p:grpSp>
        <p:nvGrpSpPr>
          <p:cNvPr id="12" name="Group 3"/>
          <p:cNvGrpSpPr>
            <a:grpSpLocks/>
          </p:cNvGrpSpPr>
          <p:nvPr/>
        </p:nvGrpSpPr>
        <p:grpSpPr bwMode="auto">
          <a:xfrm>
            <a:off x="4953000" y="1219200"/>
            <a:ext cx="3200400" cy="2762250"/>
            <a:chOff x="3312" y="1056"/>
            <a:chExt cx="2016" cy="1740"/>
          </a:xfrm>
        </p:grpSpPr>
        <p:sp>
          <p:nvSpPr>
            <p:cNvPr id="13" name="Line 4"/>
            <p:cNvSpPr>
              <a:spLocks noChangeShapeType="1"/>
            </p:cNvSpPr>
            <p:nvPr/>
          </p:nvSpPr>
          <p:spPr bwMode="auto">
            <a:xfrm>
              <a:off x="3600" y="2544"/>
              <a:ext cx="1632" cy="0"/>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sz="2000">
                <a:latin typeface="SimHei" charset="0"/>
                <a:ea typeface="SimHei" charset="0"/>
                <a:cs typeface="SimHei" charset="0"/>
              </a:endParaRPr>
            </a:p>
          </p:txBody>
        </p:sp>
        <p:sp>
          <p:nvSpPr>
            <p:cNvPr id="14" name="Line 5"/>
            <p:cNvSpPr>
              <a:spLocks noChangeShapeType="1"/>
            </p:cNvSpPr>
            <p:nvPr/>
          </p:nvSpPr>
          <p:spPr bwMode="auto">
            <a:xfrm flipV="1">
              <a:off x="3600" y="1152"/>
              <a:ext cx="0" cy="1392"/>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sz="2000">
                <a:latin typeface="SimHei" charset="0"/>
                <a:ea typeface="SimHei" charset="0"/>
                <a:cs typeface="SimHei" charset="0"/>
              </a:endParaRPr>
            </a:p>
          </p:txBody>
        </p:sp>
        <p:sp>
          <p:nvSpPr>
            <p:cNvPr id="15" name="Text Box 6"/>
            <p:cNvSpPr txBox="1">
              <a:spLocks noChangeArrowheads="1"/>
            </p:cNvSpPr>
            <p:nvPr/>
          </p:nvSpPr>
          <p:spPr bwMode="auto">
            <a:xfrm>
              <a:off x="3360" y="2448"/>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kumimoji="1" lang="en-US" altLang="zh-CN" sz="2000">
                  <a:latin typeface="SimHei" charset="0"/>
                  <a:ea typeface="SimHei" charset="0"/>
                  <a:cs typeface="SimHei" charset="0"/>
                </a:rPr>
                <a:t>0</a:t>
              </a:r>
            </a:p>
          </p:txBody>
        </p:sp>
        <p:sp>
          <p:nvSpPr>
            <p:cNvPr id="16" name="Text Box 7"/>
            <p:cNvSpPr txBox="1">
              <a:spLocks noChangeArrowheads="1"/>
            </p:cNvSpPr>
            <p:nvPr/>
          </p:nvSpPr>
          <p:spPr bwMode="auto">
            <a:xfrm>
              <a:off x="5088" y="2544"/>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kumimoji="1" lang="en-US" altLang="zh-CN" sz="2000" i="1">
                  <a:latin typeface="SimHei" charset="0"/>
                  <a:ea typeface="SimHei" charset="0"/>
                  <a:cs typeface="SimHei" charset="0"/>
                </a:rPr>
                <a:t>x</a:t>
              </a:r>
            </a:p>
          </p:txBody>
        </p:sp>
        <p:sp>
          <p:nvSpPr>
            <p:cNvPr id="17" name="Text Box 8"/>
            <p:cNvSpPr txBox="1">
              <a:spLocks noChangeArrowheads="1"/>
            </p:cNvSpPr>
            <p:nvPr/>
          </p:nvSpPr>
          <p:spPr bwMode="auto">
            <a:xfrm>
              <a:off x="3312" y="1056"/>
              <a:ext cx="2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kumimoji="1" lang="en-US" altLang="zh-CN" sz="2000" i="1">
                  <a:latin typeface="SimHei" charset="0"/>
                  <a:ea typeface="SimHei" charset="0"/>
                  <a:cs typeface="SimHei" charset="0"/>
                </a:rPr>
                <a:t>y</a:t>
              </a:r>
            </a:p>
          </p:txBody>
        </p:sp>
      </p:grpSp>
      <p:sp>
        <p:nvSpPr>
          <p:cNvPr id="18" name="弧 9"/>
          <p:cNvSpPr>
            <a:spLocks/>
          </p:cNvSpPr>
          <p:nvPr/>
        </p:nvSpPr>
        <p:spPr bwMode="auto">
          <a:xfrm flipH="1">
            <a:off x="5410200" y="2590800"/>
            <a:ext cx="2590800" cy="990600"/>
          </a:xfrm>
          <a:custGeom>
            <a:avLst/>
            <a:gdLst>
              <a:gd name="G0" fmla="+- 0 0 0"/>
              <a:gd name="G1" fmla="+- 21596 0 0"/>
              <a:gd name="G2" fmla="+- 21600 0 0"/>
              <a:gd name="T0" fmla="*/ 439 w 21600"/>
              <a:gd name="T1" fmla="*/ 0 h 21596"/>
              <a:gd name="T2" fmla="*/ 21600 w 21600"/>
              <a:gd name="T3" fmla="*/ 21596 h 21596"/>
              <a:gd name="T4" fmla="*/ 0 w 21600"/>
              <a:gd name="T5" fmla="*/ 21596 h 21596"/>
            </a:gdLst>
            <a:ahLst/>
            <a:cxnLst>
              <a:cxn ang="0">
                <a:pos x="T0" y="T1"/>
              </a:cxn>
              <a:cxn ang="0">
                <a:pos x="T2" y="T3"/>
              </a:cxn>
              <a:cxn ang="0">
                <a:pos x="T4" y="T5"/>
              </a:cxn>
            </a:cxnLst>
            <a:rect l="0" t="0" r="r" b="b"/>
            <a:pathLst>
              <a:path w="21600" h="21596" fill="none" extrusionOk="0">
                <a:moveTo>
                  <a:pt x="438" y="0"/>
                </a:moveTo>
                <a:cubicBezTo>
                  <a:pt x="12194" y="239"/>
                  <a:pt x="21600" y="9837"/>
                  <a:pt x="21600" y="21596"/>
                </a:cubicBezTo>
              </a:path>
              <a:path w="21600" h="21596" stroke="0" extrusionOk="0">
                <a:moveTo>
                  <a:pt x="438" y="0"/>
                </a:moveTo>
                <a:cubicBezTo>
                  <a:pt x="12194" y="239"/>
                  <a:pt x="21600" y="9837"/>
                  <a:pt x="21600" y="21596"/>
                </a:cubicBezTo>
                <a:lnTo>
                  <a:pt x="0" y="21596"/>
                </a:lnTo>
                <a:close/>
              </a:path>
            </a:pathLst>
          </a:custGeom>
          <a:noFill/>
          <a:ln w="2857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sz="2000">
              <a:latin typeface="SimHei" charset="0"/>
              <a:ea typeface="SimHei" charset="0"/>
              <a:cs typeface="SimHei" charset="0"/>
            </a:endParaRPr>
          </a:p>
        </p:txBody>
      </p:sp>
      <p:sp>
        <p:nvSpPr>
          <p:cNvPr id="19" name="Line 11"/>
          <p:cNvSpPr>
            <a:spLocks noChangeShapeType="1"/>
          </p:cNvSpPr>
          <p:nvPr/>
        </p:nvSpPr>
        <p:spPr bwMode="auto">
          <a:xfrm>
            <a:off x="6705600" y="2133600"/>
            <a:ext cx="0" cy="1447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sz="2000">
              <a:latin typeface="SimHei" charset="0"/>
              <a:ea typeface="SimHei" charset="0"/>
              <a:cs typeface="SimHei" charset="0"/>
            </a:endParaRPr>
          </a:p>
        </p:txBody>
      </p:sp>
      <p:sp>
        <p:nvSpPr>
          <p:cNvPr id="21" name="弧 12"/>
          <p:cNvSpPr>
            <a:spLocks/>
          </p:cNvSpPr>
          <p:nvPr/>
        </p:nvSpPr>
        <p:spPr bwMode="auto">
          <a:xfrm rot="5400000">
            <a:off x="6244431" y="2663032"/>
            <a:ext cx="1306513" cy="533400"/>
          </a:xfrm>
          <a:custGeom>
            <a:avLst/>
            <a:gdLst>
              <a:gd name="G0" fmla="+- 1567 0 0"/>
              <a:gd name="G1" fmla="+- 21600 0 0"/>
              <a:gd name="G2" fmla="+- 21600 0 0"/>
              <a:gd name="T0" fmla="*/ 0 w 23167"/>
              <a:gd name="T1" fmla="*/ 57 h 21600"/>
              <a:gd name="T2" fmla="*/ 23167 w 23167"/>
              <a:gd name="T3" fmla="*/ 21600 h 21600"/>
              <a:gd name="T4" fmla="*/ 1567 w 23167"/>
              <a:gd name="T5" fmla="*/ 21600 h 21600"/>
            </a:gdLst>
            <a:ahLst/>
            <a:cxnLst>
              <a:cxn ang="0">
                <a:pos x="T0" y="T1"/>
              </a:cxn>
              <a:cxn ang="0">
                <a:pos x="T2" y="T3"/>
              </a:cxn>
              <a:cxn ang="0">
                <a:pos x="T4" y="T5"/>
              </a:cxn>
            </a:cxnLst>
            <a:rect l="0" t="0" r="r" b="b"/>
            <a:pathLst>
              <a:path w="23167" h="21600" fill="none" extrusionOk="0">
                <a:moveTo>
                  <a:pt x="-1" y="56"/>
                </a:moveTo>
                <a:cubicBezTo>
                  <a:pt x="521" y="18"/>
                  <a:pt x="1044" y="-1"/>
                  <a:pt x="1567" y="-1"/>
                </a:cubicBezTo>
                <a:cubicBezTo>
                  <a:pt x="13496" y="-1"/>
                  <a:pt x="23167" y="9670"/>
                  <a:pt x="23167" y="21600"/>
                </a:cubicBezTo>
              </a:path>
              <a:path w="23167" h="21600" stroke="0" extrusionOk="0">
                <a:moveTo>
                  <a:pt x="-1" y="56"/>
                </a:moveTo>
                <a:cubicBezTo>
                  <a:pt x="521" y="18"/>
                  <a:pt x="1044" y="-1"/>
                  <a:pt x="1567" y="-1"/>
                </a:cubicBezTo>
                <a:cubicBezTo>
                  <a:pt x="13496" y="-1"/>
                  <a:pt x="23167" y="9670"/>
                  <a:pt x="23167" y="21600"/>
                </a:cubicBezTo>
                <a:lnTo>
                  <a:pt x="1567" y="21600"/>
                </a:lnTo>
                <a:close/>
              </a:path>
            </a:pathLst>
          </a:custGeom>
          <a:noFill/>
          <a:ln w="190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sz="2000">
              <a:latin typeface="SimHei" charset="0"/>
              <a:ea typeface="SimHei" charset="0"/>
              <a:cs typeface="SimHei" charset="0"/>
            </a:endParaRPr>
          </a:p>
        </p:txBody>
      </p:sp>
      <p:sp>
        <p:nvSpPr>
          <p:cNvPr id="22" name="Line 13"/>
          <p:cNvSpPr>
            <a:spLocks noChangeShapeType="1"/>
          </p:cNvSpPr>
          <p:nvPr/>
        </p:nvSpPr>
        <p:spPr bwMode="auto">
          <a:xfrm>
            <a:off x="6705600" y="2743200"/>
            <a:ext cx="609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sz="2000">
              <a:latin typeface="SimHei" charset="0"/>
              <a:ea typeface="SimHei" charset="0"/>
              <a:cs typeface="SimHei" charset="0"/>
            </a:endParaRPr>
          </a:p>
        </p:txBody>
      </p:sp>
      <p:graphicFrame>
        <p:nvGraphicFramePr>
          <p:cNvPr id="23" name="Object 20"/>
          <p:cNvGraphicFramePr>
            <a:graphicFrameLocks noChangeAspect="1"/>
          </p:cNvGraphicFramePr>
          <p:nvPr>
            <p:extLst>
              <p:ext uri="{D42A27DB-BD31-4B8C-83A1-F6EECF244321}">
                <p14:modId xmlns:p14="http://schemas.microsoft.com/office/powerpoint/2010/main" val="2034278606"/>
              </p:ext>
            </p:extLst>
          </p:nvPr>
        </p:nvGraphicFramePr>
        <p:xfrm>
          <a:off x="7162800" y="1600200"/>
          <a:ext cx="914400" cy="914400"/>
        </p:xfrm>
        <a:graphic>
          <a:graphicData uri="http://schemas.openxmlformats.org/presentationml/2006/ole">
            <mc:AlternateContent xmlns:mc="http://schemas.openxmlformats.org/markup-compatibility/2006">
              <mc:Choice xmlns:v="urn:schemas-microsoft-com:vml" Requires="v">
                <p:oleObj name="Equation" r:id="rId2" imgW="431640" imgH="431640" progId="Equation.3">
                  <p:embed/>
                </p:oleObj>
              </mc:Choice>
              <mc:Fallback>
                <p:oleObj name="Equation" r:id="rId2" imgW="431640" imgH="43164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600200"/>
                        <a:ext cx="914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4" name="Object 21"/>
          <p:cNvGraphicFramePr>
            <a:graphicFrameLocks noChangeAspect="1"/>
          </p:cNvGraphicFramePr>
          <p:nvPr>
            <p:extLst>
              <p:ext uri="{D42A27DB-BD31-4B8C-83A1-F6EECF244321}">
                <p14:modId xmlns:p14="http://schemas.microsoft.com/office/powerpoint/2010/main" val="33387155"/>
              </p:ext>
            </p:extLst>
          </p:nvPr>
        </p:nvGraphicFramePr>
        <p:xfrm>
          <a:off x="7834313" y="2246313"/>
          <a:ext cx="714375" cy="765175"/>
        </p:xfrm>
        <a:graphic>
          <a:graphicData uri="http://schemas.openxmlformats.org/presentationml/2006/ole">
            <mc:AlternateContent xmlns:mc="http://schemas.openxmlformats.org/markup-compatibility/2006">
              <mc:Choice xmlns:v="urn:schemas-microsoft-com:vml" Requires="v">
                <p:oleObj name="Equation" r:id="rId4" imgW="368280" imgH="393480" progId="Equation.3">
                  <p:embed/>
                </p:oleObj>
              </mc:Choice>
              <mc:Fallback>
                <p:oleObj name="Equation" r:id="rId4" imgW="36828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4313" y="2246313"/>
                        <a:ext cx="71437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5" name="Text Box 22"/>
          <p:cNvSpPr txBox="1">
            <a:spLocks noChangeArrowheads="1"/>
          </p:cNvSpPr>
          <p:nvPr/>
        </p:nvSpPr>
        <p:spPr bwMode="auto">
          <a:xfrm>
            <a:off x="502444" y="1600200"/>
            <a:ext cx="4572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20000"/>
              </a:lnSpc>
              <a:spcBef>
                <a:spcPct val="50000"/>
              </a:spcBef>
            </a:pPr>
            <a:r>
              <a:rPr kumimoji="1" lang="en-US" altLang="zh-CN" sz="2000" b="1">
                <a:latin typeface="SimHei" charset="0"/>
                <a:ea typeface="SimHei" charset="0"/>
                <a:cs typeface="SimHei" charset="0"/>
              </a:rPr>
              <a:t>   </a:t>
            </a:r>
            <a:r>
              <a:rPr kumimoji="1" lang="zh-CN" altLang="en-US" sz="2000" b="1" dirty="0">
                <a:latin typeface="SimHei" charset="0"/>
                <a:ea typeface="SimHei" charset="0"/>
                <a:cs typeface="SimHei" charset="0"/>
              </a:rPr>
              <a:t>对任意截面上</a:t>
            </a:r>
            <a:r>
              <a:rPr kumimoji="1" lang="en-US" altLang="zh-CN" sz="2000" b="1" i="1" dirty="0">
                <a:latin typeface="SimHei" charset="0"/>
                <a:ea typeface="SimHei" charset="0"/>
                <a:cs typeface="SimHei" charset="0"/>
              </a:rPr>
              <a:t>x</a:t>
            </a:r>
            <a:r>
              <a:rPr kumimoji="1" lang="zh-CN" altLang="en-US" sz="2000" b="1" dirty="0">
                <a:latin typeface="SimHei" charset="0"/>
                <a:ea typeface="SimHei" charset="0"/>
                <a:cs typeface="SimHei" charset="0"/>
              </a:rPr>
              <a:t>方向的速度进行分析，如果采用无量纲形式，则每个截面具有相同的分布。</a:t>
            </a:r>
          </a:p>
        </p:txBody>
      </p:sp>
      <p:graphicFrame>
        <p:nvGraphicFramePr>
          <p:cNvPr id="26" name="Object 23"/>
          <p:cNvGraphicFramePr>
            <a:graphicFrameLocks noChangeAspect="1"/>
          </p:cNvGraphicFramePr>
          <p:nvPr>
            <p:extLst>
              <p:ext uri="{D42A27DB-BD31-4B8C-83A1-F6EECF244321}">
                <p14:modId xmlns:p14="http://schemas.microsoft.com/office/powerpoint/2010/main" val="628374832"/>
              </p:ext>
            </p:extLst>
          </p:nvPr>
        </p:nvGraphicFramePr>
        <p:xfrm>
          <a:off x="1632744" y="3053408"/>
          <a:ext cx="1992312" cy="968375"/>
        </p:xfrm>
        <a:graphic>
          <a:graphicData uri="http://schemas.openxmlformats.org/presentationml/2006/ole">
            <mc:AlternateContent xmlns:mc="http://schemas.openxmlformats.org/markup-compatibility/2006">
              <mc:Choice xmlns:v="urn:schemas-microsoft-com:vml" Requires="v">
                <p:oleObj name="Equation" r:id="rId6" imgW="939600" imgH="457200" progId="Equation.3">
                  <p:embed/>
                </p:oleObj>
              </mc:Choice>
              <mc:Fallback>
                <p:oleObj name="Equation" r:id="rId6" imgW="9396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2744" y="3053408"/>
                        <a:ext cx="1992312"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7" name="Text Box 24"/>
          <p:cNvSpPr txBox="1">
            <a:spLocks noChangeArrowheads="1"/>
          </p:cNvSpPr>
          <p:nvPr/>
        </p:nvSpPr>
        <p:spPr bwMode="auto">
          <a:xfrm>
            <a:off x="228600" y="4306420"/>
            <a:ext cx="8077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20000"/>
              </a:lnSpc>
              <a:spcBef>
                <a:spcPct val="50000"/>
              </a:spcBef>
            </a:pPr>
            <a:r>
              <a:rPr kumimoji="1" lang="en-US" altLang="zh-CN" sz="2000" b="1">
                <a:latin typeface="SimHei" charset="0"/>
                <a:ea typeface="SimHei" charset="0"/>
                <a:cs typeface="SimHei" charset="0"/>
              </a:rPr>
              <a:t>   </a:t>
            </a:r>
            <a:r>
              <a:rPr kumimoji="1" lang="zh-CN" altLang="en-US" sz="2000" b="1" dirty="0">
                <a:latin typeface="SimHei" charset="0"/>
                <a:ea typeface="SimHei" charset="0"/>
                <a:cs typeface="SimHei" charset="0"/>
              </a:rPr>
              <a:t>根据边界层动量方程式的数量及分析，可得：</a:t>
            </a:r>
          </a:p>
        </p:txBody>
      </p:sp>
      <p:graphicFrame>
        <p:nvGraphicFramePr>
          <p:cNvPr id="28" name="Object 25"/>
          <p:cNvGraphicFramePr>
            <a:graphicFrameLocks noChangeAspect="1"/>
          </p:cNvGraphicFramePr>
          <p:nvPr>
            <p:extLst>
              <p:ext uri="{D42A27DB-BD31-4B8C-83A1-F6EECF244321}">
                <p14:modId xmlns:p14="http://schemas.microsoft.com/office/powerpoint/2010/main" val="843123287"/>
              </p:ext>
            </p:extLst>
          </p:nvPr>
        </p:nvGraphicFramePr>
        <p:xfrm>
          <a:off x="2788444" y="4979730"/>
          <a:ext cx="2098675" cy="887413"/>
        </p:xfrm>
        <a:graphic>
          <a:graphicData uri="http://schemas.openxmlformats.org/presentationml/2006/ole">
            <mc:AlternateContent xmlns:mc="http://schemas.openxmlformats.org/markup-compatibility/2006">
              <mc:Choice xmlns:v="urn:schemas-microsoft-com:vml" Requires="v">
                <p:oleObj name="Equation" r:id="rId8" imgW="990360" imgH="419040" progId="Equation.3">
                  <p:embed/>
                </p:oleObj>
              </mc:Choice>
              <mc:Fallback>
                <p:oleObj name="Equation" r:id="rId8" imgW="990360" imgH="4190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88444" y="4979730"/>
                        <a:ext cx="2098675" cy="88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13522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矩形 9"/>
          <p:cNvSpPr/>
          <p:nvPr/>
        </p:nvSpPr>
        <p:spPr>
          <a:xfrm>
            <a:off x="2418250" y="-62518"/>
            <a:ext cx="5121915" cy="646331"/>
          </a:xfrm>
          <a:prstGeom prst="rect">
            <a:avLst/>
          </a:prstGeom>
        </p:spPr>
        <p:txBody>
          <a:bodyPr wrap="none">
            <a:spAutoFit/>
          </a:bodyPr>
          <a:lstStyle/>
          <a:p>
            <a:pPr marL="12700">
              <a:lnSpc>
                <a:spcPct val="150000"/>
              </a:lnSpc>
            </a:pPr>
            <a:r>
              <a:rPr lang="zh-CN" altLang="en-US" sz="2400" b="1" dirty="0">
                <a:solidFill>
                  <a:srgbClr val="FF0000"/>
                </a:solidFill>
                <a:latin typeface="黑体" panose="02010609060101010101" pitchFamily="49" charset="-122"/>
                <a:ea typeface="黑体" panose="02010609060101010101" pitchFamily="49" charset="-122"/>
                <a:cs typeface="黑体"/>
              </a:rPr>
              <a:t>四、层流边界层流动和换热的相似解</a:t>
            </a:r>
          </a:p>
        </p:txBody>
      </p:sp>
      <p:sp>
        <p:nvSpPr>
          <p:cNvPr id="11" name="Text Box 2"/>
          <p:cNvSpPr txBox="1">
            <a:spLocks noChangeArrowheads="1"/>
          </p:cNvSpPr>
          <p:nvPr/>
        </p:nvSpPr>
        <p:spPr bwMode="auto">
          <a:xfrm>
            <a:off x="783221" y="631933"/>
            <a:ext cx="91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20000"/>
              </a:lnSpc>
              <a:spcBef>
                <a:spcPct val="50000"/>
              </a:spcBef>
            </a:pPr>
            <a:r>
              <a:rPr kumimoji="1" lang="zh-CN" altLang="en-US" sz="2000">
                <a:latin typeface="SimHei" charset="0"/>
                <a:ea typeface="SimHei" charset="0"/>
                <a:cs typeface="SimHei" charset="0"/>
              </a:rPr>
              <a:t>令：</a:t>
            </a:r>
          </a:p>
        </p:txBody>
      </p:sp>
      <p:graphicFrame>
        <p:nvGraphicFramePr>
          <p:cNvPr id="12" name="Object 3"/>
          <p:cNvGraphicFramePr>
            <a:graphicFrameLocks noChangeAspect="1"/>
          </p:cNvGraphicFramePr>
          <p:nvPr>
            <p:extLst>
              <p:ext uri="{D42A27DB-BD31-4B8C-83A1-F6EECF244321}">
                <p14:modId xmlns:p14="http://schemas.microsoft.com/office/powerpoint/2010/main" val="2090239237"/>
              </p:ext>
            </p:extLst>
          </p:nvPr>
        </p:nvGraphicFramePr>
        <p:xfrm>
          <a:off x="1773821" y="555733"/>
          <a:ext cx="1641475" cy="833438"/>
        </p:xfrm>
        <a:graphic>
          <a:graphicData uri="http://schemas.openxmlformats.org/presentationml/2006/ole">
            <mc:AlternateContent xmlns:mc="http://schemas.openxmlformats.org/markup-compatibility/2006">
              <mc:Choice xmlns:v="urn:schemas-microsoft-com:vml" Requires="v">
                <p:oleObj name="Equation" r:id="rId2" imgW="774360" imgH="393480" progId="Equation.3">
                  <p:embed/>
                </p:oleObj>
              </mc:Choice>
              <mc:Fallback>
                <p:oleObj name="Equation" r:id="rId2" imgW="774360" imgH="39348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821" y="555733"/>
                        <a:ext cx="1641475" cy="833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 name="Text Box 4"/>
          <p:cNvSpPr txBox="1">
            <a:spLocks noChangeArrowheads="1"/>
          </p:cNvSpPr>
          <p:nvPr/>
        </p:nvSpPr>
        <p:spPr bwMode="auto">
          <a:xfrm>
            <a:off x="783221" y="1519346"/>
            <a:ext cx="91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20000"/>
              </a:lnSpc>
              <a:spcBef>
                <a:spcPct val="50000"/>
              </a:spcBef>
            </a:pPr>
            <a:r>
              <a:rPr kumimoji="1" lang="zh-CN" altLang="en-US" sz="2000">
                <a:latin typeface="SimHei" charset="0"/>
                <a:ea typeface="SimHei" charset="0"/>
                <a:cs typeface="SimHei" charset="0"/>
              </a:rPr>
              <a:t>得：</a:t>
            </a:r>
          </a:p>
        </p:txBody>
      </p:sp>
      <p:graphicFrame>
        <p:nvGraphicFramePr>
          <p:cNvPr id="14" name="Object 5"/>
          <p:cNvGraphicFramePr>
            <a:graphicFrameLocks noChangeAspect="1"/>
          </p:cNvGraphicFramePr>
          <p:nvPr>
            <p:extLst>
              <p:ext uri="{D42A27DB-BD31-4B8C-83A1-F6EECF244321}">
                <p14:modId xmlns:p14="http://schemas.microsoft.com/office/powerpoint/2010/main" val="2113358633"/>
              </p:ext>
            </p:extLst>
          </p:nvPr>
        </p:nvGraphicFramePr>
        <p:xfrm>
          <a:off x="1751596" y="1393933"/>
          <a:ext cx="1546225" cy="990600"/>
        </p:xfrm>
        <a:graphic>
          <a:graphicData uri="http://schemas.openxmlformats.org/presentationml/2006/ole">
            <mc:AlternateContent xmlns:mc="http://schemas.openxmlformats.org/markup-compatibility/2006">
              <mc:Choice xmlns:v="urn:schemas-microsoft-com:vml" Requires="v">
                <p:oleObj name="Equation" r:id="rId4" imgW="672840" imgH="431640" progId="Equation.3">
                  <p:embed/>
                </p:oleObj>
              </mc:Choice>
              <mc:Fallback>
                <p:oleObj name="Equation" r:id="rId4" imgW="67284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1596" y="1393933"/>
                        <a:ext cx="1546225"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5" name="Text Box 6"/>
          <p:cNvSpPr txBox="1">
            <a:spLocks noChangeArrowheads="1"/>
          </p:cNvSpPr>
          <p:nvPr/>
        </p:nvSpPr>
        <p:spPr bwMode="auto">
          <a:xfrm>
            <a:off x="3374021" y="631933"/>
            <a:ext cx="3962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20000"/>
              </a:lnSpc>
              <a:spcBef>
                <a:spcPct val="50000"/>
              </a:spcBef>
            </a:pPr>
            <a:r>
              <a:rPr kumimoji="1" lang="en-US" altLang="zh-CN" sz="2000">
                <a:latin typeface="SimHei" charset="0"/>
                <a:ea typeface="SimHei" charset="0"/>
                <a:cs typeface="SimHei" charset="0"/>
              </a:rPr>
              <a:t> </a:t>
            </a:r>
            <a:r>
              <a:rPr kumimoji="1" lang="zh-CN" altLang="en-US" sz="2000">
                <a:latin typeface="SimHei" charset="0"/>
                <a:ea typeface="SimHei" charset="0"/>
                <a:cs typeface="SimHei" charset="0"/>
              </a:rPr>
              <a:t>是本问题的相似参数</a:t>
            </a:r>
          </a:p>
        </p:txBody>
      </p:sp>
      <p:sp>
        <p:nvSpPr>
          <p:cNvPr id="16" name="Text Box 7"/>
          <p:cNvSpPr txBox="1">
            <a:spLocks noChangeArrowheads="1"/>
          </p:cNvSpPr>
          <p:nvPr/>
        </p:nvSpPr>
        <p:spPr bwMode="auto">
          <a:xfrm>
            <a:off x="707021" y="2308333"/>
            <a:ext cx="563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20000"/>
              </a:lnSpc>
              <a:spcBef>
                <a:spcPct val="50000"/>
              </a:spcBef>
            </a:pPr>
            <a:r>
              <a:rPr kumimoji="1" lang="zh-CN" altLang="en-US" sz="2000">
                <a:latin typeface="SimHei" charset="0"/>
                <a:ea typeface="SimHei" charset="0"/>
                <a:cs typeface="SimHei" charset="0"/>
              </a:rPr>
              <a:t>利用流函数来表示无量纲速度</a:t>
            </a:r>
          </a:p>
        </p:txBody>
      </p:sp>
      <p:graphicFrame>
        <p:nvGraphicFramePr>
          <p:cNvPr id="17" name="Object 8"/>
          <p:cNvGraphicFramePr>
            <a:graphicFrameLocks noChangeAspect="1"/>
          </p:cNvGraphicFramePr>
          <p:nvPr>
            <p:extLst>
              <p:ext uri="{D42A27DB-BD31-4B8C-83A1-F6EECF244321}">
                <p14:modId xmlns:p14="http://schemas.microsoft.com/office/powerpoint/2010/main" val="1986507098"/>
              </p:ext>
            </p:extLst>
          </p:nvPr>
        </p:nvGraphicFramePr>
        <p:xfrm>
          <a:off x="935621" y="2917933"/>
          <a:ext cx="7059613" cy="1223963"/>
        </p:xfrm>
        <a:graphic>
          <a:graphicData uri="http://schemas.openxmlformats.org/presentationml/2006/ole">
            <mc:AlternateContent xmlns:mc="http://schemas.openxmlformats.org/markup-compatibility/2006">
              <mc:Choice xmlns:v="urn:schemas-microsoft-com:vml" Requires="v">
                <p:oleObj name="Equation" r:id="rId6" imgW="3073320" imgH="533160" progId="Equation.3">
                  <p:embed/>
                </p:oleObj>
              </mc:Choice>
              <mc:Fallback>
                <p:oleObj name="Equation" r:id="rId6" imgW="3073320" imgH="5331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5621" y="2917933"/>
                        <a:ext cx="7059613" cy="1223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8" name="Object 9"/>
          <p:cNvGraphicFramePr>
            <a:graphicFrameLocks noChangeAspect="1"/>
          </p:cNvGraphicFramePr>
          <p:nvPr>
            <p:extLst>
              <p:ext uri="{D42A27DB-BD31-4B8C-83A1-F6EECF244321}">
                <p14:modId xmlns:p14="http://schemas.microsoft.com/office/powerpoint/2010/main" val="296536177"/>
              </p:ext>
            </p:extLst>
          </p:nvPr>
        </p:nvGraphicFramePr>
        <p:xfrm>
          <a:off x="859421" y="4137133"/>
          <a:ext cx="1662113" cy="1049338"/>
        </p:xfrm>
        <a:graphic>
          <a:graphicData uri="http://schemas.openxmlformats.org/presentationml/2006/ole">
            <mc:AlternateContent xmlns:mc="http://schemas.openxmlformats.org/markup-compatibility/2006">
              <mc:Choice xmlns:v="urn:schemas-microsoft-com:vml" Requires="v">
                <p:oleObj name="Equation" r:id="rId8" imgW="723600" imgH="457200" progId="Equation.3">
                  <p:embed/>
                </p:oleObj>
              </mc:Choice>
              <mc:Fallback>
                <p:oleObj name="Equation" r:id="rId8" imgW="723600" imgH="457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9421" y="4137133"/>
                        <a:ext cx="1662113" cy="1049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9" name="Text Box 10"/>
          <p:cNvSpPr txBox="1">
            <a:spLocks noChangeArrowheads="1"/>
          </p:cNvSpPr>
          <p:nvPr/>
        </p:nvSpPr>
        <p:spPr bwMode="auto">
          <a:xfrm>
            <a:off x="2635171" y="4433351"/>
            <a:ext cx="563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20000"/>
              </a:lnSpc>
              <a:spcBef>
                <a:spcPct val="50000"/>
              </a:spcBef>
            </a:pPr>
            <a:r>
              <a:rPr kumimoji="1" lang="zh-CN" altLang="en-US" sz="2000">
                <a:latin typeface="SimHei" charset="0"/>
                <a:ea typeface="SimHei" charset="0"/>
                <a:cs typeface="SimHei" charset="0"/>
              </a:rPr>
              <a:t>被称为无量纲流函数</a:t>
            </a:r>
          </a:p>
        </p:txBody>
      </p:sp>
      <p:sp>
        <p:nvSpPr>
          <p:cNvPr id="21" name="Text Box 11"/>
          <p:cNvSpPr txBox="1">
            <a:spLocks noChangeArrowheads="1"/>
          </p:cNvSpPr>
          <p:nvPr/>
        </p:nvSpPr>
        <p:spPr bwMode="auto">
          <a:xfrm>
            <a:off x="707021" y="5516765"/>
            <a:ext cx="35408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120000"/>
              </a:lnSpc>
              <a:spcBef>
                <a:spcPct val="50000"/>
              </a:spcBef>
            </a:pPr>
            <a:r>
              <a:rPr kumimoji="1" lang="zh-CN" altLang="en-US" sz="2000">
                <a:latin typeface="SimHei" charset="0"/>
                <a:ea typeface="SimHei" charset="0"/>
                <a:cs typeface="SimHei" charset="0"/>
              </a:rPr>
              <a:t>所求的速度分布因此可表示为</a:t>
            </a:r>
          </a:p>
        </p:txBody>
      </p:sp>
      <p:graphicFrame>
        <p:nvGraphicFramePr>
          <p:cNvPr id="22" name="Object 12"/>
          <p:cNvGraphicFramePr>
            <a:graphicFrameLocks noChangeAspect="1"/>
          </p:cNvGraphicFramePr>
          <p:nvPr>
            <p:extLst>
              <p:ext uri="{D42A27DB-BD31-4B8C-83A1-F6EECF244321}">
                <p14:modId xmlns:p14="http://schemas.microsoft.com/office/powerpoint/2010/main" val="1721465799"/>
              </p:ext>
            </p:extLst>
          </p:nvPr>
        </p:nvGraphicFramePr>
        <p:xfrm>
          <a:off x="4517021" y="5280133"/>
          <a:ext cx="2362200" cy="990600"/>
        </p:xfrm>
        <a:graphic>
          <a:graphicData uri="http://schemas.openxmlformats.org/presentationml/2006/ole">
            <mc:AlternateContent xmlns:mc="http://schemas.openxmlformats.org/markup-compatibility/2006">
              <mc:Choice xmlns:v="urn:schemas-microsoft-com:vml" Requires="v">
                <p:oleObj name="Equation" r:id="rId10" imgW="1028520" imgH="431640" progId="Equation.3">
                  <p:embed/>
                </p:oleObj>
              </mc:Choice>
              <mc:Fallback>
                <p:oleObj name="Equation" r:id="rId10" imgW="1028520" imgH="431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7021" y="5280133"/>
                        <a:ext cx="23622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600447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9" name="object 8"/>
          <p:cNvSpPr txBox="1"/>
          <p:nvPr/>
        </p:nvSpPr>
        <p:spPr>
          <a:xfrm>
            <a:off x="3141079" y="0"/>
            <a:ext cx="3090441" cy="637130"/>
          </a:xfrm>
          <a:prstGeom prst="rect">
            <a:avLst/>
          </a:prstGeom>
        </p:spPr>
        <p:txBody>
          <a:bodyPr vert="horz" wrap="square" lIns="0" tIns="0" rIns="0" bIns="0" rtlCol="0">
            <a:noAutofit/>
          </a:bodyPr>
          <a:lstStyle/>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一、对流换热基本概念</a:t>
            </a: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sz="2400" b="1" dirty="0">
              <a:solidFill>
                <a:srgbClr val="FF0000"/>
              </a:solidFill>
              <a:latin typeface="黑体" panose="02010609060101010101" pitchFamily="49" charset="-122"/>
              <a:ea typeface="黑体" panose="02010609060101010101" pitchFamily="49" charset="-122"/>
              <a:cs typeface="黑体"/>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object 8"/>
          <p:cNvSpPr txBox="1"/>
          <p:nvPr/>
        </p:nvSpPr>
        <p:spPr>
          <a:xfrm>
            <a:off x="365084" y="668663"/>
            <a:ext cx="3524010" cy="637130"/>
          </a:xfrm>
          <a:prstGeom prst="rect">
            <a:avLst/>
          </a:prstGeom>
        </p:spPr>
        <p:txBody>
          <a:bodyPr vert="horz" wrap="square" lIns="0" tIns="0" rIns="0" bIns="0" rtlCol="0">
            <a:noAutofit/>
          </a:bodyPr>
          <a:lstStyle/>
          <a:p>
            <a:pPr marL="12700">
              <a:lnSpc>
                <a:spcPct val="150000"/>
              </a:lnSpc>
            </a:pPr>
            <a:r>
              <a:rPr lang="en-US" altLang="zh-CN" sz="2400" b="1" spc="-10" dirty="0">
                <a:solidFill>
                  <a:srgbClr val="FF0000"/>
                </a:solidFill>
                <a:latin typeface="黑体" panose="02010609060101010101" pitchFamily="49" charset="-122"/>
                <a:ea typeface="黑体" panose="02010609060101010101" pitchFamily="49" charset="-122"/>
                <a:cs typeface="黑体"/>
              </a:rPr>
              <a:t>1</a:t>
            </a:r>
            <a:r>
              <a:rPr lang="zh-CN" altLang="en-US" sz="2400" b="1" spc="-10" dirty="0">
                <a:solidFill>
                  <a:srgbClr val="FF0000"/>
                </a:solidFill>
                <a:latin typeface="黑体" panose="02010609060101010101" pitchFamily="49" charset="-122"/>
                <a:ea typeface="黑体" panose="02010609060101010101" pitchFamily="49" charset="-122"/>
                <a:cs typeface="黑体"/>
              </a:rPr>
              <a:t>、对流换热的定义</a:t>
            </a: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sz="2400" b="1" dirty="0">
              <a:solidFill>
                <a:srgbClr val="FF0000"/>
              </a:solidFill>
              <a:latin typeface="黑体" panose="02010609060101010101" pitchFamily="49" charset="-122"/>
              <a:ea typeface="黑体" panose="02010609060101010101" pitchFamily="49" charset="-122"/>
              <a:cs typeface="黑体"/>
            </a:endParaRPr>
          </a:p>
        </p:txBody>
      </p:sp>
      <p:sp>
        <p:nvSpPr>
          <p:cNvPr id="11" name="object 8"/>
          <p:cNvSpPr txBox="1"/>
          <p:nvPr/>
        </p:nvSpPr>
        <p:spPr>
          <a:xfrm>
            <a:off x="501568" y="1449371"/>
            <a:ext cx="7866928" cy="637130"/>
          </a:xfrm>
          <a:prstGeom prst="rect">
            <a:avLst/>
          </a:prstGeom>
        </p:spPr>
        <p:txBody>
          <a:bodyPr vert="horz" wrap="square" lIns="0" tIns="0" rIns="0" bIns="0" rtlCol="0">
            <a:noAutofit/>
          </a:bodyPr>
          <a:lstStyle/>
          <a:p>
            <a:pPr marL="12700">
              <a:lnSpc>
                <a:spcPct val="150000"/>
              </a:lnSpc>
            </a:pPr>
            <a:r>
              <a:rPr lang="zh-CN" altLang="en-US" sz="2400" b="1" spc="-10" dirty="0">
                <a:latin typeface="黑体" panose="02010609060101010101" pitchFamily="49" charset="-122"/>
                <a:ea typeface="黑体" panose="02010609060101010101" pitchFamily="49" charset="-122"/>
                <a:cs typeface="黑体"/>
              </a:rPr>
              <a:t>对流换热：流体流过固体壁面时所发生的</a:t>
            </a:r>
            <a:r>
              <a:rPr lang="zh-CN" altLang="en-US" sz="2400" b="1" spc="-10">
                <a:latin typeface="黑体" panose="02010609060101010101" pitchFamily="49" charset="-122"/>
                <a:ea typeface="黑体" panose="02010609060101010101" pitchFamily="49" charset="-122"/>
                <a:cs typeface="黑体"/>
              </a:rPr>
              <a:t>热量传递过程</a:t>
            </a:r>
            <a:endParaRPr lang="zh-CN" altLang="en-US" sz="2400" b="1" spc="-10" dirty="0">
              <a:latin typeface="黑体" panose="02010609060101010101" pitchFamily="49" charset="-122"/>
              <a:ea typeface="黑体" panose="02010609060101010101" pitchFamily="49" charset="-122"/>
              <a:cs typeface="黑体"/>
            </a:endParaRPr>
          </a:p>
          <a:p>
            <a:pPr marL="12700">
              <a:lnSpc>
                <a:spcPct val="150000"/>
              </a:lnSpc>
            </a:pPr>
            <a:endParaRPr lang="zh-CN" altLang="en-US" sz="2400" b="1" dirty="0">
              <a:latin typeface="黑体" panose="02010609060101010101" pitchFamily="49" charset="-122"/>
              <a:ea typeface="黑体" panose="02010609060101010101" pitchFamily="49" charset="-122"/>
              <a:cs typeface="黑体"/>
            </a:endParaRPr>
          </a:p>
          <a:p>
            <a:pPr marL="12700">
              <a:lnSpc>
                <a:spcPct val="150000"/>
              </a:lnSpc>
            </a:pPr>
            <a:endParaRPr lang="zh-CN" altLang="en-US" sz="2400" b="1" dirty="0">
              <a:latin typeface="黑体" panose="02010609060101010101" pitchFamily="49" charset="-122"/>
              <a:ea typeface="黑体" panose="02010609060101010101" pitchFamily="49" charset="-122"/>
              <a:cs typeface="黑体"/>
            </a:endParaRPr>
          </a:p>
          <a:p>
            <a:pPr marL="12700">
              <a:lnSpc>
                <a:spcPct val="150000"/>
              </a:lnSpc>
            </a:pPr>
            <a:endParaRPr sz="2400" b="1" dirty="0">
              <a:latin typeface="黑体" panose="02010609060101010101" pitchFamily="49" charset="-122"/>
              <a:ea typeface="黑体" panose="02010609060101010101" pitchFamily="49" charset="-122"/>
              <a:cs typeface="黑体"/>
            </a:endParaRPr>
          </a:p>
        </p:txBody>
      </p:sp>
      <p:pic>
        <p:nvPicPr>
          <p:cNvPr id="12" name="Picture 15" descr="tu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266" y="2554356"/>
            <a:ext cx="6139946" cy="2966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864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矩形 9"/>
          <p:cNvSpPr/>
          <p:nvPr/>
        </p:nvSpPr>
        <p:spPr>
          <a:xfrm>
            <a:off x="2406675" y="-62518"/>
            <a:ext cx="5121915" cy="646331"/>
          </a:xfrm>
          <a:prstGeom prst="rect">
            <a:avLst/>
          </a:prstGeom>
        </p:spPr>
        <p:txBody>
          <a:bodyPr wrap="none">
            <a:spAutoFit/>
          </a:bodyPr>
          <a:lstStyle/>
          <a:p>
            <a:pPr marL="12700">
              <a:lnSpc>
                <a:spcPct val="150000"/>
              </a:lnSpc>
            </a:pPr>
            <a:r>
              <a:rPr lang="zh-CN" altLang="en-US" sz="2400" b="1" dirty="0">
                <a:solidFill>
                  <a:srgbClr val="FF0000"/>
                </a:solidFill>
                <a:latin typeface="黑体" panose="02010609060101010101" pitchFamily="49" charset="-122"/>
                <a:ea typeface="黑体" panose="02010609060101010101" pitchFamily="49" charset="-122"/>
                <a:cs typeface="黑体"/>
              </a:rPr>
              <a:t>四、层流边界层流动和换热的相似解</a:t>
            </a:r>
          </a:p>
        </p:txBody>
      </p:sp>
      <p:sp>
        <p:nvSpPr>
          <p:cNvPr id="11" name="Text Box 2"/>
          <p:cNvSpPr txBox="1">
            <a:spLocks noChangeArrowheads="1"/>
          </p:cNvSpPr>
          <p:nvPr/>
        </p:nvSpPr>
        <p:spPr bwMode="auto">
          <a:xfrm>
            <a:off x="450448" y="758735"/>
            <a:ext cx="84717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120000"/>
              </a:lnSpc>
              <a:spcBef>
                <a:spcPct val="50000"/>
              </a:spcBef>
            </a:pPr>
            <a:r>
              <a:rPr kumimoji="1" lang="zh-CN" altLang="en-US" sz="2000" b="1">
                <a:latin typeface="SimHei" charset="0"/>
                <a:ea typeface="SimHei" charset="0"/>
                <a:cs typeface="SimHei" charset="0"/>
              </a:rPr>
              <a:t>按照上面的分析，可以将动量方程整理成 </a:t>
            </a:r>
            <a:r>
              <a:rPr kumimoji="1" lang="en-US" altLang="zh-CN" sz="2000" b="1" i="1" dirty="0">
                <a:latin typeface="SimHei" charset="0"/>
                <a:ea typeface="SimHei" charset="0"/>
                <a:cs typeface="SimHei" charset="0"/>
              </a:rPr>
              <a:t>f </a:t>
            </a:r>
            <a:r>
              <a:rPr kumimoji="1" lang="zh-CN" altLang="en-US" sz="2000" b="1" dirty="0">
                <a:latin typeface="SimHei" charset="0"/>
                <a:ea typeface="SimHei" charset="0"/>
                <a:cs typeface="SimHei" charset="0"/>
              </a:rPr>
              <a:t>与</a:t>
            </a:r>
            <a:r>
              <a:rPr kumimoji="1" lang="en-US" altLang="zh-CN" sz="2000" b="1" i="1" dirty="0">
                <a:latin typeface="SimHei" charset="0"/>
                <a:ea typeface="SimHei" charset="0"/>
                <a:cs typeface="SimHei" charset="0"/>
              </a:rPr>
              <a:t>h</a:t>
            </a:r>
            <a:r>
              <a:rPr kumimoji="1" lang="zh-CN" altLang="en-US" sz="2000" b="1" dirty="0">
                <a:latin typeface="SimHei" charset="0"/>
                <a:ea typeface="SimHei" charset="0"/>
                <a:cs typeface="SimHei" charset="0"/>
              </a:rPr>
              <a:t>的关系。利用下面的关系</a:t>
            </a:r>
          </a:p>
        </p:txBody>
      </p:sp>
      <p:graphicFrame>
        <p:nvGraphicFramePr>
          <p:cNvPr id="12" name="Object 3"/>
          <p:cNvGraphicFramePr>
            <a:graphicFrameLocks noChangeAspect="1"/>
          </p:cNvGraphicFramePr>
          <p:nvPr>
            <p:extLst>
              <p:ext uri="{D42A27DB-BD31-4B8C-83A1-F6EECF244321}">
                <p14:modId xmlns:p14="http://schemas.microsoft.com/office/powerpoint/2010/main" val="617981341"/>
              </p:ext>
            </p:extLst>
          </p:nvPr>
        </p:nvGraphicFramePr>
        <p:xfrm>
          <a:off x="1219200" y="1524000"/>
          <a:ext cx="3881438" cy="923925"/>
        </p:xfrm>
        <a:graphic>
          <a:graphicData uri="http://schemas.openxmlformats.org/presentationml/2006/ole">
            <mc:AlternateContent xmlns:mc="http://schemas.openxmlformats.org/markup-compatibility/2006">
              <mc:Choice xmlns:v="urn:schemas-microsoft-com:vml" Requires="v">
                <p:oleObj name="Equation" r:id="rId2" imgW="1384200" imgH="419040" progId="Equation.3">
                  <p:embed/>
                </p:oleObj>
              </mc:Choice>
              <mc:Fallback>
                <p:oleObj name="Equation" r:id="rId2" imgW="1384200" imgH="41904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24000"/>
                        <a:ext cx="3881438"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1181481295"/>
              </p:ext>
            </p:extLst>
          </p:nvPr>
        </p:nvGraphicFramePr>
        <p:xfrm>
          <a:off x="3733800" y="2590800"/>
          <a:ext cx="1641475" cy="833438"/>
        </p:xfrm>
        <a:graphic>
          <a:graphicData uri="http://schemas.openxmlformats.org/presentationml/2006/ole">
            <mc:AlternateContent xmlns:mc="http://schemas.openxmlformats.org/markup-compatibility/2006">
              <mc:Choice xmlns:v="urn:schemas-microsoft-com:vml" Requires="v">
                <p:oleObj name="Equation" r:id="rId4" imgW="774360" imgH="393480" progId="Equation.3">
                  <p:embed/>
                </p:oleObj>
              </mc:Choice>
              <mc:Fallback>
                <p:oleObj name="Equation" r:id="rId4" imgW="77436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2590800"/>
                        <a:ext cx="1641475" cy="833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1522324903"/>
              </p:ext>
            </p:extLst>
          </p:nvPr>
        </p:nvGraphicFramePr>
        <p:xfrm>
          <a:off x="1295400" y="2743200"/>
          <a:ext cx="2011363" cy="582613"/>
        </p:xfrm>
        <a:graphic>
          <a:graphicData uri="http://schemas.openxmlformats.org/presentationml/2006/ole">
            <mc:AlternateContent xmlns:mc="http://schemas.openxmlformats.org/markup-compatibility/2006">
              <mc:Choice xmlns:v="urn:schemas-microsoft-com:vml" Requires="v">
                <p:oleObj name="Equation" r:id="rId6" imgW="876240" imgH="253800" progId="Equation.3">
                  <p:embed/>
                </p:oleObj>
              </mc:Choice>
              <mc:Fallback>
                <p:oleObj name="Equation" r:id="rId6" imgW="876240" imgH="253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2743200"/>
                        <a:ext cx="2011363" cy="582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594474363"/>
              </p:ext>
            </p:extLst>
          </p:nvPr>
        </p:nvGraphicFramePr>
        <p:xfrm>
          <a:off x="5867400" y="2590800"/>
          <a:ext cx="1454150" cy="833438"/>
        </p:xfrm>
        <a:graphic>
          <a:graphicData uri="http://schemas.openxmlformats.org/presentationml/2006/ole">
            <mc:AlternateContent xmlns:mc="http://schemas.openxmlformats.org/markup-compatibility/2006">
              <mc:Choice xmlns:v="urn:schemas-microsoft-com:vml" Requires="v">
                <p:oleObj name="Equation" r:id="rId8" imgW="685800" imgH="393480" progId="Equation.3">
                  <p:embed/>
                </p:oleObj>
              </mc:Choice>
              <mc:Fallback>
                <p:oleObj name="Equation" r:id="rId8" imgW="685800" imgH="393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2590800"/>
                        <a:ext cx="1454150" cy="833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6" name="Rectangle 7"/>
          <p:cNvSpPr>
            <a:spLocks noChangeArrowheads="1"/>
          </p:cNvSpPr>
          <p:nvPr/>
        </p:nvSpPr>
        <p:spPr bwMode="auto">
          <a:xfrm>
            <a:off x="633849" y="3429000"/>
            <a:ext cx="6976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kumimoji="1" lang="zh-CN" altLang="en-US" sz="2000" b="1">
                <a:latin typeface="SimHei" charset="0"/>
                <a:ea typeface="SimHei" charset="0"/>
                <a:cs typeface="SimHei" charset="0"/>
              </a:rPr>
              <a:t>得：</a:t>
            </a:r>
          </a:p>
        </p:txBody>
      </p:sp>
      <p:graphicFrame>
        <p:nvGraphicFramePr>
          <p:cNvPr id="17" name="Object 8"/>
          <p:cNvGraphicFramePr>
            <a:graphicFrameLocks noChangeAspect="1"/>
          </p:cNvGraphicFramePr>
          <p:nvPr>
            <p:extLst>
              <p:ext uri="{D42A27DB-BD31-4B8C-83A1-F6EECF244321}">
                <p14:modId xmlns:p14="http://schemas.microsoft.com/office/powerpoint/2010/main" val="1236693097"/>
              </p:ext>
            </p:extLst>
          </p:nvPr>
        </p:nvGraphicFramePr>
        <p:xfrm>
          <a:off x="1143000" y="3962400"/>
          <a:ext cx="6872288" cy="1847850"/>
        </p:xfrm>
        <a:graphic>
          <a:graphicData uri="http://schemas.openxmlformats.org/presentationml/2006/ole">
            <mc:AlternateContent xmlns:mc="http://schemas.openxmlformats.org/markup-compatibility/2006">
              <mc:Choice xmlns:v="urn:schemas-microsoft-com:vml" Requires="v">
                <p:oleObj name="Equation" r:id="rId10" imgW="2450880" imgH="838080" progId="Equation.3">
                  <p:embed/>
                </p:oleObj>
              </mc:Choice>
              <mc:Fallback>
                <p:oleObj name="Equation" r:id="rId10" imgW="2450880" imgH="8380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3962400"/>
                        <a:ext cx="6872288"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49626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矩形 9"/>
          <p:cNvSpPr/>
          <p:nvPr/>
        </p:nvSpPr>
        <p:spPr>
          <a:xfrm>
            <a:off x="2429825" y="-62518"/>
            <a:ext cx="5121915" cy="646331"/>
          </a:xfrm>
          <a:prstGeom prst="rect">
            <a:avLst/>
          </a:prstGeom>
        </p:spPr>
        <p:txBody>
          <a:bodyPr wrap="none">
            <a:spAutoFit/>
          </a:bodyPr>
          <a:lstStyle/>
          <a:p>
            <a:pPr marL="12700">
              <a:lnSpc>
                <a:spcPct val="150000"/>
              </a:lnSpc>
            </a:pPr>
            <a:r>
              <a:rPr lang="zh-CN" altLang="en-US" sz="2400" b="1" dirty="0">
                <a:solidFill>
                  <a:srgbClr val="FF0000"/>
                </a:solidFill>
                <a:latin typeface="黑体" panose="02010609060101010101" pitchFamily="49" charset="-122"/>
                <a:ea typeface="黑体" panose="02010609060101010101" pitchFamily="49" charset="-122"/>
                <a:cs typeface="黑体"/>
              </a:rPr>
              <a:t>四、层流边界层流动和换热的相似解</a:t>
            </a:r>
          </a:p>
        </p:txBody>
      </p:sp>
      <p:graphicFrame>
        <p:nvGraphicFramePr>
          <p:cNvPr id="11" name="Object 2"/>
          <p:cNvGraphicFramePr>
            <a:graphicFrameLocks noChangeAspect="1"/>
          </p:cNvGraphicFramePr>
          <p:nvPr>
            <p:extLst>
              <p:ext uri="{D42A27DB-BD31-4B8C-83A1-F6EECF244321}">
                <p14:modId xmlns:p14="http://schemas.microsoft.com/office/powerpoint/2010/main" val="1603626142"/>
              </p:ext>
            </p:extLst>
          </p:nvPr>
        </p:nvGraphicFramePr>
        <p:xfrm>
          <a:off x="871316" y="778263"/>
          <a:ext cx="6351286" cy="2555488"/>
        </p:xfrm>
        <a:graphic>
          <a:graphicData uri="http://schemas.openxmlformats.org/presentationml/2006/ole">
            <mc:AlternateContent xmlns:mc="http://schemas.openxmlformats.org/markup-compatibility/2006">
              <mc:Choice xmlns:v="urn:schemas-microsoft-com:vml" Requires="v">
                <p:oleObj name="Equation" r:id="rId2" imgW="2654280" imgH="1358640" progId="Equation.3">
                  <p:embed/>
                </p:oleObj>
              </mc:Choice>
              <mc:Fallback>
                <p:oleObj name="Equation" r:id="rId2" imgW="2654280" imgH="135864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316" y="778263"/>
                        <a:ext cx="6351286" cy="2555488"/>
                      </a:xfrm>
                      <a:prstGeom prst="rect">
                        <a:avLst/>
                      </a:prstGeom>
                      <a:noFill/>
                      <a:ln>
                        <a:noFill/>
                      </a:ln>
                      <a:effectLst/>
                    </p:spPr>
                  </p:pic>
                </p:oleObj>
              </mc:Fallback>
            </mc:AlternateContent>
          </a:graphicData>
        </a:graphic>
      </p:graphicFrame>
      <p:graphicFrame>
        <p:nvGraphicFramePr>
          <p:cNvPr id="12" name="Object 3"/>
          <p:cNvGraphicFramePr>
            <a:graphicFrameLocks noChangeAspect="1"/>
          </p:cNvGraphicFramePr>
          <p:nvPr>
            <p:extLst>
              <p:ext uri="{D42A27DB-BD31-4B8C-83A1-F6EECF244321}">
                <p14:modId xmlns:p14="http://schemas.microsoft.com/office/powerpoint/2010/main" val="1561733913"/>
              </p:ext>
            </p:extLst>
          </p:nvPr>
        </p:nvGraphicFramePr>
        <p:xfrm>
          <a:off x="983848" y="3489623"/>
          <a:ext cx="3650544" cy="834728"/>
        </p:xfrm>
        <a:graphic>
          <a:graphicData uri="http://schemas.openxmlformats.org/presentationml/2006/ole">
            <mc:AlternateContent xmlns:mc="http://schemas.openxmlformats.org/markup-compatibility/2006">
              <mc:Choice xmlns:v="urn:schemas-microsoft-com:vml" Requires="v">
                <p:oleObj name="Equation" r:id="rId4" imgW="1485720" imgH="431640" progId="Equation.3">
                  <p:embed/>
                </p:oleObj>
              </mc:Choice>
              <mc:Fallback>
                <p:oleObj name="Equation" r:id="rId4" imgW="148572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3848" y="3489623"/>
                        <a:ext cx="3650544" cy="834728"/>
                      </a:xfrm>
                      <a:prstGeom prst="rect">
                        <a:avLst/>
                      </a:prstGeom>
                      <a:noFill/>
                      <a:ln>
                        <a:noFill/>
                      </a:ln>
                      <a:effec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1254542809"/>
              </p:ext>
            </p:extLst>
          </p:nvPr>
        </p:nvGraphicFramePr>
        <p:xfrm>
          <a:off x="983849" y="4480223"/>
          <a:ext cx="3414532" cy="895223"/>
        </p:xfrm>
        <a:graphic>
          <a:graphicData uri="http://schemas.openxmlformats.org/presentationml/2006/ole">
            <mc:AlternateContent xmlns:mc="http://schemas.openxmlformats.org/markup-compatibility/2006">
              <mc:Choice xmlns:v="urn:schemas-microsoft-com:vml" Requires="v">
                <p:oleObj name="Equation" r:id="rId6" imgW="1371600" imgH="457200" progId="Equation.3">
                  <p:embed/>
                </p:oleObj>
              </mc:Choice>
              <mc:Fallback>
                <p:oleObj name="Equation" r:id="rId6" imgW="13716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3849" y="4480223"/>
                        <a:ext cx="3414532" cy="895223"/>
                      </a:xfrm>
                      <a:prstGeom prst="rect">
                        <a:avLst/>
                      </a:prstGeom>
                      <a:noFill/>
                      <a:ln>
                        <a:noFill/>
                      </a:ln>
                      <a:effec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486994899"/>
              </p:ext>
            </p:extLst>
          </p:nvPr>
        </p:nvGraphicFramePr>
        <p:xfrm>
          <a:off x="1001311" y="5483523"/>
          <a:ext cx="3188724" cy="821439"/>
        </p:xfrm>
        <a:graphic>
          <a:graphicData uri="http://schemas.openxmlformats.org/presentationml/2006/ole">
            <mc:AlternateContent xmlns:mc="http://schemas.openxmlformats.org/markup-compatibility/2006">
              <mc:Choice xmlns:v="urn:schemas-microsoft-com:vml" Requires="v">
                <p:oleObj name="Equation" r:id="rId8" imgW="1358640" imgH="444240" progId="Equation.3">
                  <p:embed/>
                </p:oleObj>
              </mc:Choice>
              <mc:Fallback>
                <p:oleObj name="Equation" r:id="rId8" imgW="1358640" imgH="4442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1311" y="5483523"/>
                        <a:ext cx="3188724" cy="82143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76092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矩形 9"/>
          <p:cNvSpPr/>
          <p:nvPr/>
        </p:nvSpPr>
        <p:spPr>
          <a:xfrm>
            <a:off x="2360376" y="-62518"/>
            <a:ext cx="5121915" cy="646331"/>
          </a:xfrm>
          <a:prstGeom prst="rect">
            <a:avLst/>
          </a:prstGeom>
        </p:spPr>
        <p:txBody>
          <a:bodyPr wrap="none">
            <a:spAutoFit/>
          </a:bodyPr>
          <a:lstStyle/>
          <a:p>
            <a:pPr marL="12700">
              <a:lnSpc>
                <a:spcPct val="150000"/>
              </a:lnSpc>
            </a:pPr>
            <a:r>
              <a:rPr lang="zh-CN" altLang="en-US" sz="2400" b="1" dirty="0">
                <a:solidFill>
                  <a:srgbClr val="FF0000"/>
                </a:solidFill>
                <a:latin typeface="黑体" panose="02010609060101010101" pitchFamily="49" charset="-122"/>
                <a:ea typeface="黑体" panose="02010609060101010101" pitchFamily="49" charset="-122"/>
                <a:cs typeface="黑体"/>
              </a:rPr>
              <a:t>四、层流边界层流动和换热的相似解</a:t>
            </a:r>
          </a:p>
        </p:txBody>
      </p:sp>
      <p:graphicFrame>
        <p:nvGraphicFramePr>
          <p:cNvPr id="11" name="Object 2"/>
          <p:cNvGraphicFramePr>
            <a:graphicFrameLocks noChangeAspect="1"/>
          </p:cNvGraphicFramePr>
          <p:nvPr>
            <p:extLst>
              <p:ext uri="{D42A27DB-BD31-4B8C-83A1-F6EECF244321}">
                <p14:modId xmlns:p14="http://schemas.microsoft.com/office/powerpoint/2010/main" val="245670658"/>
              </p:ext>
            </p:extLst>
          </p:nvPr>
        </p:nvGraphicFramePr>
        <p:xfrm>
          <a:off x="698666" y="580809"/>
          <a:ext cx="2971800" cy="919776"/>
        </p:xfrm>
        <a:graphic>
          <a:graphicData uri="http://schemas.openxmlformats.org/presentationml/2006/ole">
            <mc:AlternateContent xmlns:mc="http://schemas.openxmlformats.org/markup-compatibility/2006">
              <mc:Choice xmlns:v="urn:schemas-microsoft-com:vml" Requires="v">
                <p:oleObj name="Equation" r:id="rId3" imgW="1409400" imgH="444240" progId="Equation.3">
                  <p:embed/>
                </p:oleObj>
              </mc:Choice>
              <mc:Fallback>
                <p:oleObj name="Equation" r:id="rId3" imgW="1409400" imgH="444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666" y="580809"/>
                        <a:ext cx="2971800" cy="919776"/>
                      </a:xfrm>
                      <a:prstGeom prst="rect">
                        <a:avLst/>
                      </a:prstGeom>
                      <a:noFill/>
                      <a:ln>
                        <a:noFill/>
                      </a:ln>
                      <a:effectLst/>
                    </p:spPr>
                  </p:pic>
                </p:oleObj>
              </mc:Fallback>
            </mc:AlternateContent>
          </a:graphicData>
        </a:graphic>
      </p:graphicFrame>
      <p:graphicFrame>
        <p:nvGraphicFramePr>
          <p:cNvPr id="12" name="Object 3"/>
          <p:cNvGraphicFramePr>
            <a:graphicFrameLocks noChangeAspect="1"/>
          </p:cNvGraphicFramePr>
          <p:nvPr>
            <p:extLst>
              <p:ext uri="{D42A27DB-BD31-4B8C-83A1-F6EECF244321}">
                <p14:modId xmlns:p14="http://schemas.microsoft.com/office/powerpoint/2010/main" val="1506289251"/>
              </p:ext>
            </p:extLst>
          </p:nvPr>
        </p:nvGraphicFramePr>
        <p:xfrm>
          <a:off x="609600" y="1752600"/>
          <a:ext cx="4067129" cy="863987"/>
        </p:xfrm>
        <a:graphic>
          <a:graphicData uri="http://schemas.openxmlformats.org/presentationml/2006/ole">
            <mc:AlternateContent xmlns:mc="http://schemas.openxmlformats.org/markup-compatibility/2006">
              <mc:Choice xmlns:v="urn:schemas-microsoft-com:vml" Requires="v">
                <p:oleObj name="Equation" r:id="rId5" imgW="1803240" imgH="444240" progId="Equation.3">
                  <p:embed/>
                </p:oleObj>
              </mc:Choice>
              <mc:Fallback>
                <p:oleObj name="Equation" r:id="rId5" imgW="1803240" imgH="444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752600"/>
                        <a:ext cx="4067129" cy="863987"/>
                      </a:xfrm>
                      <a:prstGeom prst="rect">
                        <a:avLst/>
                      </a:prstGeom>
                      <a:noFill/>
                      <a:ln>
                        <a:noFill/>
                      </a:ln>
                      <a:effectLst/>
                    </p:spPr>
                  </p:pic>
                </p:oleObj>
              </mc:Fallback>
            </mc:AlternateContent>
          </a:graphicData>
        </a:graphic>
      </p:graphicFrame>
      <p:sp>
        <p:nvSpPr>
          <p:cNvPr id="13" name="Line 4"/>
          <p:cNvSpPr>
            <a:spLocks noChangeShapeType="1"/>
          </p:cNvSpPr>
          <p:nvPr/>
        </p:nvSpPr>
        <p:spPr bwMode="auto">
          <a:xfrm flipH="1">
            <a:off x="2362200" y="1371600"/>
            <a:ext cx="0" cy="457200"/>
          </a:xfrm>
          <a:prstGeom prst="line">
            <a:avLst/>
          </a:prstGeom>
          <a:noFill/>
          <a:ln w="38100">
            <a:solidFill>
              <a:srgbClr val="FF33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sz="2400">
              <a:latin typeface="SimHei" charset="0"/>
              <a:ea typeface="SimHei" charset="0"/>
              <a:cs typeface="SimHei" charset="0"/>
            </a:endParaRPr>
          </a:p>
        </p:txBody>
      </p:sp>
      <p:sp>
        <p:nvSpPr>
          <p:cNvPr id="14" name="Line 5"/>
          <p:cNvSpPr>
            <a:spLocks noChangeShapeType="1"/>
          </p:cNvSpPr>
          <p:nvPr/>
        </p:nvSpPr>
        <p:spPr bwMode="auto">
          <a:xfrm>
            <a:off x="2362200" y="2667000"/>
            <a:ext cx="0" cy="609600"/>
          </a:xfrm>
          <a:prstGeom prst="line">
            <a:avLst/>
          </a:prstGeom>
          <a:noFill/>
          <a:ln w="38100">
            <a:solidFill>
              <a:srgbClr val="FF33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CN" altLang="en-US" sz="2400">
              <a:latin typeface="SimHei" charset="0"/>
              <a:ea typeface="SimHei" charset="0"/>
              <a:cs typeface="SimHei" charset="0"/>
            </a:endParaRPr>
          </a:p>
        </p:txBody>
      </p:sp>
      <p:graphicFrame>
        <p:nvGraphicFramePr>
          <p:cNvPr id="15" name="Object 6"/>
          <p:cNvGraphicFramePr>
            <a:graphicFrameLocks noChangeAspect="1"/>
          </p:cNvGraphicFramePr>
          <p:nvPr>
            <p:extLst>
              <p:ext uri="{D42A27DB-BD31-4B8C-83A1-F6EECF244321}">
                <p14:modId xmlns:p14="http://schemas.microsoft.com/office/powerpoint/2010/main" val="816830967"/>
              </p:ext>
            </p:extLst>
          </p:nvPr>
        </p:nvGraphicFramePr>
        <p:xfrm>
          <a:off x="1143000" y="3200400"/>
          <a:ext cx="2278315" cy="761210"/>
        </p:xfrm>
        <a:graphic>
          <a:graphicData uri="http://schemas.openxmlformats.org/presentationml/2006/ole">
            <mc:AlternateContent xmlns:mc="http://schemas.openxmlformats.org/markup-compatibility/2006">
              <mc:Choice xmlns:v="urn:schemas-microsoft-com:vml" Requires="v">
                <p:oleObj name="Equation" r:id="rId7" imgW="1015920" imgH="393480" progId="Equation.3">
                  <p:embed/>
                </p:oleObj>
              </mc:Choice>
              <mc:Fallback>
                <p:oleObj name="Equation" r:id="rId7" imgW="1015920" imgH="393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3200400"/>
                        <a:ext cx="2278315" cy="761210"/>
                      </a:xfrm>
                      <a:prstGeom prst="rect">
                        <a:avLst/>
                      </a:prstGeom>
                      <a:noFill/>
                      <a:ln>
                        <a:noFill/>
                      </a:ln>
                      <a:effectLst/>
                    </p:spPr>
                  </p:pic>
                </p:oleObj>
              </mc:Fallback>
            </mc:AlternateContent>
          </a:graphicData>
        </a:graphic>
      </p:graphicFrame>
      <p:sp>
        <p:nvSpPr>
          <p:cNvPr id="16" name="Text Box 7"/>
          <p:cNvSpPr txBox="1">
            <a:spLocks noChangeArrowheads="1"/>
          </p:cNvSpPr>
          <p:nvPr/>
        </p:nvSpPr>
        <p:spPr bwMode="auto">
          <a:xfrm>
            <a:off x="609600" y="4090988"/>
            <a:ext cx="4876800" cy="1532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30000"/>
              </a:lnSpc>
            </a:pPr>
            <a:r>
              <a:rPr kumimoji="1" lang="zh-CN" altLang="en-US" sz="2400" b="1" dirty="0">
                <a:latin typeface="SimHei" charset="0"/>
                <a:ea typeface="SimHei" charset="0"/>
                <a:cs typeface="SimHei" charset="0"/>
              </a:rPr>
              <a:t>边界条件为</a:t>
            </a:r>
          </a:p>
          <a:p>
            <a:pPr>
              <a:lnSpc>
                <a:spcPct val="130000"/>
              </a:lnSpc>
            </a:pPr>
            <a:r>
              <a:rPr kumimoji="1" lang="zh-CN" altLang="en-US" sz="2400" b="1" dirty="0">
                <a:latin typeface="SimHei" charset="0"/>
                <a:ea typeface="SimHei" charset="0"/>
                <a:cs typeface="SimHei" charset="0"/>
                <a:sym typeface="Symbol" charset="2"/>
              </a:rPr>
              <a:t>            </a:t>
            </a:r>
            <a:r>
              <a:rPr kumimoji="1" lang="en-US" altLang="zh-CN" sz="2400" b="1" dirty="0">
                <a:latin typeface="SimHei" charset="0"/>
                <a:ea typeface="SimHei" charset="0"/>
                <a:cs typeface="SimHei" charset="0"/>
              </a:rPr>
              <a:t>=0</a:t>
            </a:r>
            <a:r>
              <a:rPr kumimoji="1" lang="zh-CN" altLang="en-US" sz="2400" b="1" dirty="0">
                <a:latin typeface="SimHei" charset="0"/>
                <a:ea typeface="SimHei" charset="0"/>
                <a:cs typeface="SimHei" charset="0"/>
              </a:rPr>
              <a:t>：</a:t>
            </a:r>
          </a:p>
          <a:p>
            <a:pPr algn="just">
              <a:lnSpc>
                <a:spcPct val="130000"/>
              </a:lnSpc>
            </a:pPr>
            <a:r>
              <a:rPr kumimoji="1" lang="zh-CN" altLang="en-US" sz="2400" b="1" dirty="0">
                <a:latin typeface="SimHei" charset="0"/>
                <a:ea typeface="SimHei" charset="0"/>
                <a:cs typeface="SimHei" charset="0"/>
                <a:sym typeface="Symbol" charset="2"/>
              </a:rPr>
              <a:t>            </a:t>
            </a:r>
            <a:r>
              <a:rPr kumimoji="1" lang="en-US" altLang="zh-CN" sz="2400" b="1" dirty="0">
                <a:latin typeface="SimHei" charset="0"/>
                <a:ea typeface="SimHei" charset="0"/>
                <a:cs typeface="SimHei" charset="0"/>
              </a:rPr>
              <a:t>:      </a:t>
            </a:r>
            <a:r>
              <a:rPr kumimoji="1" lang="en-US" altLang="zh-CN" sz="2400" b="1" dirty="0">
                <a:latin typeface="SimHei" charset="0"/>
                <a:ea typeface="SimHei" charset="0"/>
                <a:cs typeface="SimHei" charset="0"/>
                <a:sym typeface="Symbol" charset="2"/>
              </a:rPr>
              <a:t></a:t>
            </a:r>
            <a:r>
              <a:rPr kumimoji="1" lang="en-US" altLang="zh-CN" sz="2400" b="1" dirty="0">
                <a:latin typeface="SimHei" charset="0"/>
                <a:ea typeface="SimHei" charset="0"/>
                <a:cs typeface="SimHei" charset="0"/>
              </a:rPr>
              <a:t>1</a:t>
            </a:r>
            <a:r>
              <a:rPr kumimoji="1" lang="en-US" altLang="zh-CN" sz="2400" dirty="0">
                <a:latin typeface="SimHei" charset="0"/>
                <a:ea typeface="SimHei" charset="0"/>
                <a:cs typeface="SimHei" charset="0"/>
              </a:rPr>
              <a:t> </a:t>
            </a:r>
          </a:p>
        </p:txBody>
      </p:sp>
      <p:graphicFrame>
        <p:nvGraphicFramePr>
          <p:cNvPr id="17" name="Object 8"/>
          <p:cNvGraphicFramePr>
            <a:graphicFrameLocks noChangeAspect="1"/>
          </p:cNvGraphicFramePr>
          <p:nvPr>
            <p:extLst>
              <p:ext uri="{D42A27DB-BD31-4B8C-83A1-F6EECF244321}">
                <p14:modId xmlns:p14="http://schemas.microsoft.com/office/powerpoint/2010/main" val="1661526676"/>
              </p:ext>
            </p:extLst>
          </p:nvPr>
        </p:nvGraphicFramePr>
        <p:xfrm>
          <a:off x="3257309" y="4531514"/>
          <a:ext cx="1782763" cy="534988"/>
        </p:xfrm>
        <a:graphic>
          <a:graphicData uri="http://schemas.openxmlformats.org/presentationml/2006/ole">
            <mc:AlternateContent xmlns:mc="http://schemas.openxmlformats.org/markup-compatibility/2006">
              <mc:Choice xmlns:v="urn:schemas-microsoft-com:vml" Requires="v">
                <p:oleObj name="公式" r:id="rId9" imgW="672840" imgH="203040" progId="Equation.3">
                  <p:embed/>
                </p:oleObj>
              </mc:Choice>
              <mc:Fallback>
                <p:oleObj name="公式" r:id="rId9" imgW="672840" imgH="2030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57309" y="4531514"/>
                        <a:ext cx="1782763"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9"/>
          <p:cNvGraphicFramePr>
            <a:graphicFrameLocks noChangeAspect="1"/>
          </p:cNvGraphicFramePr>
          <p:nvPr>
            <p:extLst>
              <p:ext uri="{D42A27DB-BD31-4B8C-83A1-F6EECF244321}">
                <p14:modId xmlns:p14="http://schemas.microsoft.com/office/powerpoint/2010/main" val="84560609"/>
              </p:ext>
            </p:extLst>
          </p:nvPr>
        </p:nvGraphicFramePr>
        <p:xfrm>
          <a:off x="3621640" y="5066502"/>
          <a:ext cx="527050" cy="557213"/>
        </p:xfrm>
        <a:graphic>
          <a:graphicData uri="http://schemas.openxmlformats.org/presentationml/2006/ole">
            <mc:AlternateContent xmlns:mc="http://schemas.openxmlformats.org/markup-compatibility/2006">
              <mc:Choice xmlns:v="urn:schemas-microsoft-com:vml" Requires="v">
                <p:oleObj name="公式" r:id="rId11" imgW="190440" imgH="203040" progId="Equation.3">
                  <p:embed/>
                </p:oleObj>
              </mc:Choice>
              <mc:Fallback>
                <p:oleObj name="公式" r:id="rId11" imgW="190440" imgH="2030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21640" y="5066502"/>
                        <a:ext cx="527050"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53732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6">
                                            <p:txEl>
                                              <p:pRg st="0" end="0"/>
                                            </p:txEl>
                                          </p:spTgt>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CAMERA.WAV"/>
                                        </p:tgtEl>
                                      </p:cMediaNode>
                                    </p:audio>
                                  </p:sub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6">
                                            <p:txEl>
                                              <p:pRg st="1" end="1"/>
                                            </p:txEl>
                                          </p:spTgt>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CAMERA.WAV"/>
                                        </p:tgtEl>
                                      </p:cMediaNode>
                                    </p:audio>
                                  </p:sub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6">
                                            <p:txEl>
                                              <p:pRg st="2" end="2"/>
                                            </p:txEl>
                                          </p:spTgt>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CAMERA.WAV"/>
                                        </p:tgtEl>
                                      </p:cMediaNode>
                                    </p:audio>
                                  </p:sub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499"/>
                                          </p:stCondLst>
                                        </p:cTn>
                                        <p:tgtEl>
                                          <p:spTgt spid="1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19" fill="hold">
                            <p:stCondLst>
                              <p:cond delay="2500"/>
                            </p:stCondLst>
                            <p:childTnLst>
                              <p:par>
                                <p:cTn id="20" presetID="1" presetClass="entr" presetSubtype="0" fill="hold" nodeType="afterEffect">
                                  <p:stCondLst>
                                    <p:cond delay="0"/>
                                  </p:stCondLst>
                                  <p:childTnLst>
                                    <p:set>
                                      <p:cBhvr>
                                        <p:cTn id="21" dur="1" fill="hold">
                                          <p:stCondLst>
                                            <p:cond delay="499"/>
                                          </p:stCondLst>
                                        </p:cTn>
                                        <p:tgtEl>
                                          <p:spTgt spid="18"/>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autoUpdateAnimBg="0"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矩形 9"/>
          <p:cNvSpPr/>
          <p:nvPr/>
        </p:nvSpPr>
        <p:spPr>
          <a:xfrm>
            <a:off x="2360377" y="-62518"/>
            <a:ext cx="5121915" cy="646331"/>
          </a:xfrm>
          <a:prstGeom prst="rect">
            <a:avLst/>
          </a:prstGeom>
        </p:spPr>
        <p:txBody>
          <a:bodyPr wrap="none">
            <a:spAutoFit/>
          </a:bodyPr>
          <a:lstStyle/>
          <a:p>
            <a:pPr marL="12700">
              <a:lnSpc>
                <a:spcPct val="150000"/>
              </a:lnSpc>
            </a:pPr>
            <a:r>
              <a:rPr lang="zh-CN" altLang="en-US" sz="2400" b="1" dirty="0">
                <a:solidFill>
                  <a:srgbClr val="FF0000"/>
                </a:solidFill>
                <a:latin typeface="黑体" panose="02010609060101010101" pitchFamily="49" charset="-122"/>
                <a:ea typeface="黑体" panose="02010609060101010101" pitchFamily="49" charset="-122"/>
                <a:cs typeface="黑体"/>
              </a:rPr>
              <a:t>四、层流边界层流动和换热的相似解</a:t>
            </a:r>
          </a:p>
        </p:txBody>
      </p:sp>
      <p:sp>
        <p:nvSpPr>
          <p:cNvPr id="11" name="Text Box 2"/>
          <p:cNvSpPr txBox="1">
            <a:spLocks noChangeArrowheads="1"/>
          </p:cNvSpPr>
          <p:nvPr/>
        </p:nvSpPr>
        <p:spPr bwMode="auto">
          <a:xfrm>
            <a:off x="533400" y="769409"/>
            <a:ext cx="8077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20000"/>
              </a:lnSpc>
              <a:spcBef>
                <a:spcPct val="50000"/>
              </a:spcBef>
            </a:pPr>
            <a:r>
              <a:rPr kumimoji="1" lang="zh-CN" altLang="en-US" sz="2000" b="1">
                <a:latin typeface="SimHei" charset="0"/>
                <a:ea typeface="SimHei" charset="0"/>
                <a:cs typeface="SimHei" charset="0"/>
              </a:rPr>
              <a:t>布劳修斯采用泰勒级数展开的方法求解了这个非线性方程</a:t>
            </a:r>
            <a:r>
              <a:rPr kumimoji="1" lang="en-US" altLang="zh-CN" sz="2000" b="1">
                <a:latin typeface="SimHei" charset="0"/>
                <a:ea typeface="SimHei" charset="0"/>
                <a:cs typeface="SimHei" charset="0"/>
              </a:rPr>
              <a:t>.</a:t>
            </a:r>
          </a:p>
        </p:txBody>
      </p:sp>
      <p:graphicFrame>
        <p:nvGraphicFramePr>
          <p:cNvPr id="12" name="Object 3"/>
          <p:cNvGraphicFramePr>
            <a:graphicFrameLocks noChangeAspect="1"/>
          </p:cNvGraphicFramePr>
          <p:nvPr>
            <p:extLst>
              <p:ext uri="{D42A27DB-BD31-4B8C-83A1-F6EECF244321}">
                <p14:modId xmlns:p14="http://schemas.microsoft.com/office/powerpoint/2010/main" val="674760900"/>
              </p:ext>
            </p:extLst>
          </p:nvPr>
        </p:nvGraphicFramePr>
        <p:xfrm>
          <a:off x="1526301" y="1412673"/>
          <a:ext cx="5638800" cy="1049338"/>
        </p:xfrm>
        <a:graphic>
          <a:graphicData uri="http://schemas.openxmlformats.org/presentationml/2006/ole">
            <mc:AlternateContent xmlns:mc="http://schemas.openxmlformats.org/markup-compatibility/2006">
              <mc:Choice xmlns:v="urn:schemas-microsoft-com:vml" Requires="v">
                <p:oleObj name="公式" r:id="rId2" imgW="2108160" imgH="393480" progId="Equation.3">
                  <p:embed/>
                </p:oleObj>
              </mc:Choice>
              <mc:Fallback>
                <p:oleObj name="公式" r:id="rId2" imgW="2108160" imgH="39348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01" y="1412673"/>
                        <a:ext cx="5638800" cy="10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 name="Text Box 4"/>
          <p:cNvSpPr txBox="1">
            <a:spLocks noChangeArrowheads="1"/>
          </p:cNvSpPr>
          <p:nvPr/>
        </p:nvSpPr>
        <p:spPr bwMode="auto">
          <a:xfrm>
            <a:off x="533400" y="2606229"/>
            <a:ext cx="7924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kumimoji="1" lang="zh-CN" altLang="en-US" sz="2000" b="1">
                <a:latin typeface="SimHei" charset="0"/>
                <a:ea typeface="SimHei" charset="0"/>
                <a:cs typeface="SimHei" charset="0"/>
              </a:rPr>
              <a:t>将上式取导数</a:t>
            </a:r>
          </a:p>
        </p:txBody>
      </p:sp>
      <p:graphicFrame>
        <p:nvGraphicFramePr>
          <p:cNvPr id="14" name="Object 5"/>
          <p:cNvGraphicFramePr>
            <a:graphicFrameLocks noChangeAspect="1"/>
          </p:cNvGraphicFramePr>
          <p:nvPr>
            <p:extLst>
              <p:ext uri="{D42A27DB-BD31-4B8C-83A1-F6EECF244321}">
                <p14:modId xmlns:p14="http://schemas.microsoft.com/office/powerpoint/2010/main" val="896576127"/>
              </p:ext>
            </p:extLst>
          </p:nvPr>
        </p:nvGraphicFramePr>
        <p:xfrm>
          <a:off x="1450975" y="3055767"/>
          <a:ext cx="5784850" cy="935038"/>
        </p:xfrm>
        <a:graphic>
          <a:graphicData uri="http://schemas.openxmlformats.org/presentationml/2006/ole">
            <mc:AlternateContent xmlns:mc="http://schemas.openxmlformats.org/markup-compatibility/2006">
              <mc:Choice xmlns:v="urn:schemas-microsoft-com:vml" Requires="v">
                <p:oleObj name="公式" r:id="rId4" imgW="2425680" imgH="393480" progId="Equation.3">
                  <p:embed/>
                </p:oleObj>
              </mc:Choice>
              <mc:Fallback>
                <p:oleObj name="公式" r:id="rId4" imgW="242568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0975" y="3055767"/>
                        <a:ext cx="5784850"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5" name="Text Box 6"/>
          <p:cNvSpPr txBox="1">
            <a:spLocks noChangeArrowheads="1"/>
          </p:cNvSpPr>
          <p:nvPr/>
        </p:nvSpPr>
        <p:spPr bwMode="auto">
          <a:xfrm>
            <a:off x="533400" y="4089662"/>
            <a:ext cx="7924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20000"/>
              </a:lnSpc>
              <a:spcBef>
                <a:spcPct val="15000"/>
              </a:spcBef>
            </a:pPr>
            <a:r>
              <a:rPr kumimoji="1" lang="zh-CN" altLang="en-US" sz="2000" b="1">
                <a:latin typeface="SimHei" charset="0"/>
                <a:ea typeface="SimHei" charset="0"/>
                <a:cs typeface="SimHei" charset="0"/>
              </a:rPr>
              <a:t>进一步利用边界条件求出各系数，主要结果见教材表</a:t>
            </a:r>
            <a:r>
              <a:rPr kumimoji="1" lang="en-US" altLang="zh-CN" sz="2000" b="1" dirty="0">
                <a:latin typeface="SimHei" charset="0"/>
                <a:ea typeface="SimHei" charset="0"/>
                <a:cs typeface="SimHei" charset="0"/>
              </a:rPr>
              <a:t>7-1</a:t>
            </a:r>
            <a:r>
              <a:rPr kumimoji="1" lang="zh-CN" altLang="en-US" sz="2000" b="1" dirty="0">
                <a:latin typeface="SimHei" charset="0"/>
                <a:ea typeface="SimHei" charset="0"/>
                <a:cs typeface="SimHei" charset="0"/>
              </a:rPr>
              <a:t>。且由结果可得边界层厚度的变化</a:t>
            </a:r>
          </a:p>
        </p:txBody>
      </p:sp>
      <p:graphicFrame>
        <p:nvGraphicFramePr>
          <p:cNvPr id="16" name="Object 7"/>
          <p:cNvGraphicFramePr>
            <a:graphicFrameLocks noChangeAspect="1"/>
          </p:cNvGraphicFramePr>
          <p:nvPr>
            <p:extLst>
              <p:ext uri="{D42A27DB-BD31-4B8C-83A1-F6EECF244321}">
                <p14:modId xmlns:p14="http://schemas.microsoft.com/office/powerpoint/2010/main" val="483844617"/>
              </p:ext>
            </p:extLst>
          </p:nvPr>
        </p:nvGraphicFramePr>
        <p:xfrm>
          <a:off x="2362200" y="4876800"/>
          <a:ext cx="2347913" cy="1057275"/>
        </p:xfrm>
        <a:graphic>
          <a:graphicData uri="http://schemas.openxmlformats.org/presentationml/2006/ole">
            <mc:AlternateContent xmlns:mc="http://schemas.openxmlformats.org/markup-compatibility/2006">
              <mc:Choice xmlns:v="urn:schemas-microsoft-com:vml" Requires="v">
                <p:oleObj name="Equation" r:id="rId6" imgW="876240" imgH="457200" progId="Equation.3">
                  <p:embed/>
                </p:oleObj>
              </mc:Choice>
              <mc:Fallback>
                <p:oleObj name="Equation" r:id="rId6" imgW="87624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4876800"/>
                        <a:ext cx="2347913"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609597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7223" t="15738" r="1975" b="19676"/>
          <a:stretch/>
        </p:blipFill>
        <p:spPr>
          <a:xfrm>
            <a:off x="0" y="983849"/>
            <a:ext cx="9156338" cy="4884516"/>
          </a:xfrm>
          <a:prstGeom prst="rect">
            <a:avLst/>
          </a:prstGeom>
        </p:spPr>
      </p:pic>
    </p:spTree>
    <p:extLst>
      <p:ext uri="{BB962C8B-B14F-4D97-AF65-F5344CB8AC3E}">
        <p14:creationId xmlns:p14="http://schemas.microsoft.com/office/powerpoint/2010/main" val="12719685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Text Box 2"/>
          <p:cNvSpPr txBox="1">
            <a:spLocks noChangeArrowheads="1"/>
          </p:cNvSpPr>
          <p:nvPr/>
        </p:nvSpPr>
        <p:spPr bwMode="auto">
          <a:xfrm>
            <a:off x="591273" y="836184"/>
            <a:ext cx="7924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20000"/>
              </a:lnSpc>
              <a:spcBef>
                <a:spcPct val="15000"/>
              </a:spcBef>
            </a:pPr>
            <a:r>
              <a:rPr kumimoji="1" lang="zh-CN" altLang="en-US" sz="2000" b="1">
                <a:latin typeface="SimHei" charset="0"/>
                <a:ea typeface="SimHei" charset="0"/>
                <a:cs typeface="SimHei" charset="0"/>
              </a:rPr>
              <a:t>根据壁面粘性剪应力计算公式得：</a:t>
            </a:r>
          </a:p>
        </p:txBody>
      </p:sp>
      <p:graphicFrame>
        <p:nvGraphicFramePr>
          <p:cNvPr id="11" name="Object 4"/>
          <p:cNvGraphicFramePr>
            <a:graphicFrameLocks noChangeAspect="1"/>
          </p:cNvGraphicFramePr>
          <p:nvPr>
            <p:extLst>
              <p:ext uri="{D42A27DB-BD31-4B8C-83A1-F6EECF244321}">
                <p14:modId xmlns:p14="http://schemas.microsoft.com/office/powerpoint/2010/main" val="1742878972"/>
              </p:ext>
            </p:extLst>
          </p:nvPr>
        </p:nvGraphicFramePr>
        <p:xfrm>
          <a:off x="792886" y="1493409"/>
          <a:ext cx="7248525" cy="1204913"/>
        </p:xfrm>
        <a:graphic>
          <a:graphicData uri="http://schemas.openxmlformats.org/presentationml/2006/ole">
            <mc:AlternateContent xmlns:mc="http://schemas.openxmlformats.org/markup-compatibility/2006">
              <mc:Choice xmlns:v="urn:schemas-microsoft-com:vml" Requires="v">
                <p:oleObj name="Equation" r:id="rId2" imgW="2705040" imgH="520560" progId="Equation.3">
                  <p:embed/>
                </p:oleObj>
              </mc:Choice>
              <mc:Fallback>
                <p:oleObj name="Equation" r:id="rId2" imgW="2705040" imgH="52056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886" y="1493409"/>
                        <a:ext cx="7248525" cy="120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 name="Text Box 6"/>
          <p:cNvSpPr txBox="1">
            <a:spLocks noChangeArrowheads="1"/>
          </p:cNvSpPr>
          <p:nvPr/>
        </p:nvSpPr>
        <p:spPr bwMode="auto">
          <a:xfrm>
            <a:off x="591273" y="3274584"/>
            <a:ext cx="7924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120000"/>
              </a:lnSpc>
              <a:spcBef>
                <a:spcPct val="15000"/>
              </a:spcBef>
            </a:pPr>
            <a:r>
              <a:rPr kumimoji="1" lang="zh-CN" altLang="en-US" sz="2000" b="1">
                <a:latin typeface="SimHei" charset="0"/>
                <a:ea typeface="SimHei" charset="0"/>
                <a:cs typeface="SimHei" charset="0"/>
              </a:rPr>
              <a:t>进一步得局部摩擦阻力系数计算式：</a:t>
            </a:r>
          </a:p>
        </p:txBody>
      </p:sp>
      <p:graphicFrame>
        <p:nvGraphicFramePr>
          <p:cNvPr id="14" name="Object 7"/>
          <p:cNvGraphicFramePr>
            <a:graphicFrameLocks noChangeAspect="1"/>
          </p:cNvGraphicFramePr>
          <p:nvPr>
            <p:extLst>
              <p:ext uri="{D42A27DB-BD31-4B8C-83A1-F6EECF244321}">
                <p14:modId xmlns:p14="http://schemas.microsoft.com/office/powerpoint/2010/main" val="2100486760"/>
              </p:ext>
            </p:extLst>
          </p:nvPr>
        </p:nvGraphicFramePr>
        <p:xfrm>
          <a:off x="2039073" y="4112784"/>
          <a:ext cx="4457700" cy="1352550"/>
        </p:xfrm>
        <a:graphic>
          <a:graphicData uri="http://schemas.openxmlformats.org/presentationml/2006/ole">
            <mc:AlternateContent xmlns:mc="http://schemas.openxmlformats.org/markup-compatibility/2006">
              <mc:Choice xmlns:v="urn:schemas-microsoft-com:vml" Requires="v">
                <p:oleObj name="Equation" r:id="rId4" imgW="1663560" imgH="583920" progId="Equation.3">
                  <p:embed/>
                </p:oleObj>
              </mc:Choice>
              <mc:Fallback>
                <p:oleObj name="Equation" r:id="rId4" imgW="1663560" imgH="5839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9073" y="4112784"/>
                        <a:ext cx="4457700"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5" name="矩形 14"/>
          <p:cNvSpPr/>
          <p:nvPr/>
        </p:nvSpPr>
        <p:spPr>
          <a:xfrm>
            <a:off x="2360377" y="-62518"/>
            <a:ext cx="5121915" cy="646331"/>
          </a:xfrm>
          <a:prstGeom prst="rect">
            <a:avLst/>
          </a:prstGeom>
        </p:spPr>
        <p:txBody>
          <a:bodyPr wrap="none">
            <a:spAutoFit/>
          </a:bodyPr>
          <a:lstStyle/>
          <a:p>
            <a:pPr marL="12700">
              <a:lnSpc>
                <a:spcPct val="150000"/>
              </a:lnSpc>
            </a:pPr>
            <a:r>
              <a:rPr lang="zh-CN" altLang="en-US" sz="2400" b="1" dirty="0">
                <a:solidFill>
                  <a:srgbClr val="FF0000"/>
                </a:solidFill>
                <a:latin typeface="黑体" panose="02010609060101010101" pitchFamily="49" charset="-122"/>
                <a:ea typeface="黑体" panose="02010609060101010101" pitchFamily="49" charset="-122"/>
                <a:cs typeface="黑体"/>
              </a:rPr>
              <a:t>四、层流边界层流动和换热的相似解</a:t>
            </a:r>
          </a:p>
        </p:txBody>
      </p:sp>
    </p:spTree>
    <p:extLst>
      <p:ext uri="{BB962C8B-B14F-4D97-AF65-F5344CB8AC3E}">
        <p14:creationId xmlns:p14="http://schemas.microsoft.com/office/powerpoint/2010/main" val="2007850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1" name="矩形 10"/>
          <p:cNvSpPr/>
          <p:nvPr/>
        </p:nvSpPr>
        <p:spPr>
          <a:xfrm>
            <a:off x="2360377" y="-62518"/>
            <a:ext cx="5121915" cy="646331"/>
          </a:xfrm>
          <a:prstGeom prst="rect">
            <a:avLst/>
          </a:prstGeom>
        </p:spPr>
        <p:txBody>
          <a:bodyPr wrap="none">
            <a:spAutoFit/>
          </a:bodyPr>
          <a:lstStyle/>
          <a:p>
            <a:pPr marL="12700">
              <a:lnSpc>
                <a:spcPct val="150000"/>
              </a:lnSpc>
            </a:pPr>
            <a:r>
              <a:rPr lang="zh-CN" altLang="en-US" sz="2400" b="1" dirty="0">
                <a:solidFill>
                  <a:srgbClr val="FF0000"/>
                </a:solidFill>
                <a:latin typeface="黑体" panose="02010609060101010101" pitchFamily="49" charset="-122"/>
                <a:ea typeface="黑体" panose="02010609060101010101" pitchFamily="49" charset="-122"/>
                <a:cs typeface="黑体"/>
              </a:rPr>
              <a:t>四、层流边界层流动和换热的相似解</a:t>
            </a:r>
          </a:p>
        </p:txBody>
      </p:sp>
      <p:sp>
        <p:nvSpPr>
          <p:cNvPr id="12" name="Text Box 2"/>
          <p:cNvSpPr txBox="1">
            <a:spLocks noChangeArrowheads="1"/>
          </p:cNvSpPr>
          <p:nvPr/>
        </p:nvSpPr>
        <p:spPr bwMode="auto">
          <a:xfrm>
            <a:off x="533400" y="53340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kumimoji="1" lang="zh-CN" altLang="en-US" sz="2800" b="1">
                <a:latin typeface="SimHei" charset="-122"/>
                <a:ea typeface="SimHei" charset="-122"/>
                <a:cs typeface="SimHei" charset="-122"/>
              </a:rPr>
              <a:t>二、温度场的求解（波尔豪森解）</a:t>
            </a:r>
          </a:p>
        </p:txBody>
      </p:sp>
      <p:pic>
        <p:nvPicPr>
          <p:cNvPr id="16" name="Picture 6" descr="tu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348" y="1729109"/>
            <a:ext cx="8415172"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FF00"/>
                </a:solidFill>
                <a:miter lim="800000"/>
                <a:headEnd/>
                <a:tailEnd/>
              </a14:hiddenLine>
            </a:ext>
          </a:extLst>
        </p:spPr>
      </p:pic>
    </p:spTree>
    <p:extLst>
      <p:ext uri="{BB962C8B-B14F-4D97-AF65-F5344CB8AC3E}">
        <p14:creationId xmlns:p14="http://schemas.microsoft.com/office/powerpoint/2010/main" val="3797782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1" name="矩形 10"/>
          <p:cNvSpPr/>
          <p:nvPr/>
        </p:nvSpPr>
        <p:spPr>
          <a:xfrm>
            <a:off x="2360377" y="-62518"/>
            <a:ext cx="5121915" cy="646331"/>
          </a:xfrm>
          <a:prstGeom prst="rect">
            <a:avLst/>
          </a:prstGeom>
        </p:spPr>
        <p:txBody>
          <a:bodyPr wrap="none">
            <a:spAutoFit/>
          </a:bodyPr>
          <a:lstStyle/>
          <a:p>
            <a:pPr marL="12700">
              <a:lnSpc>
                <a:spcPct val="150000"/>
              </a:lnSpc>
            </a:pPr>
            <a:r>
              <a:rPr lang="zh-CN" altLang="en-US" sz="2400" b="1" dirty="0">
                <a:solidFill>
                  <a:srgbClr val="FF0000"/>
                </a:solidFill>
                <a:latin typeface="黑体" panose="02010609060101010101" pitchFamily="49" charset="-122"/>
                <a:ea typeface="黑体" panose="02010609060101010101" pitchFamily="49" charset="-122"/>
                <a:cs typeface="黑体"/>
              </a:rPr>
              <a:t>四、层流边界层流动和换热的相似解</a:t>
            </a:r>
          </a:p>
        </p:txBody>
      </p:sp>
      <p:graphicFrame>
        <p:nvGraphicFramePr>
          <p:cNvPr id="13" name="Object 3"/>
          <p:cNvGraphicFramePr>
            <a:graphicFrameLocks noChangeAspect="1"/>
          </p:cNvGraphicFramePr>
          <p:nvPr/>
        </p:nvGraphicFramePr>
        <p:xfrm>
          <a:off x="1219200" y="1219200"/>
          <a:ext cx="2711450" cy="1006475"/>
        </p:xfrm>
        <a:graphic>
          <a:graphicData uri="http://schemas.openxmlformats.org/presentationml/2006/ole">
            <mc:AlternateContent xmlns:mc="http://schemas.openxmlformats.org/markup-compatibility/2006">
              <mc:Choice xmlns:v="urn:schemas-microsoft-com:vml" Requires="v">
                <p:oleObj name="Equation" r:id="rId2" imgW="1193800" imgH="444500" progId="Equation.3">
                  <p:embed/>
                </p:oleObj>
              </mc:Choice>
              <mc:Fallback>
                <p:oleObj name="Equation" r:id="rId2" imgW="1193800" imgH="4445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19200"/>
                        <a:ext cx="27114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4"/>
          <p:cNvGraphicFramePr>
            <a:graphicFrameLocks noChangeAspect="1"/>
          </p:cNvGraphicFramePr>
          <p:nvPr/>
        </p:nvGraphicFramePr>
        <p:xfrm>
          <a:off x="1295400" y="2286000"/>
          <a:ext cx="1760538" cy="517525"/>
        </p:xfrm>
        <a:graphic>
          <a:graphicData uri="http://schemas.openxmlformats.org/presentationml/2006/ole">
            <mc:AlternateContent xmlns:mc="http://schemas.openxmlformats.org/markup-compatibility/2006">
              <mc:Choice xmlns:v="urn:schemas-microsoft-com:vml" Requires="v">
                <p:oleObj name="Equation" r:id="rId4" imgW="774364" imgH="228501" progId="Equation.3">
                  <p:embed/>
                </p:oleObj>
              </mc:Choice>
              <mc:Fallback>
                <p:oleObj name="Equation" r:id="rId4" imgW="774364" imgH="22850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286000"/>
                        <a:ext cx="17605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5"/>
          <p:cNvGraphicFramePr>
            <a:graphicFrameLocks noChangeAspect="1"/>
          </p:cNvGraphicFramePr>
          <p:nvPr/>
        </p:nvGraphicFramePr>
        <p:xfrm>
          <a:off x="1295400" y="2819400"/>
          <a:ext cx="1990725" cy="488950"/>
        </p:xfrm>
        <a:graphic>
          <a:graphicData uri="http://schemas.openxmlformats.org/presentationml/2006/ole">
            <mc:AlternateContent xmlns:mc="http://schemas.openxmlformats.org/markup-compatibility/2006">
              <mc:Choice xmlns:v="urn:schemas-microsoft-com:vml" Requires="v">
                <p:oleObj name="Equation" r:id="rId6" imgW="875920" imgH="215806" progId="Equation.3">
                  <p:embed/>
                </p:oleObj>
              </mc:Choice>
              <mc:Fallback>
                <p:oleObj name="Equation" r:id="rId6" imgW="875920" imgH="215806"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2819400"/>
                        <a:ext cx="19907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6" name="Picture 6" descr="tu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1447800"/>
            <a:ext cx="48768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FF00"/>
                </a:solidFill>
                <a:miter lim="800000"/>
                <a:headEnd/>
                <a:tailEnd/>
              </a14:hiddenLine>
            </a:ext>
          </a:extLst>
        </p:spPr>
      </p:pic>
      <p:sp>
        <p:nvSpPr>
          <p:cNvPr id="17" name="Text Box 7"/>
          <p:cNvSpPr txBox="1">
            <a:spLocks noChangeArrowheads="1"/>
          </p:cNvSpPr>
          <p:nvPr/>
        </p:nvSpPr>
        <p:spPr bwMode="auto">
          <a:xfrm>
            <a:off x="533400" y="358140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kumimoji="1" lang="zh-CN" altLang="en-US" sz="2800" b="1">
                <a:latin typeface="SimHei" charset="-122"/>
                <a:ea typeface="SimHei" charset="-122"/>
                <a:cs typeface="SimHei" charset="-122"/>
              </a:rPr>
              <a:t>引入无量纲过余温度</a:t>
            </a:r>
          </a:p>
        </p:txBody>
      </p:sp>
      <p:graphicFrame>
        <p:nvGraphicFramePr>
          <p:cNvPr id="18" name="Object 8"/>
          <p:cNvGraphicFramePr>
            <a:graphicFrameLocks noChangeAspect="1"/>
          </p:cNvGraphicFramePr>
          <p:nvPr/>
        </p:nvGraphicFramePr>
        <p:xfrm>
          <a:off x="4038600" y="3429000"/>
          <a:ext cx="1616075" cy="977900"/>
        </p:xfrm>
        <a:graphic>
          <a:graphicData uri="http://schemas.openxmlformats.org/presentationml/2006/ole">
            <mc:AlternateContent xmlns:mc="http://schemas.openxmlformats.org/markup-compatibility/2006">
              <mc:Choice xmlns:v="urn:schemas-microsoft-com:vml" Requires="v">
                <p:oleObj name="Equation" r:id="rId9" imgW="710891" imgH="431613" progId="Equation.3">
                  <p:embed/>
                </p:oleObj>
              </mc:Choice>
              <mc:Fallback>
                <p:oleObj name="Equation" r:id="rId9" imgW="710891" imgH="431613"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3429000"/>
                        <a:ext cx="161607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9"/>
          <p:cNvGraphicFramePr>
            <a:graphicFrameLocks noChangeAspect="1"/>
          </p:cNvGraphicFramePr>
          <p:nvPr/>
        </p:nvGraphicFramePr>
        <p:xfrm>
          <a:off x="1076325" y="4267200"/>
          <a:ext cx="2998788" cy="1006475"/>
        </p:xfrm>
        <a:graphic>
          <a:graphicData uri="http://schemas.openxmlformats.org/presentationml/2006/ole">
            <mc:AlternateContent xmlns:mc="http://schemas.openxmlformats.org/markup-compatibility/2006">
              <mc:Choice xmlns:v="urn:schemas-microsoft-com:vml" Requires="v">
                <p:oleObj name="Equation" r:id="rId11" imgW="1320227" imgH="444307" progId="Equation.3">
                  <p:embed/>
                </p:oleObj>
              </mc:Choice>
              <mc:Fallback>
                <p:oleObj name="Equation" r:id="rId11" imgW="1320227" imgH="444307"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6325" y="4267200"/>
                        <a:ext cx="29987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10"/>
          <p:cNvGraphicFramePr>
            <a:graphicFrameLocks noChangeAspect="1"/>
          </p:cNvGraphicFramePr>
          <p:nvPr/>
        </p:nvGraphicFramePr>
        <p:xfrm>
          <a:off x="1266825" y="5362575"/>
          <a:ext cx="1817688" cy="458788"/>
        </p:xfrm>
        <a:graphic>
          <a:graphicData uri="http://schemas.openxmlformats.org/presentationml/2006/ole">
            <mc:AlternateContent xmlns:mc="http://schemas.openxmlformats.org/markup-compatibility/2006">
              <mc:Choice xmlns:v="urn:schemas-microsoft-com:vml" Requires="v">
                <p:oleObj name="Equation" r:id="rId13" imgW="799753" imgH="203112" progId="Equation.3">
                  <p:embed/>
                </p:oleObj>
              </mc:Choice>
              <mc:Fallback>
                <p:oleObj name="Equation" r:id="rId13" imgW="799753" imgH="203112"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66825" y="5362575"/>
                        <a:ext cx="1817688"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12"/>
          <p:cNvGraphicFramePr>
            <a:graphicFrameLocks noChangeAspect="1"/>
          </p:cNvGraphicFramePr>
          <p:nvPr/>
        </p:nvGraphicFramePr>
        <p:xfrm>
          <a:off x="1295400" y="5881688"/>
          <a:ext cx="1990725" cy="458787"/>
        </p:xfrm>
        <a:graphic>
          <a:graphicData uri="http://schemas.openxmlformats.org/presentationml/2006/ole">
            <mc:AlternateContent xmlns:mc="http://schemas.openxmlformats.org/markup-compatibility/2006">
              <mc:Choice xmlns:v="urn:schemas-microsoft-com:vml" Requires="v">
                <p:oleObj name="Equation" r:id="rId15" imgW="876300" imgH="203200" progId="Equation.3">
                  <p:embed/>
                </p:oleObj>
              </mc:Choice>
              <mc:Fallback>
                <p:oleObj name="Equation" r:id="rId15" imgW="876300" imgH="2032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5400" y="5881688"/>
                        <a:ext cx="19907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1134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0-#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0-#ppt_w/2"/>
                                          </p:val>
                                        </p:tav>
                                        <p:tav tm="100000">
                                          <p:val>
                                            <p:strVal val="#ppt_x"/>
                                          </p:val>
                                        </p:tav>
                                      </p:tavLst>
                                    </p:anim>
                                    <p:anim calcmode="lin" valueType="num">
                                      <p:cBhvr additive="base">
                                        <p:cTn id="4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1" name="矩形 10"/>
          <p:cNvSpPr/>
          <p:nvPr/>
        </p:nvSpPr>
        <p:spPr>
          <a:xfrm>
            <a:off x="2360377" y="-62518"/>
            <a:ext cx="5121915" cy="646331"/>
          </a:xfrm>
          <a:prstGeom prst="rect">
            <a:avLst/>
          </a:prstGeom>
        </p:spPr>
        <p:txBody>
          <a:bodyPr wrap="none">
            <a:spAutoFit/>
          </a:bodyPr>
          <a:lstStyle/>
          <a:p>
            <a:pPr marL="12700">
              <a:lnSpc>
                <a:spcPct val="150000"/>
              </a:lnSpc>
            </a:pPr>
            <a:r>
              <a:rPr lang="zh-CN" altLang="en-US" sz="2400" b="1" dirty="0">
                <a:solidFill>
                  <a:srgbClr val="FF0000"/>
                </a:solidFill>
                <a:latin typeface="黑体" panose="02010609060101010101" pitchFamily="49" charset="-122"/>
                <a:ea typeface="黑体" panose="02010609060101010101" pitchFamily="49" charset="-122"/>
                <a:cs typeface="黑体"/>
              </a:rPr>
              <a:t>四、层流边界层流动和换热的相似解</a:t>
            </a:r>
          </a:p>
        </p:txBody>
      </p:sp>
      <p:graphicFrame>
        <p:nvGraphicFramePr>
          <p:cNvPr id="12" name="Object 2"/>
          <p:cNvGraphicFramePr>
            <a:graphicFrameLocks noChangeAspect="1"/>
          </p:cNvGraphicFramePr>
          <p:nvPr/>
        </p:nvGraphicFramePr>
        <p:xfrm>
          <a:off x="3124200" y="1066800"/>
          <a:ext cx="1641475" cy="833438"/>
        </p:xfrm>
        <a:graphic>
          <a:graphicData uri="http://schemas.openxmlformats.org/presentationml/2006/ole">
            <mc:AlternateContent xmlns:mc="http://schemas.openxmlformats.org/markup-compatibility/2006">
              <mc:Choice xmlns:v="urn:schemas-microsoft-com:vml" Requires="v">
                <p:oleObj name="Equation" r:id="rId2" imgW="774364" imgH="393529" progId="Equation.3">
                  <p:embed/>
                </p:oleObj>
              </mc:Choice>
              <mc:Fallback>
                <p:oleObj name="Equation" r:id="rId2" imgW="774364" imgH="393529"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066800"/>
                        <a:ext cx="1641475" cy="833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3" name="Text Box 3"/>
          <p:cNvSpPr txBox="1">
            <a:spLocks noChangeArrowheads="1"/>
          </p:cNvSpPr>
          <p:nvPr/>
        </p:nvSpPr>
        <p:spPr bwMode="auto">
          <a:xfrm>
            <a:off x="533400" y="533400"/>
            <a:ext cx="7086600" cy="54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120000"/>
              </a:lnSpc>
              <a:spcBef>
                <a:spcPct val="50000"/>
              </a:spcBef>
              <a:defRPr/>
            </a:pPr>
            <a:r>
              <a:rPr kumimoji="1" lang="zh-CN" altLang="en-US" sz="2800" b="1">
                <a:latin typeface="SimHei" charset="-122"/>
                <a:ea typeface="SimHei" charset="-122"/>
                <a:cs typeface="SimHei" charset="-122"/>
              </a:rPr>
              <a:t>与动量方程求解方法类似，引入相似参数</a:t>
            </a:r>
            <a:endParaRPr kumimoji="1" lang="zh-CN" altLang="en-US" sz="2400" b="1">
              <a:latin typeface="SimHei" charset="-122"/>
              <a:ea typeface="SimHei" charset="-122"/>
              <a:cs typeface="SimHei" charset="-122"/>
            </a:endParaRPr>
          </a:p>
        </p:txBody>
      </p:sp>
      <p:graphicFrame>
        <p:nvGraphicFramePr>
          <p:cNvPr id="14" name="Object 4"/>
          <p:cNvGraphicFramePr>
            <a:graphicFrameLocks noChangeAspect="1"/>
          </p:cNvGraphicFramePr>
          <p:nvPr/>
        </p:nvGraphicFramePr>
        <p:xfrm>
          <a:off x="1066800" y="1905000"/>
          <a:ext cx="4037013" cy="949325"/>
        </p:xfrm>
        <a:graphic>
          <a:graphicData uri="http://schemas.openxmlformats.org/presentationml/2006/ole">
            <mc:AlternateContent xmlns:mc="http://schemas.openxmlformats.org/markup-compatibility/2006">
              <mc:Choice xmlns:v="urn:schemas-microsoft-com:vml" Requires="v">
                <p:oleObj name="Equation" r:id="rId4" imgW="1778000" imgH="419100" progId="Equation.3">
                  <p:embed/>
                </p:oleObj>
              </mc:Choice>
              <mc:Fallback>
                <p:oleObj name="Equation" r:id="rId4" imgW="17780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905000"/>
                        <a:ext cx="403701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5"/>
          <p:cNvGraphicFramePr>
            <a:graphicFrameLocks noChangeAspect="1"/>
          </p:cNvGraphicFramePr>
          <p:nvPr/>
        </p:nvGraphicFramePr>
        <p:xfrm>
          <a:off x="1066800" y="2895600"/>
          <a:ext cx="3690938" cy="1036638"/>
        </p:xfrm>
        <a:graphic>
          <a:graphicData uri="http://schemas.openxmlformats.org/presentationml/2006/ole">
            <mc:AlternateContent xmlns:mc="http://schemas.openxmlformats.org/markup-compatibility/2006">
              <mc:Choice xmlns:v="urn:schemas-microsoft-com:vml" Requires="v">
                <p:oleObj name="Equation" r:id="rId6" imgW="1625600" imgH="457200" progId="Equation.3">
                  <p:embed/>
                </p:oleObj>
              </mc:Choice>
              <mc:Fallback>
                <p:oleObj name="Equation" r:id="rId6" imgW="16256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2895600"/>
                        <a:ext cx="3690938"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6"/>
          <p:cNvGraphicFramePr>
            <a:graphicFrameLocks noChangeAspect="1"/>
          </p:cNvGraphicFramePr>
          <p:nvPr/>
        </p:nvGraphicFramePr>
        <p:xfrm>
          <a:off x="1143000" y="4129088"/>
          <a:ext cx="3690938" cy="1008062"/>
        </p:xfrm>
        <a:graphic>
          <a:graphicData uri="http://schemas.openxmlformats.org/presentationml/2006/ole">
            <mc:AlternateContent xmlns:mc="http://schemas.openxmlformats.org/markup-compatibility/2006">
              <mc:Choice xmlns:v="urn:schemas-microsoft-com:vml" Requires="v">
                <p:oleObj name="Equation" r:id="rId8" imgW="1624895" imgH="444307" progId="Equation.3">
                  <p:embed/>
                </p:oleObj>
              </mc:Choice>
              <mc:Fallback>
                <p:oleObj name="Equation" r:id="rId8" imgW="1624895" imgH="444307"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4129088"/>
                        <a:ext cx="369093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7"/>
          <p:cNvGraphicFramePr>
            <a:graphicFrameLocks noChangeAspect="1"/>
          </p:cNvGraphicFramePr>
          <p:nvPr/>
        </p:nvGraphicFramePr>
        <p:xfrm>
          <a:off x="2895600" y="5334000"/>
          <a:ext cx="3344863" cy="892175"/>
        </p:xfrm>
        <a:graphic>
          <a:graphicData uri="http://schemas.openxmlformats.org/presentationml/2006/ole">
            <mc:AlternateContent xmlns:mc="http://schemas.openxmlformats.org/markup-compatibility/2006">
              <mc:Choice xmlns:v="urn:schemas-microsoft-com:vml" Requires="v">
                <p:oleObj name="Equation" r:id="rId10" imgW="1473200" imgH="393700" progId="Equation.3">
                  <p:embed/>
                </p:oleObj>
              </mc:Choice>
              <mc:Fallback>
                <p:oleObj name="Equation" r:id="rId10" imgW="1473200" imgH="3937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95600" y="5334000"/>
                        <a:ext cx="33448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361691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1" name="矩形 10"/>
          <p:cNvSpPr/>
          <p:nvPr/>
        </p:nvSpPr>
        <p:spPr>
          <a:xfrm>
            <a:off x="2360377" y="-62518"/>
            <a:ext cx="5121915" cy="646331"/>
          </a:xfrm>
          <a:prstGeom prst="rect">
            <a:avLst/>
          </a:prstGeom>
        </p:spPr>
        <p:txBody>
          <a:bodyPr wrap="none">
            <a:spAutoFit/>
          </a:bodyPr>
          <a:lstStyle/>
          <a:p>
            <a:pPr marL="12700">
              <a:lnSpc>
                <a:spcPct val="150000"/>
              </a:lnSpc>
            </a:pPr>
            <a:r>
              <a:rPr lang="zh-CN" altLang="en-US" sz="2400" b="1" dirty="0">
                <a:solidFill>
                  <a:srgbClr val="FF0000"/>
                </a:solidFill>
                <a:latin typeface="黑体" panose="02010609060101010101" pitchFamily="49" charset="-122"/>
                <a:ea typeface="黑体" panose="02010609060101010101" pitchFamily="49" charset="-122"/>
                <a:cs typeface="黑体"/>
              </a:rPr>
              <a:t>四、层流边界层流动和换热的相似解</a:t>
            </a:r>
          </a:p>
        </p:txBody>
      </p:sp>
      <p:sp>
        <p:nvSpPr>
          <p:cNvPr id="12" name="Text Box 2"/>
          <p:cNvSpPr txBox="1">
            <a:spLocks noChangeArrowheads="1"/>
          </p:cNvSpPr>
          <p:nvPr/>
        </p:nvSpPr>
        <p:spPr bwMode="auto">
          <a:xfrm>
            <a:off x="533400" y="740886"/>
            <a:ext cx="8077200" cy="54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120000"/>
              </a:lnSpc>
              <a:spcBef>
                <a:spcPct val="50000"/>
              </a:spcBef>
              <a:defRPr/>
            </a:pPr>
            <a:r>
              <a:rPr kumimoji="1" lang="zh-CN" altLang="en-US" sz="2800" b="1">
                <a:latin typeface="SimHei" charset="-122"/>
                <a:ea typeface="SimHei" charset="-122"/>
                <a:cs typeface="SimHei" charset="-122"/>
              </a:rPr>
              <a:t>波尔豪森利用分离变量法对上式进行了求解。</a:t>
            </a:r>
            <a:endParaRPr kumimoji="1" lang="zh-CN" altLang="en-US" sz="2400" b="1">
              <a:latin typeface="SimHei" charset="-122"/>
              <a:ea typeface="SimHei" charset="-122"/>
              <a:cs typeface="SimHei" charset="-122"/>
            </a:endParaRPr>
          </a:p>
        </p:txBody>
      </p:sp>
      <p:graphicFrame>
        <p:nvGraphicFramePr>
          <p:cNvPr id="13" name="Object 3"/>
          <p:cNvGraphicFramePr>
            <a:graphicFrameLocks noChangeAspect="1"/>
          </p:cNvGraphicFramePr>
          <p:nvPr/>
        </p:nvGraphicFramePr>
        <p:xfrm>
          <a:off x="1143000" y="2438400"/>
          <a:ext cx="2895600" cy="1011238"/>
        </p:xfrm>
        <a:graphic>
          <a:graphicData uri="http://schemas.openxmlformats.org/presentationml/2006/ole">
            <mc:AlternateContent xmlns:mc="http://schemas.openxmlformats.org/markup-compatibility/2006">
              <mc:Choice xmlns:v="urn:schemas-microsoft-com:vml" Requires="v">
                <p:oleObj name="Equation" r:id="rId2" imgW="1422400" imgH="495300" progId="Equation.3">
                  <p:embed/>
                </p:oleObj>
              </mc:Choice>
              <mc:Fallback>
                <p:oleObj name="Equation" r:id="rId2" imgW="1422400" imgH="4953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38400"/>
                        <a:ext cx="2895600"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4" name="Text Box 4"/>
          <p:cNvSpPr txBox="1">
            <a:spLocks noChangeArrowheads="1"/>
          </p:cNvSpPr>
          <p:nvPr/>
        </p:nvSpPr>
        <p:spPr bwMode="auto">
          <a:xfrm>
            <a:off x="533400" y="1676400"/>
            <a:ext cx="8077200" cy="54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120000"/>
              </a:lnSpc>
              <a:spcBef>
                <a:spcPct val="50000"/>
              </a:spcBef>
              <a:defRPr/>
            </a:pPr>
            <a:r>
              <a:rPr kumimoji="1" lang="en-US" altLang="zh-CN" sz="2800" b="1">
                <a:latin typeface="SimHei" charset="-122"/>
                <a:ea typeface="SimHei" charset="-122"/>
                <a:cs typeface="SimHei" charset="-122"/>
              </a:rPr>
              <a:t>   </a:t>
            </a:r>
            <a:r>
              <a:rPr kumimoji="1" lang="zh-CN" altLang="en-US" sz="2800" b="1" dirty="0">
                <a:latin typeface="SimHei" charset="-122"/>
                <a:ea typeface="SimHei" charset="-122"/>
                <a:cs typeface="SimHei" charset="-122"/>
              </a:rPr>
              <a:t>接下来求解局部表面传热系数</a:t>
            </a:r>
            <a:endParaRPr kumimoji="1" lang="zh-CN" altLang="en-US" sz="2400" b="1" dirty="0">
              <a:latin typeface="SimHei" charset="-122"/>
              <a:ea typeface="SimHei" charset="-122"/>
              <a:cs typeface="SimHei" charset="-122"/>
            </a:endParaRPr>
          </a:p>
        </p:txBody>
      </p:sp>
      <p:graphicFrame>
        <p:nvGraphicFramePr>
          <p:cNvPr id="15" name="Object 5"/>
          <p:cNvGraphicFramePr>
            <a:graphicFrameLocks noChangeAspect="1"/>
          </p:cNvGraphicFramePr>
          <p:nvPr/>
        </p:nvGraphicFramePr>
        <p:xfrm>
          <a:off x="4191000" y="2438400"/>
          <a:ext cx="3903663" cy="1036638"/>
        </p:xfrm>
        <a:graphic>
          <a:graphicData uri="http://schemas.openxmlformats.org/presentationml/2006/ole">
            <mc:AlternateContent xmlns:mc="http://schemas.openxmlformats.org/markup-compatibility/2006">
              <mc:Choice xmlns:v="urn:schemas-microsoft-com:vml" Requires="v">
                <p:oleObj name="Equation" r:id="rId4" imgW="1917700" imgH="508000" progId="Equation.3">
                  <p:embed/>
                </p:oleObj>
              </mc:Choice>
              <mc:Fallback>
                <p:oleObj name="Equation" r:id="rId4" imgW="1917700" imgH="508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438400"/>
                        <a:ext cx="3903663" cy="10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6" name="Object 6"/>
          <p:cNvGraphicFramePr>
            <a:graphicFrameLocks noChangeAspect="1"/>
          </p:cNvGraphicFramePr>
          <p:nvPr/>
        </p:nvGraphicFramePr>
        <p:xfrm>
          <a:off x="1131888" y="3657600"/>
          <a:ext cx="3438525" cy="985838"/>
        </p:xfrm>
        <a:graphic>
          <a:graphicData uri="http://schemas.openxmlformats.org/presentationml/2006/ole">
            <mc:AlternateContent xmlns:mc="http://schemas.openxmlformats.org/markup-compatibility/2006">
              <mc:Choice xmlns:v="urn:schemas-microsoft-com:vml" Requires="v">
                <p:oleObj name="Equation" r:id="rId6" imgW="1688367" imgH="482391" progId="Equation.3">
                  <p:embed/>
                </p:oleObj>
              </mc:Choice>
              <mc:Fallback>
                <p:oleObj name="Equation" r:id="rId6" imgW="1688367" imgH="482391"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1888" y="3657600"/>
                        <a:ext cx="3438525" cy="98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7" name="Text Box 7"/>
          <p:cNvSpPr txBox="1">
            <a:spLocks noChangeArrowheads="1"/>
          </p:cNvSpPr>
          <p:nvPr/>
        </p:nvSpPr>
        <p:spPr bwMode="auto">
          <a:xfrm>
            <a:off x="533400" y="4648200"/>
            <a:ext cx="8077200"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120000"/>
              </a:lnSpc>
              <a:spcBef>
                <a:spcPct val="50000"/>
              </a:spcBef>
              <a:defRPr/>
            </a:pPr>
            <a:r>
              <a:rPr kumimoji="1" lang="en-US" altLang="zh-CN" sz="2800" b="1" dirty="0">
                <a:latin typeface="SimHei" charset="-122"/>
                <a:ea typeface="SimHei" charset="-122"/>
                <a:cs typeface="SimHei" charset="-122"/>
              </a:rPr>
              <a:t>   </a:t>
            </a:r>
            <a:r>
              <a:rPr kumimoji="1" lang="zh-CN" altLang="en-US" sz="2800" b="1" dirty="0">
                <a:latin typeface="SimHei" charset="-122"/>
                <a:ea typeface="SimHei" charset="-122"/>
                <a:cs typeface="SimHei" charset="-122"/>
              </a:rPr>
              <a:t>在</a:t>
            </a:r>
            <a:r>
              <a:rPr kumimoji="1" lang="en-US" altLang="zh-CN" sz="2800" b="1" dirty="0" err="1">
                <a:latin typeface="SimHei" charset="-122"/>
                <a:ea typeface="SimHei" charset="-122"/>
                <a:cs typeface="SimHei" charset="-122"/>
              </a:rPr>
              <a:t>Pr</a:t>
            </a:r>
            <a:r>
              <a:rPr kumimoji="1" lang="en-US" altLang="zh-CN" sz="2800" b="1" dirty="0">
                <a:latin typeface="SimHei" charset="-122"/>
                <a:ea typeface="SimHei" charset="-122"/>
                <a:cs typeface="SimHei" charset="-122"/>
              </a:rPr>
              <a:t>=0.6</a:t>
            </a:r>
            <a:r>
              <a:rPr kumimoji="1" lang="en-US" altLang="zh-CN" sz="2800" b="1" dirty="0">
                <a:latin typeface="+mj-ea"/>
                <a:ea typeface="+mj-ea"/>
                <a:cs typeface="SimHei" charset="-122"/>
              </a:rPr>
              <a:t>~</a:t>
            </a:r>
            <a:r>
              <a:rPr kumimoji="1" lang="en-US" altLang="zh-CN" sz="2800" b="1" dirty="0">
                <a:latin typeface="SimHei" charset="-122"/>
                <a:ea typeface="SimHei" charset="-122"/>
                <a:cs typeface="SimHei" charset="-122"/>
              </a:rPr>
              <a:t>15</a:t>
            </a:r>
            <a:r>
              <a:rPr kumimoji="1" lang="zh-CN" altLang="en-US" sz="2800" b="1" dirty="0">
                <a:latin typeface="SimHei" charset="-122"/>
                <a:ea typeface="SimHei" charset="-122"/>
                <a:cs typeface="SimHei" charset="-122"/>
              </a:rPr>
              <a:t>范围内</a:t>
            </a:r>
            <a:endParaRPr kumimoji="1" lang="zh-CN" altLang="en-US" sz="2400" b="1" dirty="0">
              <a:latin typeface="SimHei" charset="-122"/>
              <a:ea typeface="SimHei" charset="-122"/>
              <a:cs typeface="SimHei" charset="-122"/>
            </a:endParaRPr>
          </a:p>
        </p:txBody>
      </p:sp>
      <p:graphicFrame>
        <p:nvGraphicFramePr>
          <p:cNvPr id="18" name="Object 8"/>
          <p:cNvGraphicFramePr>
            <a:graphicFrameLocks noChangeAspect="1"/>
          </p:cNvGraphicFramePr>
          <p:nvPr/>
        </p:nvGraphicFramePr>
        <p:xfrm>
          <a:off x="4267200" y="4724400"/>
          <a:ext cx="2352675" cy="466725"/>
        </p:xfrm>
        <a:graphic>
          <a:graphicData uri="http://schemas.openxmlformats.org/presentationml/2006/ole">
            <mc:AlternateContent xmlns:mc="http://schemas.openxmlformats.org/markup-compatibility/2006">
              <mc:Choice xmlns:v="urn:schemas-microsoft-com:vml" Requires="v">
                <p:oleObj name="Equation" r:id="rId8" imgW="1155700" imgH="228600" progId="Equation.3">
                  <p:embed/>
                </p:oleObj>
              </mc:Choice>
              <mc:Fallback>
                <p:oleObj name="Equation" r:id="rId8" imgW="115570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7200" y="4724400"/>
                        <a:ext cx="23526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9" name="Object 9"/>
          <p:cNvGraphicFramePr>
            <a:graphicFrameLocks noChangeAspect="1"/>
          </p:cNvGraphicFramePr>
          <p:nvPr/>
        </p:nvGraphicFramePr>
        <p:xfrm>
          <a:off x="2209800" y="5486400"/>
          <a:ext cx="3068638" cy="528638"/>
        </p:xfrm>
        <a:graphic>
          <a:graphicData uri="http://schemas.openxmlformats.org/presentationml/2006/ole">
            <mc:AlternateContent xmlns:mc="http://schemas.openxmlformats.org/markup-compatibility/2006">
              <mc:Choice xmlns:v="urn:schemas-microsoft-com:vml" Requires="v">
                <p:oleObj name="Equation" r:id="rId10" imgW="1409088" imgH="241195" progId="Equation.3">
                  <p:embed/>
                </p:oleObj>
              </mc:Choice>
              <mc:Fallback>
                <p:oleObj name="Equation" r:id="rId10" imgW="1409088" imgH="241195"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09800" y="5486400"/>
                        <a:ext cx="3068638" cy="52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071942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9" name="object 8"/>
          <p:cNvSpPr txBox="1"/>
          <p:nvPr/>
        </p:nvSpPr>
        <p:spPr>
          <a:xfrm>
            <a:off x="3141079" y="0"/>
            <a:ext cx="3090441" cy="637130"/>
          </a:xfrm>
          <a:prstGeom prst="rect">
            <a:avLst/>
          </a:prstGeom>
        </p:spPr>
        <p:txBody>
          <a:bodyPr vert="horz" wrap="square" lIns="0" tIns="0" rIns="0" bIns="0" rtlCol="0">
            <a:noAutofit/>
          </a:bodyPr>
          <a:lstStyle/>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一、对流换热基本概念</a:t>
            </a: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sz="2400" b="1" dirty="0">
              <a:solidFill>
                <a:srgbClr val="FF0000"/>
              </a:solidFill>
              <a:latin typeface="黑体" panose="02010609060101010101" pitchFamily="49" charset="-122"/>
              <a:ea typeface="黑体" panose="02010609060101010101" pitchFamily="49" charset="-122"/>
              <a:cs typeface="黑体"/>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pic>
        <p:nvPicPr>
          <p:cNvPr id="10" name="Picture 1032" descr="tu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5203" y="2842239"/>
            <a:ext cx="5411166" cy="3203038"/>
          </a:xfrm>
          <a:prstGeom prst="rect">
            <a:avLst/>
          </a:prstGeom>
          <a:noFill/>
          <a:extLst>
            <a:ext uri="{909E8E84-426E-40DD-AFC4-6F175D3DCCD1}">
              <a14:hiddenFill xmlns:a14="http://schemas.microsoft.com/office/drawing/2010/main">
                <a:solidFill>
                  <a:srgbClr val="FFFFFF"/>
                </a:solidFill>
              </a14:hiddenFill>
            </a:ext>
          </a:extLst>
        </p:spPr>
      </p:pic>
      <p:sp>
        <p:nvSpPr>
          <p:cNvPr id="11" name="object 8"/>
          <p:cNvSpPr txBox="1"/>
          <p:nvPr/>
        </p:nvSpPr>
        <p:spPr>
          <a:xfrm>
            <a:off x="559441" y="685173"/>
            <a:ext cx="7866928" cy="637130"/>
          </a:xfrm>
          <a:prstGeom prst="rect">
            <a:avLst/>
          </a:prstGeom>
        </p:spPr>
        <p:txBody>
          <a:bodyPr vert="horz" wrap="square" lIns="0" tIns="0" rIns="0" bIns="0" rtlCol="0">
            <a:noAutofit/>
          </a:bodyPr>
          <a:lstStyle/>
          <a:p>
            <a:pPr marL="12700">
              <a:lnSpc>
                <a:spcPct val="150000"/>
              </a:lnSpc>
            </a:pPr>
            <a:r>
              <a:rPr lang="zh-CN" altLang="en-US" sz="2400" b="1" spc="-10" dirty="0">
                <a:latin typeface="黑体" panose="02010609060101010101" pitchFamily="49" charset="-122"/>
                <a:ea typeface="黑体" panose="02010609060101010101" pitchFamily="49" charset="-122"/>
                <a:cs typeface="黑体"/>
              </a:rPr>
              <a:t>表面传热系数与温度场的关系：</a:t>
            </a:r>
            <a:endParaRPr lang="zh-CN" altLang="en-US" sz="2400" b="1" dirty="0">
              <a:latin typeface="黑体" panose="02010609060101010101" pitchFamily="49" charset="-122"/>
              <a:ea typeface="黑体" panose="02010609060101010101" pitchFamily="49" charset="-122"/>
              <a:cs typeface="黑体"/>
            </a:endParaRPr>
          </a:p>
          <a:p>
            <a:pPr marL="12700">
              <a:lnSpc>
                <a:spcPct val="150000"/>
              </a:lnSpc>
            </a:pPr>
            <a:endParaRPr lang="zh-CN" altLang="en-US" sz="2400" b="1" dirty="0">
              <a:latin typeface="黑体" panose="02010609060101010101" pitchFamily="49" charset="-122"/>
              <a:ea typeface="黑体" panose="02010609060101010101" pitchFamily="49" charset="-122"/>
              <a:cs typeface="黑体"/>
            </a:endParaRPr>
          </a:p>
          <a:p>
            <a:pPr marL="12700">
              <a:lnSpc>
                <a:spcPct val="150000"/>
              </a:lnSpc>
            </a:pPr>
            <a:endParaRPr sz="2400" b="1" dirty="0">
              <a:latin typeface="黑体" panose="02010609060101010101" pitchFamily="49" charset="-122"/>
              <a:ea typeface="黑体" panose="02010609060101010101" pitchFamily="49" charset="-122"/>
              <a:cs typeface="黑体"/>
            </a:endParaRPr>
          </a:p>
        </p:txBody>
      </p:sp>
      <p:sp>
        <p:nvSpPr>
          <p:cNvPr id="12" name="object 8"/>
          <p:cNvSpPr txBox="1"/>
          <p:nvPr/>
        </p:nvSpPr>
        <p:spPr>
          <a:xfrm>
            <a:off x="559441" y="1302707"/>
            <a:ext cx="7866928" cy="1615296"/>
          </a:xfrm>
          <a:prstGeom prst="rect">
            <a:avLst/>
          </a:prstGeom>
        </p:spPr>
        <p:txBody>
          <a:bodyPr vert="horz" wrap="square" lIns="0" tIns="0" rIns="0" bIns="0" rtlCol="0">
            <a:noAutofit/>
          </a:bodyPr>
          <a:lstStyle/>
          <a:p>
            <a:pPr marL="12700">
              <a:lnSpc>
                <a:spcPct val="150000"/>
              </a:lnSpc>
            </a:pPr>
            <a:r>
              <a:rPr lang="zh-CN" altLang="en-US" sz="2000" b="1" spc="-10" dirty="0">
                <a:latin typeface="黑体" panose="02010609060101010101" pitchFamily="49" charset="-122"/>
                <a:ea typeface="黑体" panose="02010609060101010101" pitchFamily="49" charset="-122"/>
                <a:cs typeface="黑体"/>
              </a:rPr>
              <a:t>当粘性流体在壁面上流动时，由于粘性的作用，流体的流速在靠近固体壁面处随离壁面的距离的缩短而逐渐降低；在贴壁处被滞止，处于无滑移状态</a:t>
            </a:r>
            <a:endParaRPr lang="zh-CN" altLang="en-US" sz="2000" b="1" dirty="0">
              <a:latin typeface="黑体" panose="02010609060101010101" pitchFamily="49" charset="-122"/>
              <a:ea typeface="黑体" panose="02010609060101010101" pitchFamily="49" charset="-122"/>
              <a:cs typeface="黑体"/>
            </a:endParaRPr>
          </a:p>
          <a:p>
            <a:pPr marL="12700">
              <a:lnSpc>
                <a:spcPct val="150000"/>
              </a:lnSpc>
            </a:pPr>
            <a:endParaRPr sz="2000" b="1" dirty="0">
              <a:latin typeface="黑体" panose="02010609060101010101" pitchFamily="49" charset="-122"/>
              <a:ea typeface="黑体" panose="02010609060101010101" pitchFamily="49" charset="-122"/>
              <a:cs typeface="黑体"/>
            </a:endParaRPr>
          </a:p>
        </p:txBody>
      </p:sp>
      <p:sp>
        <p:nvSpPr>
          <p:cNvPr id="13" name="object 8"/>
          <p:cNvSpPr txBox="1"/>
          <p:nvPr/>
        </p:nvSpPr>
        <p:spPr>
          <a:xfrm>
            <a:off x="559441" y="3754057"/>
            <a:ext cx="2777442" cy="1615296"/>
          </a:xfrm>
          <a:prstGeom prst="rect">
            <a:avLst/>
          </a:prstGeom>
        </p:spPr>
        <p:txBody>
          <a:bodyPr vert="horz" wrap="square" lIns="0" tIns="0" rIns="0" bIns="0" rtlCol="0">
            <a:noAutofit/>
          </a:bodyPr>
          <a:lstStyle/>
          <a:p>
            <a:pPr marL="12700">
              <a:lnSpc>
                <a:spcPct val="150000"/>
              </a:lnSpc>
            </a:pPr>
            <a:r>
              <a:rPr lang="zh-CN" altLang="en-US" sz="2000" b="1" spc="-10" dirty="0">
                <a:solidFill>
                  <a:srgbClr val="FF0000"/>
                </a:solidFill>
                <a:latin typeface="黑体" panose="02010609060101010101" pitchFamily="49" charset="-122"/>
                <a:ea typeface="黑体" panose="02010609060101010101" pitchFamily="49" charset="-122"/>
                <a:cs typeface="黑体"/>
              </a:rPr>
              <a:t>在这极薄的贴壁流体层中，热量只能以</a:t>
            </a:r>
            <a:r>
              <a:rPr lang="zh-CN" altLang="en-US" sz="2000" b="1" spc="-10">
                <a:solidFill>
                  <a:srgbClr val="FF0000"/>
                </a:solidFill>
                <a:latin typeface="黑体" panose="02010609060101010101" pitchFamily="49" charset="-122"/>
                <a:ea typeface="黑体" panose="02010609060101010101" pitchFamily="49" charset="-122"/>
                <a:cs typeface="黑体"/>
              </a:rPr>
              <a:t>导热方式传递</a:t>
            </a:r>
            <a:endParaRPr sz="2000" b="1" dirty="0">
              <a:solidFill>
                <a:srgbClr val="FF0000"/>
              </a:solidFill>
              <a:latin typeface="黑体" panose="02010609060101010101" pitchFamily="49" charset="-122"/>
              <a:ea typeface="黑体" panose="02010609060101010101" pitchFamily="49" charset="-122"/>
              <a:cs typeface="黑体"/>
            </a:endParaRPr>
          </a:p>
        </p:txBody>
      </p:sp>
    </p:spTree>
    <p:extLst>
      <p:ext uri="{BB962C8B-B14F-4D97-AF65-F5344CB8AC3E}">
        <p14:creationId xmlns:p14="http://schemas.microsoft.com/office/powerpoint/2010/main" val="1454961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4523" t="22940" b="33629"/>
          <a:stretch/>
        </p:blipFill>
        <p:spPr>
          <a:xfrm>
            <a:off x="-12004" y="1539433"/>
            <a:ext cx="9160153" cy="3125164"/>
          </a:xfrm>
          <a:prstGeom prst="rect">
            <a:avLst/>
          </a:prstGeom>
        </p:spPr>
      </p:pic>
    </p:spTree>
    <p:extLst>
      <p:ext uri="{BB962C8B-B14F-4D97-AF65-F5344CB8AC3E}">
        <p14:creationId xmlns:p14="http://schemas.microsoft.com/office/powerpoint/2010/main" val="10493593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latin typeface="SimHei" charset="-122"/>
              <a:ea typeface="SimHei" charset="-122"/>
              <a:cs typeface="SimHei" charset="-122"/>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latin typeface="SimHei" charset="-122"/>
              <a:ea typeface="SimHei" charset="-122"/>
              <a:cs typeface="SimHei" charset="-122"/>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latin typeface="SimHei" charset="-122"/>
              <a:ea typeface="SimHei" charset="-122"/>
              <a:cs typeface="SimHei" charset="-122"/>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latin typeface="SimHei" charset="-122"/>
              <a:ea typeface="SimHei" charset="-122"/>
              <a:cs typeface="SimHei" charset="-122"/>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latin typeface="SimHei" charset="-122"/>
              <a:ea typeface="SimHei" charset="-122"/>
              <a:cs typeface="SimHei" charset="-122"/>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SimHei" charset="-122"/>
              <a:ea typeface="SimHei" charset="-122"/>
              <a:cs typeface="SimHei" charset="-122"/>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latin typeface="SimHei" charset="-122"/>
              <a:ea typeface="SimHei" charset="-122"/>
              <a:cs typeface="SimHei" charset="-122"/>
            </a:endParaRPr>
          </a:p>
        </p:txBody>
      </p:sp>
      <p:sp>
        <p:nvSpPr>
          <p:cNvPr id="10" name="object 8"/>
          <p:cNvSpPr txBox="1"/>
          <p:nvPr/>
        </p:nvSpPr>
        <p:spPr>
          <a:xfrm>
            <a:off x="3141079" y="0"/>
            <a:ext cx="3090441" cy="637130"/>
          </a:xfrm>
          <a:prstGeom prst="rect">
            <a:avLst/>
          </a:prstGeom>
        </p:spPr>
        <p:txBody>
          <a:bodyPr vert="horz" wrap="square" lIns="0" tIns="0" rIns="0" bIns="0" rtlCol="0">
            <a:noAutofit/>
          </a:bodyPr>
          <a:lstStyle/>
          <a:p>
            <a:pPr marL="12700">
              <a:lnSpc>
                <a:spcPct val="150000"/>
              </a:lnSpc>
            </a:pPr>
            <a:r>
              <a:rPr lang="zh-CN" altLang="en-US" sz="2400" b="1" spc="-10" dirty="0">
                <a:solidFill>
                  <a:srgbClr val="FF0000"/>
                </a:solidFill>
                <a:latin typeface="SimHei" charset="-122"/>
                <a:ea typeface="SimHei" charset="-122"/>
                <a:cs typeface="SimHei" charset="-122"/>
              </a:rPr>
              <a:t>五、边界层积分方程</a:t>
            </a:r>
          </a:p>
          <a:p>
            <a:pPr marL="12700">
              <a:lnSpc>
                <a:spcPct val="150000"/>
              </a:lnSpc>
            </a:pPr>
            <a:endParaRPr lang="zh-CN" altLang="en-US" sz="2400" b="1" dirty="0">
              <a:solidFill>
                <a:srgbClr val="FF0000"/>
              </a:solidFill>
              <a:latin typeface="SimHei" charset="-122"/>
              <a:ea typeface="SimHei" charset="-122"/>
              <a:cs typeface="SimHei" charset="-122"/>
            </a:endParaRPr>
          </a:p>
          <a:p>
            <a:pPr marL="12700">
              <a:lnSpc>
                <a:spcPct val="150000"/>
              </a:lnSpc>
            </a:pPr>
            <a:endParaRPr lang="zh-CN" altLang="en-US" sz="2400" b="1" dirty="0">
              <a:solidFill>
                <a:srgbClr val="FF0000"/>
              </a:solidFill>
              <a:latin typeface="SimHei" charset="-122"/>
              <a:ea typeface="SimHei" charset="-122"/>
              <a:cs typeface="SimHei" charset="-122"/>
            </a:endParaRPr>
          </a:p>
          <a:p>
            <a:pPr marL="12700">
              <a:lnSpc>
                <a:spcPct val="150000"/>
              </a:lnSpc>
            </a:pPr>
            <a:endParaRPr sz="2400" b="1" dirty="0">
              <a:solidFill>
                <a:srgbClr val="FF0000"/>
              </a:solidFill>
              <a:latin typeface="SimHei" charset="-122"/>
              <a:ea typeface="SimHei" charset="-122"/>
              <a:cs typeface="SimHei" charset="-122"/>
            </a:endParaRPr>
          </a:p>
        </p:txBody>
      </p:sp>
      <p:pic>
        <p:nvPicPr>
          <p:cNvPr id="12" name="Picture 13" descr="tu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828800"/>
            <a:ext cx="41148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FF00"/>
                </a:solidFill>
                <a:miter lim="800000"/>
                <a:headEnd/>
                <a:tailEnd/>
              </a14:hiddenLine>
            </a:ext>
          </a:extLst>
        </p:spPr>
      </p:pic>
      <p:sp>
        <p:nvSpPr>
          <p:cNvPr id="13" name="Rectangle 14"/>
          <p:cNvSpPr>
            <a:spLocks noRot="1" noChangeArrowheads="1"/>
          </p:cNvSpPr>
          <p:nvPr/>
        </p:nvSpPr>
        <p:spPr bwMode="auto">
          <a:xfrm>
            <a:off x="533400" y="1371600"/>
            <a:ext cx="41910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kumimoji="1" sz="2400">
                <a:solidFill>
                  <a:schemeClr val="tx1"/>
                </a:solidFill>
                <a:latin typeface="Times New Roman" charset="0"/>
                <a:ea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eaLnBrk="1" hangingPunct="1">
              <a:lnSpc>
                <a:spcPct val="120000"/>
              </a:lnSpc>
              <a:spcBef>
                <a:spcPct val="20000"/>
              </a:spcBef>
              <a:defRPr/>
            </a:pPr>
            <a:r>
              <a:rPr lang="en-US" altLang="zh-CN" sz="2800" b="1">
                <a:latin typeface="SimHei" charset="-122"/>
                <a:ea typeface="SimHei" charset="-122"/>
                <a:cs typeface="SimHei" charset="-122"/>
              </a:rPr>
              <a:t>1921</a:t>
            </a:r>
            <a:r>
              <a:rPr lang="zh-CN" altLang="en-US" sz="2800" b="1">
                <a:latin typeface="SimHei" charset="-122"/>
                <a:ea typeface="SimHei" charset="-122"/>
                <a:cs typeface="SimHei" charset="-122"/>
              </a:rPr>
              <a:t>年，冯</a:t>
            </a:r>
            <a:r>
              <a:rPr lang="en-US" altLang="zh-CN" sz="2800" b="1">
                <a:latin typeface="SimHei" charset="-122"/>
                <a:ea typeface="SimHei" charset="-122"/>
                <a:cs typeface="SimHei" charset="-122"/>
              </a:rPr>
              <a:t>·</a:t>
            </a:r>
            <a:r>
              <a:rPr lang="zh-CN" altLang="en-US" sz="2800" b="1">
                <a:latin typeface="SimHei" charset="-122"/>
                <a:ea typeface="SimHei" charset="-122"/>
                <a:cs typeface="SimHei" charset="-122"/>
              </a:rPr>
              <a:t>卡门提出了边界层动量积分方程。</a:t>
            </a:r>
          </a:p>
          <a:p>
            <a:pPr eaLnBrk="1" hangingPunct="1">
              <a:lnSpc>
                <a:spcPct val="120000"/>
              </a:lnSpc>
              <a:spcBef>
                <a:spcPct val="20000"/>
              </a:spcBef>
              <a:defRPr/>
            </a:pPr>
            <a:r>
              <a:rPr lang="en-US" altLang="zh-CN" sz="2800" b="1">
                <a:latin typeface="SimHei" charset="-122"/>
                <a:ea typeface="SimHei" charset="-122"/>
                <a:cs typeface="SimHei" charset="-122"/>
              </a:rPr>
              <a:t>1936</a:t>
            </a:r>
            <a:r>
              <a:rPr lang="zh-CN" altLang="en-US" sz="2800" b="1">
                <a:latin typeface="SimHei" charset="-122"/>
                <a:ea typeface="SimHei" charset="-122"/>
                <a:cs typeface="SimHei" charset="-122"/>
              </a:rPr>
              <a:t>年，克鲁齐林求解了边界层能量积分方程。</a:t>
            </a:r>
          </a:p>
          <a:p>
            <a:pPr eaLnBrk="1" hangingPunct="1">
              <a:lnSpc>
                <a:spcPct val="120000"/>
              </a:lnSpc>
              <a:spcBef>
                <a:spcPct val="20000"/>
              </a:spcBef>
              <a:defRPr/>
            </a:pPr>
            <a:r>
              <a:rPr lang="zh-CN" altLang="en-US" sz="2800" b="1">
                <a:latin typeface="SimHei" charset="-122"/>
                <a:ea typeface="SimHei" charset="-122"/>
                <a:cs typeface="SimHei" charset="-122"/>
              </a:rPr>
              <a:t>近似解，简单容易。</a:t>
            </a:r>
          </a:p>
        </p:txBody>
      </p:sp>
      <p:sp>
        <p:nvSpPr>
          <p:cNvPr id="14" name="Rectangle 15"/>
          <p:cNvSpPr>
            <a:spLocks noChangeArrowheads="1"/>
          </p:cNvSpPr>
          <p:nvPr/>
        </p:nvSpPr>
        <p:spPr bwMode="auto">
          <a:xfrm>
            <a:off x="533400" y="4343400"/>
            <a:ext cx="8001000" cy="1057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120000"/>
              </a:lnSpc>
              <a:defRPr/>
            </a:pPr>
            <a:r>
              <a:rPr kumimoji="1" lang="zh-CN" altLang="en-US" sz="2800" b="1" dirty="0">
                <a:latin typeface="SimHei" charset="-122"/>
                <a:ea typeface="SimHei" charset="-122"/>
                <a:cs typeface="SimHei" charset="-122"/>
              </a:rPr>
              <a:t>建立边界层积分方程  针对包括固体边界及边界层外边界在内的有限大小的控制容积</a:t>
            </a:r>
            <a:r>
              <a:rPr kumimoji="1" lang="en-US" altLang="zh-CN" sz="2800" b="1" dirty="0">
                <a:latin typeface="SimHei" charset="-122"/>
                <a:ea typeface="SimHei" charset="-122"/>
                <a:cs typeface="SimHei" charset="-122"/>
              </a:rPr>
              <a:t>.</a:t>
            </a:r>
          </a:p>
        </p:txBody>
      </p:sp>
      <p:sp>
        <p:nvSpPr>
          <p:cNvPr id="15" name="Rectangle 16"/>
          <p:cNvSpPr>
            <a:spLocks noChangeArrowheads="1"/>
          </p:cNvSpPr>
          <p:nvPr/>
        </p:nvSpPr>
        <p:spPr bwMode="auto">
          <a:xfrm>
            <a:off x="6400800" y="2209800"/>
            <a:ext cx="914400" cy="838200"/>
          </a:xfrm>
          <a:prstGeom prst="rect">
            <a:avLst/>
          </a:prstGeom>
          <a:solidFill>
            <a:srgbClr val="FFFFFF"/>
          </a:solidFill>
          <a:ln w="28575">
            <a:solidFill>
              <a:srgbClr val="FF3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Tree>
    <p:extLst>
      <p:ext uri="{BB962C8B-B14F-4D97-AF65-F5344CB8AC3E}">
        <p14:creationId xmlns:p14="http://schemas.microsoft.com/office/powerpoint/2010/main" val="10439212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object 8"/>
          <p:cNvSpPr txBox="1"/>
          <p:nvPr/>
        </p:nvSpPr>
        <p:spPr>
          <a:xfrm>
            <a:off x="3141079" y="0"/>
            <a:ext cx="3090441" cy="637130"/>
          </a:xfrm>
          <a:prstGeom prst="rect">
            <a:avLst/>
          </a:prstGeom>
        </p:spPr>
        <p:txBody>
          <a:bodyPr vert="horz" wrap="square" lIns="0" tIns="0" rIns="0" bIns="0" rtlCol="0">
            <a:noAutofit/>
          </a:bodyPr>
          <a:lstStyle/>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五、边界层积分方程</a:t>
            </a: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sz="2400" b="1" dirty="0">
              <a:solidFill>
                <a:srgbClr val="FF0000"/>
              </a:solidFill>
              <a:latin typeface="黑体" panose="02010609060101010101" pitchFamily="49" charset="-122"/>
              <a:ea typeface="黑体" panose="02010609060101010101" pitchFamily="49" charset="-122"/>
              <a:cs typeface="黑体"/>
            </a:endParaRPr>
          </a:p>
        </p:txBody>
      </p:sp>
      <p:sp>
        <p:nvSpPr>
          <p:cNvPr id="11" name="Text Box 12"/>
          <p:cNvSpPr txBox="1">
            <a:spLocks noChangeArrowheads="1"/>
          </p:cNvSpPr>
          <p:nvPr/>
        </p:nvSpPr>
        <p:spPr bwMode="auto">
          <a:xfrm>
            <a:off x="533400" y="471488"/>
            <a:ext cx="8001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kumimoji="1" lang="zh-CN" altLang="en-US" sz="2800" b="1">
                <a:latin typeface="SimHei" charset="-122"/>
                <a:ea typeface="SimHei" charset="-122"/>
                <a:cs typeface="SimHei" charset="-122"/>
              </a:rPr>
              <a:t>一、边界层动量积分方程的建立</a:t>
            </a:r>
          </a:p>
        </p:txBody>
      </p:sp>
      <p:grpSp>
        <p:nvGrpSpPr>
          <p:cNvPr id="12" name="Group 2"/>
          <p:cNvGrpSpPr>
            <a:grpSpLocks/>
          </p:cNvGrpSpPr>
          <p:nvPr/>
        </p:nvGrpSpPr>
        <p:grpSpPr bwMode="auto">
          <a:xfrm>
            <a:off x="5403850" y="1219200"/>
            <a:ext cx="3200400" cy="2819400"/>
            <a:chOff x="3312" y="1056"/>
            <a:chExt cx="2016" cy="1776"/>
          </a:xfrm>
        </p:grpSpPr>
        <p:sp>
          <p:nvSpPr>
            <p:cNvPr id="13" name="Line 3"/>
            <p:cNvSpPr>
              <a:spLocks noChangeShapeType="1"/>
            </p:cNvSpPr>
            <p:nvPr/>
          </p:nvSpPr>
          <p:spPr bwMode="auto">
            <a:xfrm>
              <a:off x="3600" y="2544"/>
              <a:ext cx="1632" cy="0"/>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14" name="Line 4"/>
            <p:cNvSpPr>
              <a:spLocks noChangeShapeType="1"/>
            </p:cNvSpPr>
            <p:nvPr/>
          </p:nvSpPr>
          <p:spPr bwMode="auto">
            <a:xfrm flipV="1">
              <a:off x="3600" y="1152"/>
              <a:ext cx="0" cy="1392"/>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15" name="Text Box 5"/>
            <p:cNvSpPr txBox="1">
              <a:spLocks noChangeArrowheads="1"/>
            </p:cNvSpPr>
            <p:nvPr/>
          </p:nvSpPr>
          <p:spPr bwMode="auto">
            <a:xfrm>
              <a:off x="3360" y="2448"/>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kumimoji="1" lang="en-US" altLang="zh-CN" sz="2400">
                  <a:latin typeface="SimHei" charset="-122"/>
                  <a:ea typeface="SimHei" charset="-122"/>
                  <a:cs typeface="SimHei" charset="-122"/>
                </a:rPr>
                <a:t>0</a:t>
              </a:r>
            </a:p>
          </p:txBody>
        </p:sp>
        <p:sp>
          <p:nvSpPr>
            <p:cNvPr id="16" name="Text Box 6"/>
            <p:cNvSpPr txBox="1">
              <a:spLocks noChangeArrowheads="1"/>
            </p:cNvSpPr>
            <p:nvPr/>
          </p:nvSpPr>
          <p:spPr bwMode="auto">
            <a:xfrm>
              <a:off x="5088" y="2544"/>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kumimoji="1" lang="en-US" altLang="zh-CN" sz="2400" i="1">
                  <a:latin typeface="SimHei" charset="-122"/>
                  <a:ea typeface="SimHei" charset="-122"/>
                  <a:cs typeface="SimHei" charset="-122"/>
                </a:rPr>
                <a:t>x</a:t>
              </a:r>
            </a:p>
          </p:txBody>
        </p:sp>
        <p:sp>
          <p:nvSpPr>
            <p:cNvPr id="17" name="Text Box 7"/>
            <p:cNvSpPr txBox="1">
              <a:spLocks noChangeArrowheads="1"/>
            </p:cNvSpPr>
            <p:nvPr/>
          </p:nvSpPr>
          <p:spPr bwMode="auto">
            <a:xfrm>
              <a:off x="3312" y="1056"/>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kumimoji="1" lang="en-US" altLang="zh-CN" sz="2400" i="1">
                  <a:latin typeface="SimHei" charset="-122"/>
                  <a:ea typeface="SimHei" charset="-122"/>
                  <a:cs typeface="SimHei" charset="-122"/>
                </a:rPr>
                <a:t>y</a:t>
              </a:r>
            </a:p>
          </p:txBody>
        </p:sp>
      </p:grpSp>
      <p:sp>
        <p:nvSpPr>
          <p:cNvPr id="18" name="弧 8"/>
          <p:cNvSpPr>
            <a:spLocks/>
          </p:cNvSpPr>
          <p:nvPr/>
        </p:nvSpPr>
        <p:spPr bwMode="auto">
          <a:xfrm flipH="1">
            <a:off x="5868988" y="2590800"/>
            <a:ext cx="2590800" cy="990600"/>
          </a:xfrm>
          <a:custGeom>
            <a:avLst/>
            <a:gdLst>
              <a:gd name="G0" fmla="+- 0 0 0"/>
              <a:gd name="G1" fmla="+- 21596 0 0"/>
              <a:gd name="G2" fmla="+- 21600 0 0"/>
              <a:gd name="T0" fmla="*/ 439 w 21600"/>
              <a:gd name="T1" fmla="*/ 0 h 21596"/>
              <a:gd name="T2" fmla="*/ 21600 w 21600"/>
              <a:gd name="T3" fmla="*/ 21596 h 21596"/>
              <a:gd name="T4" fmla="*/ 0 w 21600"/>
              <a:gd name="T5" fmla="*/ 21596 h 21596"/>
            </a:gdLst>
            <a:ahLst/>
            <a:cxnLst>
              <a:cxn ang="0">
                <a:pos x="T0" y="T1"/>
              </a:cxn>
              <a:cxn ang="0">
                <a:pos x="T2" y="T3"/>
              </a:cxn>
              <a:cxn ang="0">
                <a:pos x="T4" y="T5"/>
              </a:cxn>
            </a:cxnLst>
            <a:rect l="0" t="0" r="r" b="b"/>
            <a:pathLst>
              <a:path w="21600" h="21596" fill="none" extrusionOk="0">
                <a:moveTo>
                  <a:pt x="438" y="0"/>
                </a:moveTo>
                <a:cubicBezTo>
                  <a:pt x="12194" y="239"/>
                  <a:pt x="21600" y="9837"/>
                  <a:pt x="21600" y="21596"/>
                </a:cubicBezTo>
              </a:path>
              <a:path w="21600" h="21596" stroke="0" extrusionOk="0">
                <a:moveTo>
                  <a:pt x="438" y="0"/>
                </a:moveTo>
                <a:cubicBezTo>
                  <a:pt x="12194" y="239"/>
                  <a:pt x="21600" y="9837"/>
                  <a:pt x="21600" y="21596"/>
                </a:cubicBezTo>
                <a:lnTo>
                  <a:pt x="0" y="21596"/>
                </a:lnTo>
                <a:close/>
              </a:path>
            </a:pathLst>
          </a:custGeom>
          <a:noFill/>
          <a:ln w="2857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19" name="Line 9"/>
          <p:cNvSpPr>
            <a:spLocks noChangeShapeType="1"/>
          </p:cNvSpPr>
          <p:nvPr/>
        </p:nvSpPr>
        <p:spPr bwMode="auto">
          <a:xfrm>
            <a:off x="7392988" y="2438400"/>
            <a:ext cx="0" cy="1143000"/>
          </a:xfrm>
          <a:prstGeom prst="line">
            <a:avLst/>
          </a:prstGeom>
          <a:noFill/>
          <a:ln w="28575">
            <a:solidFill>
              <a:srgbClr val="FF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21" name="Line 11"/>
          <p:cNvSpPr>
            <a:spLocks noChangeShapeType="1"/>
          </p:cNvSpPr>
          <p:nvPr/>
        </p:nvSpPr>
        <p:spPr bwMode="auto">
          <a:xfrm>
            <a:off x="6630988" y="2438400"/>
            <a:ext cx="762000" cy="0"/>
          </a:xfrm>
          <a:prstGeom prst="line">
            <a:avLst/>
          </a:prstGeom>
          <a:noFill/>
          <a:ln w="28575">
            <a:solidFill>
              <a:srgbClr val="FF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22" name="Line 13"/>
          <p:cNvSpPr>
            <a:spLocks noChangeShapeType="1"/>
          </p:cNvSpPr>
          <p:nvPr/>
        </p:nvSpPr>
        <p:spPr bwMode="auto">
          <a:xfrm>
            <a:off x="6630988" y="2438400"/>
            <a:ext cx="0" cy="1143000"/>
          </a:xfrm>
          <a:prstGeom prst="line">
            <a:avLst/>
          </a:prstGeom>
          <a:noFill/>
          <a:ln w="28575">
            <a:solidFill>
              <a:srgbClr val="FF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23" name="Text Box 14"/>
          <p:cNvSpPr txBox="1">
            <a:spLocks noChangeArrowheads="1"/>
          </p:cNvSpPr>
          <p:nvPr/>
        </p:nvSpPr>
        <p:spPr bwMode="auto">
          <a:xfrm>
            <a:off x="6372225" y="3573463"/>
            <a:ext cx="22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 tIns="0" rIns="18000" bIns="0">
            <a:spAutoFit/>
          </a:bodyPr>
          <a:lstStyle/>
          <a:p>
            <a:pPr algn="ctr" eaLnBrk="1" hangingPunct="1">
              <a:spcBef>
                <a:spcPct val="50000"/>
              </a:spcBef>
              <a:defRPr/>
            </a:pPr>
            <a:r>
              <a:rPr kumimoji="1" lang="en-US" altLang="zh-CN" sz="2400">
                <a:latin typeface="SimHei" charset="-122"/>
                <a:ea typeface="SimHei" charset="-122"/>
                <a:cs typeface="SimHei" charset="-122"/>
              </a:rPr>
              <a:t>1</a:t>
            </a:r>
          </a:p>
        </p:txBody>
      </p:sp>
      <p:sp>
        <p:nvSpPr>
          <p:cNvPr id="24" name="Text Box 15"/>
          <p:cNvSpPr txBox="1">
            <a:spLocks noChangeArrowheads="1"/>
          </p:cNvSpPr>
          <p:nvPr/>
        </p:nvSpPr>
        <p:spPr bwMode="auto">
          <a:xfrm>
            <a:off x="6478588" y="2057400"/>
            <a:ext cx="22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 tIns="0" rIns="18000" bIns="0">
            <a:spAutoFit/>
          </a:bodyPr>
          <a:lstStyle/>
          <a:p>
            <a:pPr algn="ctr" eaLnBrk="1" hangingPunct="1">
              <a:spcBef>
                <a:spcPct val="50000"/>
              </a:spcBef>
              <a:defRPr/>
            </a:pPr>
            <a:r>
              <a:rPr kumimoji="1" lang="en-US" altLang="zh-CN" sz="2400">
                <a:latin typeface="SimHei" charset="-122"/>
                <a:ea typeface="SimHei" charset="-122"/>
                <a:cs typeface="SimHei" charset="-122"/>
              </a:rPr>
              <a:t>2</a:t>
            </a:r>
          </a:p>
        </p:txBody>
      </p:sp>
      <p:sp>
        <p:nvSpPr>
          <p:cNvPr id="25" name="Text Box 16"/>
          <p:cNvSpPr txBox="1">
            <a:spLocks noChangeArrowheads="1"/>
          </p:cNvSpPr>
          <p:nvPr/>
        </p:nvSpPr>
        <p:spPr bwMode="auto">
          <a:xfrm>
            <a:off x="7392988" y="2057400"/>
            <a:ext cx="22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 tIns="0" rIns="18000" bIns="0">
            <a:spAutoFit/>
          </a:bodyPr>
          <a:lstStyle/>
          <a:p>
            <a:pPr algn="ctr" eaLnBrk="1" hangingPunct="1">
              <a:spcBef>
                <a:spcPct val="50000"/>
              </a:spcBef>
              <a:defRPr/>
            </a:pPr>
            <a:r>
              <a:rPr kumimoji="1" lang="en-US" altLang="zh-CN" sz="2400">
                <a:latin typeface="SimHei" charset="-122"/>
                <a:ea typeface="SimHei" charset="-122"/>
                <a:cs typeface="SimHei" charset="-122"/>
              </a:rPr>
              <a:t>3</a:t>
            </a:r>
          </a:p>
        </p:txBody>
      </p:sp>
      <p:sp>
        <p:nvSpPr>
          <p:cNvPr id="26" name="Text Box 17"/>
          <p:cNvSpPr txBox="1">
            <a:spLocks noChangeArrowheads="1"/>
          </p:cNvSpPr>
          <p:nvPr/>
        </p:nvSpPr>
        <p:spPr bwMode="auto">
          <a:xfrm>
            <a:off x="7380288" y="3573463"/>
            <a:ext cx="22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 tIns="0" rIns="18000" bIns="0">
            <a:spAutoFit/>
          </a:bodyPr>
          <a:lstStyle/>
          <a:p>
            <a:pPr algn="ctr" eaLnBrk="1" hangingPunct="1">
              <a:spcBef>
                <a:spcPct val="50000"/>
              </a:spcBef>
              <a:defRPr/>
            </a:pPr>
            <a:r>
              <a:rPr kumimoji="1" lang="en-US" altLang="zh-CN" sz="2400">
                <a:latin typeface="SimHei" charset="-122"/>
                <a:ea typeface="SimHei" charset="-122"/>
                <a:cs typeface="SimHei" charset="-122"/>
              </a:rPr>
              <a:t>4</a:t>
            </a:r>
          </a:p>
        </p:txBody>
      </p:sp>
      <p:sp>
        <p:nvSpPr>
          <p:cNvPr id="27" name="Rectangle 18"/>
          <p:cNvSpPr>
            <a:spLocks noChangeArrowheads="1"/>
          </p:cNvSpPr>
          <p:nvPr/>
        </p:nvSpPr>
        <p:spPr bwMode="auto">
          <a:xfrm>
            <a:off x="539750" y="1125538"/>
            <a:ext cx="8001000" cy="54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120000"/>
              </a:lnSpc>
              <a:defRPr/>
            </a:pPr>
            <a:r>
              <a:rPr kumimoji="1" lang="en-US" altLang="zh-CN" sz="2800" b="1">
                <a:latin typeface="SimHei" charset="-122"/>
                <a:ea typeface="SimHei" charset="-122"/>
                <a:cs typeface="SimHei" charset="-122"/>
              </a:rPr>
              <a:t>1. </a:t>
            </a:r>
            <a:r>
              <a:rPr kumimoji="1" lang="zh-CN" altLang="en-US" sz="2800" b="1">
                <a:latin typeface="SimHei" charset="-122"/>
                <a:ea typeface="SimHei" charset="-122"/>
                <a:cs typeface="SimHei" charset="-122"/>
              </a:rPr>
              <a:t>方法一</a:t>
            </a:r>
          </a:p>
        </p:txBody>
      </p:sp>
      <p:sp>
        <p:nvSpPr>
          <p:cNvPr id="28" name="Rectangle 19"/>
          <p:cNvSpPr>
            <a:spLocks noChangeArrowheads="1"/>
          </p:cNvSpPr>
          <p:nvPr/>
        </p:nvSpPr>
        <p:spPr bwMode="auto">
          <a:xfrm>
            <a:off x="539750" y="1773238"/>
            <a:ext cx="4824413" cy="54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120000"/>
              </a:lnSpc>
              <a:defRPr/>
            </a:pPr>
            <a:r>
              <a:rPr kumimoji="1" lang="zh-CN" altLang="en-US" sz="2800" b="1">
                <a:latin typeface="SimHei" charset="-122"/>
                <a:ea typeface="SimHei" charset="-122"/>
                <a:cs typeface="SimHei" charset="-122"/>
              </a:rPr>
              <a:t>建立如图所示的控制容积</a:t>
            </a:r>
            <a:r>
              <a:rPr kumimoji="1" lang="en-US" altLang="zh-CN" sz="2800" b="1">
                <a:latin typeface="SimHei" charset="-122"/>
                <a:ea typeface="SimHei" charset="-122"/>
                <a:cs typeface="SimHei" charset="-122"/>
              </a:rPr>
              <a:t>1234.</a:t>
            </a:r>
          </a:p>
        </p:txBody>
      </p:sp>
      <p:sp>
        <p:nvSpPr>
          <p:cNvPr id="29" name="Rectangle 21"/>
          <p:cNvSpPr>
            <a:spLocks noChangeArrowheads="1"/>
          </p:cNvSpPr>
          <p:nvPr/>
        </p:nvSpPr>
        <p:spPr bwMode="auto">
          <a:xfrm>
            <a:off x="539750" y="2420938"/>
            <a:ext cx="5184775" cy="54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120000"/>
              </a:lnSpc>
              <a:defRPr/>
            </a:pPr>
            <a:r>
              <a:rPr kumimoji="1" lang="zh-CN" altLang="en-US" sz="2800" b="1">
                <a:latin typeface="SimHei" charset="-122"/>
                <a:ea typeface="SimHei" charset="-122"/>
                <a:cs typeface="SimHei" charset="-122"/>
              </a:rPr>
              <a:t>整个容积上的动量守恒关系为：</a:t>
            </a:r>
          </a:p>
        </p:txBody>
      </p:sp>
      <p:graphicFrame>
        <p:nvGraphicFramePr>
          <p:cNvPr id="30" name="Object 22"/>
          <p:cNvGraphicFramePr>
            <a:graphicFrameLocks noChangeAspect="1"/>
          </p:cNvGraphicFramePr>
          <p:nvPr>
            <p:extLst>
              <p:ext uri="{D42A27DB-BD31-4B8C-83A1-F6EECF244321}">
                <p14:modId xmlns:p14="http://schemas.microsoft.com/office/powerpoint/2010/main" val="2069989912"/>
              </p:ext>
            </p:extLst>
          </p:nvPr>
        </p:nvGraphicFramePr>
        <p:xfrm>
          <a:off x="1331913" y="3213100"/>
          <a:ext cx="3041650" cy="752475"/>
        </p:xfrm>
        <a:graphic>
          <a:graphicData uri="http://schemas.openxmlformats.org/presentationml/2006/ole">
            <mc:AlternateContent xmlns:mc="http://schemas.openxmlformats.org/markup-compatibility/2006">
              <mc:Choice xmlns:v="urn:schemas-microsoft-com:vml" Requires="v">
                <p:oleObj name="公式" r:id="rId2" imgW="1396394" imgH="342751" progId="Equation.3">
                  <p:embed/>
                </p:oleObj>
              </mc:Choice>
              <mc:Fallback>
                <p:oleObj name="公式" r:id="rId2" imgW="1396394" imgH="342751"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3213100"/>
                        <a:ext cx="3041650"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1" name="Rectangle 23"/>
          <p:cNvSpPr>
            <a:spLocks noChangeArrowheads="1"/>
          </p:cNvSpPr>
          <p:nvPr/>
        </p:nvSpPr>
        <p:spPr bwMode="auto">
          <a:xfrm>
            <a:off x="539750" y="4005263"/>
            <a:ext cx="4032250" cy="54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120000"/>
              </a:lnSpc>
              <a:defRPr/>
            </a:pPr>
            <a:r>
              <a:rPr kumimoji="1" lang="zh-CN" altLang="en-US" sz="2800" b="1">
                <a:latin typeface="SimHei" charset="-122"/>
                <a:ea typeface="SimHei" charset="-122"/>
                <a:cs typeface="SimHei" charset="-122"/>
              </a:rPr>
              <a:t>在</a:t>
            </a:r>
            <a:r>
              <a:rPr kumimoji="1" lang="en-US" altLang="zh-CN" sz="2800" b="1">
                <a:latin typeface="SimHei" charset="-122"/>
                <a:ea typeface="SimHei" charset="-122"/>
                <a:cs typeface="SimHei" charset="-122"/>
              </a:rPr>
              <a:t>x</a:t>
            </a:r>
            <a:r>
              <a:rPr kumimoji="1" lang="zh-CN" altLang="en-US" sz="2800" b="1">
                <a:latin typeface="SimHei" charset="-122"/>
                <a:ea typeface="SimHei" charset="-122"/>
                <a:cs typeface="SimHei" charset="-122"/>
              </a:rPr>
              <a:t>方向上的受力仅有：</a:t>
            </a:r>
          </a:p>
        </p:txBody>
      </p:sp>
      <p:graphicFrame>
        <p:nvGraphicFramePr>
          <p:cNvPr id="32" name="Object 24"/>
          <p:cNvGraphicFramePr>
            <a:graphicFrameLocks noChangeAspect="1"/>
          </p:cNvGraphicFramePr>
          <p:nvPr>
            <p:extLst>
              <p:ext uri="{D42A27DB-BD31-4B8C-83A1-F6EECF244321}">
                <p14:modId xmlns:p14="http://schemas.microsoft.com/office/powerpoint/2010/main" val="1085369584"/>
              </p:ext>
            </p:extLst>
          </p:nvPr>
        </p:nvGraphicFramePr>
        <p:xfrm>
          <a:off x="4211638" y="4076700"/>
          <a:ext cx="939800" cy="501650"/>
        </p:xfrm>
        <a:graphic>
          <a:graphicData uri="http://schemas.openxmlformats.org/presentationml/2006/ole">
            <mc:AlternateContent xmlns:mc="http://schemas.openxmlformats.org/markup-compatibility/2006">
              <mc:Choice xmlns:v="urn:schemas-microsoft-com:vml" Requires="v">
                <p:oleObj name="公式" r:id="rId4" imgW="431613" imgH="228501" progId="Equation.3">
                  <p:embed/>
                </p:oleObj>
              </mc:Choice>
              <mc:Fallback>
                <p:oleObj name="公式" r:id="rId4" imgW="431613" imgH="22850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4076700"/>
                        <a:ext cx="93980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3" name="Object 25"/>
          <p:cNvGraphicFramePr>
            <a:graphicFrameLocks noChangeAspect="1"/>
          </p:cNvGraphicFramePr>
          <p:nvPr>
            <p:extLst>
              <p:ext uri="{D42A27DB-BD31-4B8C-83A1-F6EECF244321}">
                <p14:modId xmlns:p14="http://schemas.microsoft.com/office/powerpoint/2010/main" val="1080500670"/>
              </p:ext>
            </p:extLst>
          </p:nvPr>
        </p:nvGraphicFramePr>
        <p:xfrm>
          <a:off x="2843213" y="4724400"/>
          <a:ext cx="1741487" cy="1087438"/>
        </p:xfrm>
        <a:graphic>
          <a:graphicData uri="http://schemas.openxmlformats.org/presentationml/2006/ole">
            <mc:AlternateContent xmlns:mc="http://schemas.openxmlformats.org/markup-compatibility/2006">
              <mc:Choice xmlns:v="urn:schemas-microsoft-com:vml" Requires="v">
                <p:oleObj name="公式" r:id="rId6" imgW="799753" imgH="495085" progId="Equation.3">
                  <p:embed/>
                </p:oleObj>
              </mc:Choice>
              <mc:Fallback>
                <p:oleObj name="公式" r:id="rId6" imgW="799753" imgH="49508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213" y="4724400"/>
                        <a:ext cx="1741487" cy="108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4" name="Line 26"/>
          <p:cNvSpPr>
            <a:spLocks noChangeShapeType="1"/>
          </p:cNvSpPr>
          <p:nvPr/>
        </p:nvSpPr>
        <p:spPr bwMode="auto">
          <a:xfrm>
            <a:off x="6659563" y="4005263"/>
            <a:ext cx="720725" cy="0"/>
          </a:xfrm>
          <a:prstGeom prst="line">
            <a:avLst/>
          </a:prstGeom>
          <a:noFill/>
          <a:ln w="9525">
            <a:solidFill>
              <a:schemeClr val="tx1"/>
            </a:solidFill>
            <a:miter lim="800000"/>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35" name="Line 27"/>
          <p:cNvSpPr>
            <a:spLocks noChangeShapeType="1"/>
          </p:cNvSpPr>
          <p:nvPr/>
        </p:nvSpPr>
        <p:spPr bwMode="auto">
          <a:xfrm>
            <a:off x="6659563" y="3573463"/>
            <a:ext cx="0" cy="57626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36" name="Line 28"/>
          <p:cNvSpPr>
            <a:spLocks noChangeShapeType="1"/>
          </p:cNvSpPr>
          <p:nvPr/>
        </p:nvSpPr>
        <p:spPr bwMode="auto">
          <a:xfrm>
            <a:off x="7380288" y="3573463"/>
            <a:ext cx="0" cy="6477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37" name="Text Box 29"/>
          <p:cNvSpPr txBox="1">
            <a:spLocks noChangeArrowheads="1"/>
          </p:cNvSpPr>
          <p:nvPr/>
        </p:nvSpPr>
        <p:spPr bwMode="auto">
          <a:xfrm>
            <a:off x="6877050" y="3644900"/>
            <a:ext cx="35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 tIns="0" rIns="18000" bIns="0">
            <a:spAutoFit/>
          </a:bodyPr>
          <a:lstStyle/>
          <a:p>
            <a:pPr algn="ctr" eaLnBrk="1" hangingPunct="1">
              <a:spcBef>
                <a:spcPct val="50000"/>
              </a:spcBef>
              <a:defRPr/>
            </a:pPr>
            <a:r>
              <a:rPr kumimoji="1" lang="en-US" altLang="zh-CN" sz="2400">
                <a:latin typeface="SimHei" charset="-122"/>
                <a:ea typeface="SimHei" charset="-122"/>
                <a:cs typeface="SimHei" charset="-122"/>
              </a:rPr>
              <a:t>d</a:t>
            </a:r>
            <a:r>
              <a:rPr kumimoji="1" lang="en-US" altLang="zh-CN" sz="2400" i="1">
                <a:latin typeface="SimHei" charset="-122"/>
                <a:ea typeface="SimHei" charset="-122"/>
                <a:cs typeface="SimHei" charset="-122"/>
              </a:rPr>
              <a:t>x</a:t>
            </a:r>
          </a:p>
        </p:txBody>
      </p:sp>
      <p:sp>
        <p:nvSpPr>
          <p:cNvPr id="38" name="Line 30"/>
          <p:cNvSpPr>
            <a:spLocks noChangeShapeType="1"/>
          </p:cNvSpPr>
          <p:nvPr/>
        </p:nvSpPr>
        <p:spPr bwMode="auto">
          <a:xfrm>
            <a:off x="6300788" y="2420938"/>
            <a:ext cx="287337"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39" name="Line 31"/>
          <p:cNvSpPr>
            <a:spLocks noChangeShapeType="1"/>
          </p:cNvSpPr>
          <p:nvPr/>
        </p:nvSpPr>
        <p:spPr bwMode="auto">
          <a:xfrm flipV="1">
            <a:off x="6443663" y="2420938"/>
            <a:ext cx="0" cy="1152525"/>
          </a:xfrm>
          <a:prstGeom prst="line">
            <a:avLst/>
          </a:prstGeom>
          <a:noFill/>
          <a:ln w="9525">
            <a:solidFill>
              <a:schemeClr val="tx1"/>
            </a:solidFill>
            <a:miter lim="800000"/>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40" name="Text Box 32"/>
          <p:cNvSpPr txBox="1">
            <a:spLocks noChangeArrowheads="1"/>
          </p:cNvSpPr>
          <p:nvPr/>
        </p:nvSpPr>
        <p:spPr bwMode="auto">
          <a:xfrm>
            <a:off x="6156325" y="2636838"/>
            <a:ext cx="35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 tIns="0" rIns="18000" bIns="0">
            <a:spAutoFit/>
          </a:bodyPr>
          <a:lstStyle/>
          <a:p>
            <a:pPr algn="ctr" eaLnBrk="1" hangingPunct="1">
              <a:spcBef>
                <a:spcPct val="50000"/>
              </a:spcBef>
              <a:defRPr/>
            </a:pPr>
            <a:r>
              <a:rPr kumimoji="1" lang="en-US" altLang="zh-CN" sz="2400" i="1">
                <a:latin typeface="SimHei" charset="-122"/>
                <a:ea typeface="SimHei" charset="-122"/>
                <a:cs typeface="SimHei" charset="-122"/>
              </a:rPr>
              <a:t>l</a:t>
            </a:r>
          </a:p>
        </p:txBody>
      </p:sp>
    </p:spTree>
    <p:extLst>
      <p:ext uri="{BB962C8B-B14F-4D97-AF65-F5344CB8AC3E}">
        <p14:creationId xmlns:p14="http://schemas.microsoft.com/office/powerpoint/2010/main" val="2436578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object 8"/>
          <p:cNvSpPr txBox="1"/>
          <p:nvPr/>
        </p:nvSpPr>
        <p:spPr>
          <a:xfrm>
            <a:off x="3141079" y="0"/>
            <a:ext cx="3090441" cy="637130"/>
          </a:xfrm>
          <a:prstGeom prst="rect">
            <a:avLst/>
          </a:prstGeom>
        </p:spPr>
        <p:txBody>
          <a:bodyPr vert="horz" wrap="square" lIns="0" tIns="0" rIns="0" bIns="0" rtlCol="0">
            <a:noAutofit/>
          </a:bodyPr>
          <a:lstStyle/>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五、边界层积分方程</a:t>
            </a: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sz="2400" b="1" dirty="0">
              <a:solidFill>
                <a:srgbClr val="FF0000"/>
              </a:solidFill>
              <a:latin typeface="黑体" panose="02010609060101010101" pitchFamily="49" charset="-122"/>
              <a:ea typeface="黑体" panose="02010609060101010101" pitchFamily="49" charset="-122"/>
              <a:cs typeface="黑体"/>
            </a:endParaRPr>
          </a:p>
        </p:txBody>
      </p:sp>
      <p:sp>
        <p:nvSpPr>
          <p:cNvPr id="11" name="Rectangle 2"/>
          <p:cNvSpPr>
            <a:spLocks noChangeArrowheads="1"/>
          </p:cNvSpPr>
          <p:nvPr/>
        </p:nvSpPr>
        <p:spPr bwMode="auto">
          <a:xfrm>
            <a:off x="539750" y="476250"/>
            <a:ext cx="4032250" cy="54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120000"/>
              </a:lnSpc>
              <a:defRPr/>
            </a:pPr>
            <a:r>
              <a:rPr kumimoji="1" lang="zh-CN" altLang="en-US" sz="2800" b="1">
                <a:latin typeface="SimHei" charset="-122"/>
                <a:ea typeface="SimHei" charset="-122"/>
                <a:cs typeface="SimHei" charset="-122"/>
              </a:rPr>
              <a:t>动量变化的分析：</a:t>
            </a:r>
          </a:p>
        </p:txBody>
      </p:sp>
      <p:sp>
        <p:nvSpPr>
          <p:cNvPr id="12" name="Rectangle 3"/>
          <p:cNvSpPr>
            <a:spLocks noChangeArrowheads="1"/>
          </p:cNvSpPr>
          <p:nvPr/>
        </p:nvSpPr>
        <p:spPr bwMode="auto">
          <a:xfrm>
            <a:off x="539750" y="1125538"/>
            <a:ext cx="4032250" cy="54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120000"/>
              </a:lnSpc>
              <a:defRPr/>
            </a:pPr>
            <a:r>
              <a:rPr kumimoji="1" lang="zh-CN" altLang="en-US" sz="2800" b="1">
                <a:latin typeface="SimHei" charset="-122"/>
                <a:ea typeface="SimHei" charset="-122"/>
                <a:cs typeface="SimHei" charset="-122"/>
              </a:rPr>
              <a:t>在</a:t>
            </a:r>
            <a:r>
              <a:rPr kumimoji="1" lang="en-US" altLang="zh-CN" sz="2800" b="1">
                <a:latin typeface="SimHei" charset="-122"/>
                <a:ea typeface="SimHei" charset="-122"/>
                <a:cs typeface="SimHei" charset="-122"/>
              </a:rPr>
              <a:t>1-2</a:t>
            </a:r>
            <a:r>
              <a:rPr kumimoji="1" lang="zh-CN" altLang="en-US" sz="2800" b="1">
                <a:latin typeface="SimHei" charset="-122"/>
                <a:ea typeface="SimHei" charset="-122"/>
                <a:cs typeface="SimHei" charset="-122"/>
              </a:rPr>
              <a:t>界面上：</a:t>
            </a:r>
          </a:p>
        </p:txBody>
      </p:sp>
      <p:sp>
        <p:nvSpPr>
          <p:cNvPr id="13" name="Rectangle 23"/>
          <p:cNvSpPr>
            <a:spLocks noChangeArrowheads="1"/>
          </p:cNvSpPr>
          <p:nvPr/>
        </p:nvSpPr>
        <p:spPr bwMode="auto">
          <a:xfrm>
            <a:off x="539750" y="1844675"/>
            <a:ext cx="2736850" cy="54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120000"/>
              </a:lnSpc>
              <a:defRPr/>
            </a:pPr>
            <a:r>
              <a:rPr kumimoji="1" lang="en-US" altLang="zh-CN" sz="2800" b="1">
                <a:latin typeface="SimHei" charset="-122"/>
                <a:ea typeface="SimHei" charset="-122"/>
                <a:cs typeface="SimHei" charset="-122"/>
              </a:rPr>
              <a:t>    </a:t>
            </a:r>
            <a:r>
              <a:rPr kumimoji="1" lang="zh-CN" altLang="en-US" sz="2800" b="1">
                <a:latin typeface="SimHei" charset="-122"/>
                <a:ea typeface="SimHei" charset="-122"/>
                <a:cs typeface="SimHei" charset="-122"/>
              </a:rPr>
              <a:t>流入的质量：</a:t>
            </a:r>
          </a:p>
        </p:txBody>
      </p:sp>
      <p:graphicFrame>
        <p:nvGraphicFramePr>
          <p:cNvPr id="14" name="Object 24"/>
          <p:cNvGraphicFramePr>
            <a:graphicFrameLocks noChangeAspect="1"/>
          </p:cNvGraphicFramePr>
          <p:nvPr>
            <p:extLst>
              <p:ext uri="{D42A27DB-BD31-4B8C-83A1-F6EECF244321}">
                <p14:modId xmlns:p14="http://schemas.microsoft.com/office/powerpoint/2010/main" val="1905460678"/>
              </p:ext>
            </p:extLst>
          </p:nvPr>
        </p:nvGraphicFramePr>
        <p:xfrm>
          <a:off x="3319463" y="1809750"/>
          <a:ext cx="1077912" cy="725488"/>
        </p:xfrm>
        <a:graphic>
          <a:graphicData uri="http://schemas.openxmlformats.org/presentationml/2006/ole">
            <mc:AlternateContent xmlns:mc="http://schemas.openxmlformats.org/markup-compatibility/2006">
              <mc:Choice xmlns:v="urn:schemas-microsoft-com:vml" Requires="v">
                <p:oleObj name="公式" r:id="rId2" imgW="495085" imgH="330057" progId="Equation.3">
                  <p:embed/>
                </p:oleObj>
              </mc:Choice>
              <mc:Fallback>
                <p:oleObj name="公式" r:id="rId2" imgW="495085" imgH="330057"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9463" y="1809750"/>
                        <a:ext cx="1077912"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15" name="Group 28"/>
          <p:cNvGrpSpPr>
            <a:grpSpLocks/>
          </p:cNvGrpSpPr>
          <p:nvPr/>
        </p:nvGrpSpPr>
        <p:grpSpPr bwMode="auto">
          <a:xfrm>
            <a:off x="5435600" y="427038"/>
            <a:ext cx="3200400" cy="3001962"/>
            <a:chOff x="3424" y="269"/>
            <a:chExt cx="2016" cy="1891"/>
          </a:xfrm>
        </p:grpSpPr>
        <p:grpSp>
          <p:nvGrpSpPr>
            <p:cNvPr id="16" name="Group 22"/>
            <p:cNvGrpSpPr>
              <a:grpSpLocks/>
            </p:cNvGrpSpPr>
            <p:nvPr/>
          </p:nvGrpSpPr>
          <p:grpSpPr bwMode="auto">
            <a:xfrm>
              <a:off x="3424" y="269"/>
              <a:ext cx="2016" cy="1891"/>
              <a:chOff x="3424" y="269"/>
              <a:chExt cx="2016" cy="1891"/>
            </a:xfrm>
          </p:grpSpPr>
          <p:grpSp>
            <p:nvGrpSpPr>
              <p:cNvPr id="21" name="Group 4"/>
              <p:cNvGrpSpPr>
                <a:grpSpLocks/>
              </p:cNvGrpSpPr>
              <p:nvPr/>
            </p:nvGrpSpPr>
            <p:grpSpPr bwMode="auto">
              <a:xfrm>
                <a:off x="3424" y="269"/>
                <a:ext cx="2016" cy="1776"/>
                <a:chOff x="3312" y="1056"/>
                <a:chExt cx="2016" cy="1776"/>
              </a:xfrm>
            </p:grpSpPr>
            <p:sp>
              <p:nvSpPr>
                <p:cNvPr id="34" name="Line 5"/>
                <p:cNvSpPr>
                  <a:spLocks noChangeShapeType="1"/>
                </p:cNvSpPr>
                <p:nvPr/>
              </p:nvSpPr>
              <p:spPr bwMode="auto">
                <a:xfrm>
                  <a:off x="3600" y="2544"/>
                  <a:ext cx="1632" cy="0"/>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35" name="Line 6"/>
                <p:cNvSpPr>
                  <a:spLocks noChangeShapeType="1"/>
                </p:cNvSpPr>
                <p:nvPr/>
              </p:nvSpPr>
              <p:spPr bwMode="auto">
                <a:xfrm flipV="1">
                  <a:off x="3600" y="1152"/>
                  <a:ext cx="0" cy="1392"/>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36" name="Text Box 7"/>
                <p:cNvSpPr txBox="1">
                  <a:spLocks noChangeArrowheads="1"/>
                </p:cNvSpPr>
                <p:nvPr/>
              </p:nvSpPr>
              <p:spPr bwMode="auto">
                <a:xfrm>
                  <a:off x="3360" y="2448"/>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kumimoji="1" lang="en-US" altLang="zh-CN" sz="2400">
                      <a:latin typeface="SimHei" charset="-122"/>
                      <a:ea typeface="SimHei" charset="-122"/>
                      <a:cs typeface="SimHei" charset="-122"/>
                    </a:rPr>
                    <a:t>0</a:t>
                  </a:r>
                </a:p>
              </p:txBody>
            </p:sp>
            <p:sp>
              <p:nvSpPr>
                <p:cNvPr id="37" name="Text Box 8"/>
                <p:cNvSpPr txBox="1">
                  <a:spLocks noChangeArrowheads="1"/>
                </p:cNvSpPr>
                <p:nvPr/>
              </p:nvSpPr>
              <p:spPr bwMode="auto">
                <a:xfrm>
                  <a:off x="5088" y="2544"/>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kumimoji="1" lang="en-US" altLang="zh-CN" sz="2400" i="1">
                      <a:latin typeface="SimHei" charset="-122"/>
                      <a:ea typeface="SimHei" charset="-122"/>
                      <a:cs typeface="SimHei" charset="-122"/>
                    </a:rPr>
                    <a:t>x</a:t>
                  </a:r>
                </a:p>
              </p:txBody>
            </p:sp>
            <p:sp>
              <p:nvSpPr>
                <p:cNvPr id="38" name="Text Box 9"/>
                <p:cNvSpPr txBox="1">
                  <a:spLocks noChangeArrowheads="1"/>
                </p:cNvSpPr>
                <p:nvPr/>
              </p:nvSpPr>
              <p:spPr bwMode="auto">
                <a:xfrm>
                  <a:off x="3312" y="1056"/>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kumimoji="1" lang="en-US" altLang="zh-CN" sz="2400" i="1">
                      <a:latin typeface="SimHei" charset="-122"/>
                      <a:ea typeface="SimHei" charset="-122"/>
                      <a:cs typeface="SimHei" charset="-122"/>
                    </a:rPr>
                    <a:t>y</a:t>
                  </a:r>
                </a:p>
              </p:txBody>
            </p:sp>
          </p:grpSp>
          <p:sp>
            <p:nvSpPr>
              <p:cNvPr id="22" name="弧 10"/>
              <p:cNvSpPr>
                <a:spLocks/>
              </p:cNvSpPr>
              <p:nvPr/>
            </p:nvSpPr>
            <p:spPr bwMode="auto">
              <a:xfrm flipH="1">
                <a:off x="3717" y="1133"/>
                <a:ext cx="1632" cy="624"/>
              </a:xfrm>
              <a:custGeom>
                <a:avLst/>
                <a:gdLst>
                  <a:gd name="G0" fmla="+- 0 0 0"/>
                  <a:gd name="G1" fmla="+- 21596 0 0"/>
                  <a:gd name="G2" fmla="+- 21600 0 0"/>
                  <a:gd name="T0" fmla="*/ 439 w 21600"/>
                  <a:gd name="T1" fmla="*/ 0 h 21596"/>
                  <a:gd name="T2" fmla="*/ 21600 w 21600"/>
                  <a:gd name="T3" fmla="*/ 21596 h 21596"/>
                  <a:gd name="T4" fmla="*/ 0 w 21600"/>
                  <a:gd name="T5" fmla="*/ 21596 h 21596"/>
                </a:gdLst>
                <a:ahLst/>
                <a:cxnLst>
                  <a:cxn ang="0">
                    <a:pos x="T0" y="T1"/>
                  </a:cxn>
                  <a:cxn ang="0">
                    <a:pos x="T2" y="T3"/>
                  </a:cxn>
                  <a:cxn ang="0">
                    <a:pos x="T4" y="T5"/>
                  </a:cxn>
                </a:cxnLst>
                <a:rect l="0" t="0" r="r" b="b"/>
                <a:pathLst>
                  <a:path w="21600" h="21596" fill="none" extrusionOk="0">
                    <a:moveTo>
                      <a:pt x="438" y="0"/>
                    </a:moveTo>
                    <a:cubicBezTo>
                      <a:pt x="12194" y="239"/>
                      <a:pt x="21600" y="9837"/>
                      <a:pt x="21600" y="21596"/>
                    </a:cubicBezTo>
                  </a:path>
                  <a:path w="21600" h="21596" stroke="0" extrusionOk="0">
                    <a:moveTo>
                      <a:pt x="438" y="0"/>
                    </a:moveTo>
                    <a:cubicBezTo>
                      <a:pt x="12194" y="239"/>
                      <a:pt x="21600" y="9837"/>
                      <a:pt x="21600" y="21596"/>
                    </a:cubicBezTo>
                    <a:lnTo>
                      <a:pt x="0" y="21596"/>
                    </a:lnTo>
                    <a:close/>
                  </a:path>
                </a:pathLst>
              </a:custGeom>
              <a:noFill/>
              <a:ln w="2857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23" name="Line 11"/>
              <p:cNvSpPr>
                <a:spLocks noChangeShapeType="1"/>
              </p:cNvSpPr>
              <p:nvPr/>
            </p:nvSpPr>
            <p:spPr bwMode="auto">
              <a:xfrm>
                <a:off x="4677" y="1037"/>
                <a:ext cx="0" cy="720"/>
              </a:xfrm>
              <a:prstGeom prst="line">
                <a:avLst/>
              </a:prstGeom>
              <a:noFill/>
              <a:ln w="28575">
                <a:solidFill>
                  <a:srgbClr val="FF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24" name="Line 12"/>
              <p:cNvSpPr>
                <a:spLocks noChangeShapeType="1"/>
              </p:cNvSpPr>
              <p:nvPr/>
            </p:nvSpPr>
            <p:spPr bwMode="auto">
              <a:xfrm>
                <a:off x="4197" y="1037"/>
                <a:ext cx="480" cy="0"/>
              </a:xfrm>
              <a:prstGeom prst="line">
                <a:avLst/>
              </a:prstGeom>
              <a:noFill/>
              <a:ln w="28575">
                <a:solidFill>
                  <a:srgbClr val="FF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25" name="Line 13"/>
              <p:cNvSpPr>
                <a:spLocks noChangeShapeType="1"/>
              </p:cNvSpPr>
              <p:nvPr/>
            </p:nvSpPr>
            <p:spPr bwMode="auto">
              <a:xfrm>
                <a:off x="4197" y="1037"/>
                <a:ext cx="0" cy="720"/>
              </a:xfrm>
              <a:prstGeom prst="line">
                <a:avLst/>
              </a:prstGeom>
              <a:noFill/>
              <a:ln w="28575">
                <a:solidFill>
                  <a:srgbClr val="FF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26" name="Text Box 14"/>
              <p:cNvSpPr txBox="1">
                <a:spLocks noChangeArrowheads="1"/>
              </p:cNvSpPr>
              <p:nvPr/>
            </p:nvSpPr>
            <p:spPr bwMode="auto">
              <a:xfrm>
                <a:off x="4034" y="1752"/>
                <a:ext cx="14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 tIns="0" rIns="18000" bIns="0">
                <a:spAutoFit/>
              </a:bodyPr>
              <a:lstStyle/>
              <a:p>
                <a:pPr algn="ctr" eaLnBrk="1" hangingPunct="1">
                  <a:spcBef>
                    <a:spcPct val="50000"/>
                  </a:spcBef>
                  <a:defRPr/>
                </a:pPr>
                <a:r>
                  <a:rPr kumimoji="1" lang="en-US" altLang="zh-CN" sz="2400">
                    <a:latin typeface="SimHei" charset="-122"/>
                    <a:ea typeface="SimHei" charset="-122"/>
                    <a:cs typeface="SimHei" charset="-122"/>
                  </a:rPr>
                  <a:t>1</a:t>
                </a:r>
              </a:p>
            </p:txBody>
          </p:sp>
          <p:sp>
            <p:nvSpPr>
              <p:cNvPr id="27" name="Text Box 15"/>
              <p:cNvSpPr txBox="1">
                <a:spLocks noChangeArrowheads="1"/>
              </p:cNvSpPr>
              <p:nvPr/>
            </p:nvSpPr>
            <p:spPr bwMode="auto">
              <a:xfrm>
                <a:off x="4101" y="797"/>
                <a:ext cx="14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 tIns="0" rIns="18000" bIns="0">
                <a:spAutoFit/>
              </a:bodyPr>
              <a:lstStyle/>
              <a:p>
                <a:pPr algn="ctr" eaLnBrk="1" hangingPunct="1">
                  <a:spcBef>
                    <a:spcPct val="50000"/>
                  </a:spcBef>
                  <a:defRPr/>
                </a:pPr>
                <a:r>
                  <a:rPr kumimoji="1" lang="en-US" altLang="zh-CN" sz="2400">
                    <a:latin typeface="SimHei" charset="-122"/>
                    <a:ea typeface="SimHei" charset="-122"/>
                    <a:cs typeface="SimHei" charset="-122"/>
                  </a:rPr>
                  <a:t>2</a:t>
                </a:r>
              </a:p>
            </p:txBody>
          </p:sp>
          <p:sp>
            <p:nvSpPr>
              <p:cNvPr id="28" name="Text Box 16"/>
              <p:cNvSpPr txBox="1">
                <a:spLocks noChangeArrowheads="1"/>
              </p:cNvSpPr>
              <p:nvPr/>
            </p:nvSpPr>
            <p:spPr bwMode="auto">
              <a:xfrm>
                <a:off x="4677" y="797"/>
                <a:ext cx="14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 tIns="0" rIns="18000" bIns="0">
                <a:spAutoFit/>
              </a:bodyPr>
              <a:lstStyle/>
              <a:p>
                <a:pPr algn="ctr" eaLnBrk="1" hangingPunct="1">
                  <a:spcBef>
                    <a:spcPct val="50000"/>
                  </a:spcBef>
                  <a:defRPr/>
                </a:pPr>
                <a:r>
                  <a:rPr kumimoji="1" lang="en-US" altLang="zh-CN" sz="2400">
                    <a:latin typeface="SimHei" charset="-122"/>
                    <a:ea typeface="SimHei" charset="-122"/>
                    <a:cs typeface="SimHei" charset="-122"/>
                  </a:rPr>
                  <a:t>3</a:t>
                </a:r>
              </a:p>
            </p:txBody>
          </p:sp>
          <p:sp>
            <p:nvSpPr>
              <p:cNvPr id="29" name="Text Box 17"/>
              <p:cNvSpPr txBox="1">
                <a:spLocks noChangeArrowheads="1"/>
              </p:cNvSpPr>
              <p:nvPr/>
            </p:nvSpPr>
            <p:spPr bwMode="auto">
              <a:xfrm>
                <a:off x="4669" y="1752"/>
                <a:ext cx="14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 tIns="0" rIns="18000" bIns="0">
                <a:spAutoFit/>
              </a:bodyPr>
              <a:lstStyle/>
              <a:p>
                <a:pPr algn="ctr" eaLnBrk="1" hangingPunct="1">
                  <a:spcBef>
                    <a:spcPct val="50000"/>
                  </a:spcBef>
                  <a:defRPr/>
                </a:pPr>
                <a:r>
                  <a:rPr kumimoji="1" lang="en-US" altLang="zh-CN" sz="2400">
                    <a:latin typeface="SimHei" charset="-122"/>
                    <a:ea typeface="SimHei" charset="-122"/>
                    <a:cs typeface="SimHei" charset="-122"/>
                  </a:rPr>
                  <a:t>4</a:t>
                </a:r>
              </a:p>
            </p:txBody>
          </p:sp>
          <p:sp>
            <p:nvSpPr>
              <p:cNvPr id="30" name="Line 18"/>
              <p:cNvSpPr>
                <a:spLocks noChangeShapeType="1"/>
              </p:cNvSpPr>
              <p:nvPr/>
            </p:nvSpPr>
            <p:spPr bwMode="auto">
              <a:xfrm>
                <a:off x="4215" y="2024"/>
                <a:ext cx="454" cy="0"/>
              </a:xfrm>
              <a:prstGeom prst="line">
                <a:avLst/>
              </a:prstGeom>
              <a:noFill/>
              <a:ln w="9525">
                <a:solidFill>
                  <a:schemeClr val="tx1"/>
                </a:solidFill>
                <a:miter lim="800000"/>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31" name="Line 19"/>
              <p:cNvSpPr>
                <a:spLocks noChangeShapeType="1"/>
              </p:cNvSpPr>
              <p:nvPr/>
            </p:nvSpPr>
            <p:spPr bwMode="auto">
              <a:xfrm>
                <a:off x="4215" y="1752"/>
                <a:ext cx="0" cy="36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32" name="Line 20"/>
              <p:cNvSpPr>
                <a:spLocks noChangeShapeType="1"/>
              </p:cNvSpPr>
              <p:nvPr/>
            </p:nvSpPr>
            <p:spPr bwMode="auto">
              <a:xfrm>
                <a:off x="4669" y="1752"/>
                <a:ext cx="0" cy="40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33" name="Text Box 21"/>
              <p:cNvSpPr txBox="1">
                <a:spLocks noChangeArrowheads="1"/>
              </p:cNvSpPr>
              <p:nvPr/>
            </p:nvSpPr>
            <p:spPr bwMode="auto">
              <a:xfrm>
                <a:off x="4352" y="1797"/>
                <a:ext cx="22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 tIns="0" rIns="18000" bIns="0">
                <a:spAutoFit/>
              </a:bodyPr>
              <a:lstStyle/>
              <a:p>
                <a:pPr algn="ctr" eaLnBrk="1" hangingPunct="1">
                  <a:spcBef>
                    <a:spcPct val="50000"/>
                  </a:spcBef>
                  <a:defRPr/>
                </a:pPr>
                <a:r>
                  <a:rPr kumimoji="1" lang="en-US" altLang="zh-CN" sz="2400">
                    <a:latin typeface="SimHei" charset="-122"/>
                    <a:ea typeface="SimHei" charset="-122"/>
                    <a:cs typeface="SimHei" charset="-122"/>
                  </a:rPr>
                  <a:t>d</a:t>
                </a:r>
                <a:r>
                  <a:rPr kumimoji="1" lang="en-US" altLang="zh-CN" sz="2400" i="1">
                    <a:latin typeface="SimHei" charset="-122"/>
                    <a:ea typeface="SimHei" charset="-122"/>
                    <a:cs typeface="SimHei" charset="-122"/>
                  </a:rPr>
                  <a:t>x</a:t>
                </a:r>
              </a:p>
            </p:txBody>
          </p:sp>
        </p:grpSp>
        <p:sp>
          <p:nvSpPr>
            <p:cNvPr id="17" name="Line 25"/>
            <p:cNvSpPr>
              <a:spLocks noChangeShapeType="1"/>
            </p:cNvSpPr>
            <p:nvPr/>
          </p:nvSpPr>
          <p:spPr bwMode="auto">
            <a:xfrm>
              <a:off x="3969" y="1026"/>
              <a:ext cx="181"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18" name="Line 26"/>
            <p:cNvSpPr>
              <a:spLocks noChangeShapeType="1"/>
            </p:cNvSpPr>
            <p:nvPr/>
          </p:nvSpPr>
          <p:spPr bwMode="auto">
            <a:xfrm flipV="1">
              <a:off x="4059" y="1026"/>
              <a:ext cx="0" cy="726"/>
            </a:xfrm>
            <a:prstGeom prst="line">
              <a:avLst/>
            </a:prstGeom>
            <a:noFill/>
            <a:ln w="9525">
              <a:solidFill>
                <a:schemeClr val="tx1"/>
              </a:solidFill>
              <a:miter lim="800000"/>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19" name="Text Box 27"/>
            <p:cNvSpPr txBox="1">
              <a:spLocks noChangeArrowheads="1"/>
            </p:cNvSpPr>
            <p:nvPr/>
          </p:nvSpPr>
          <p:spPr bwMode="auto">
            <a:xfrm>
              <a:off x="3878" y="1162"/>
              <a:ext cx="22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 tIns="0" rIns="18000" bIns="0">
              <a:spAutoFit/>
            </a:bodyPr>
            <a:lstStyle/>
            <a:p>
              <a:pPr algn="ctr" eaLnBrk="1" hangingPunct="1">
                <a:spcBef>
                  <a:spcPct val="50000"/>
                </a:spcBef>
                <a:defRPr/>
              </a:pPr>
              <a:r>
                <a:rPr kumimoji="1" lang="en-US" altLang="zh-CN" sz="2400" i="1">
                  <a:latin typeface="SimHei" charset="-122"/>
                  <a:ea typeface="SimHei" charset="-122"/>
                  <a:cs typeface="SimHei" charset="-122"/>
                </a:rPr>
                <a:t>l</a:t>
              </a:r>
            </a:p>
          </p:txBody>
        </p:sp>
      </p:grpSp>
      <p:sp>
        <p:nvSpPr>
          <p:cNvPr id="39" name="Rectangle 29"/>
          <p:cNvSpPr>
            <a:spLocks noChangeArrowheads="1"/>
          </p:cNvSpPr>
          <p:nvPr/>
        </p:nvSpPr>
        <p:spPr bwMode="auto">
          <a:xfrm>
            <a:off x="539750" y="2679700"/>
            <a:ext cx="2736850" cy="54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120000"/>
              </a:lnSpc>
              <a:defRPr/>
            </a:pPr>
            <a:r>
              <a:rPr kumimoji="1" lang="en-US" altLang="zh-CN" sz="2800" b="1">
                <a:latin typeface="SimHei" charset="-122"/>
                <a:ea typeface="SimHei" charset="-122"/>
                <a:cs typeface="SimHei" charset="-122"/>
              </a:rPr>
              <a:t>    </a:t>
            </a:r>
            <a:r>
              <a:rPr kumimoji="1" lang="zh-CN" altLang="en-US" sz="2800" b="1">
                <a:latin typeface="SimHei" charset="-122"/>
                <a:ea typeface="SimHei" charset="-122"/>
                <a:cs typeface="SimHei" charset="-122"/>
              </a:rPr>
              <a:t>流入的动量：</a:t>
            </a:r>
          </a:p>
        </p:txBody>
      </p:sp>
      <p:graphicFrame>
        <p:nvGraphicFramePr>
          <p:cNvPr id="40" name="Object 30"/>
          <p:cNvGraphicFramePr>
            <a:graphicFrameLocks noChangeAspect="1"/>
          </p:cNvGraphicFramePr>
          <p:nvPr>
            <p:extLst>
              <p:ext uri="{D42A27DB-BD31-4B8C-83A1-F6EECF244321}">
                <p14:modId xmlns:p14="http://schemas.microsoft.com/office/powerpoint/2010/main" val="1801471082"/>
              </p:ext>
            </p:extLst>
          </p:nvPr>
        </p:nvGraphicFramePr>
        <p:xfrm>
          <a:off x="3279775" y="2565400"/>
          <a:ext cx="1216025" cy="725488"/>
        </p:xfrm>
        <a:graphic>
          <a:graphicData uri="http://schemas.openxmlformats.org/presentationml/2006/ole">
            <mc:AlternateContent xmlns:mc="http://schemas.openxmlformats.org/markup-compatibility/2006">
              <mc:Choice xmlns:v="urn:schemas-microsoft-com:vml" Requires="v">
                <p:oleObj name="公式" r:id="rId4" imgW="558800" imgH="330200" progId="Equation.3">
                  <p:embed/>
                </p:oleObj>
              </mc:Choice>
              <mc:Fallback>
                <p:oleObj name="公式" r:id="rId4" imgW="558800" imgH="33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9775" y="2565400"/>
                        <a:ext cx="1216025"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1" name="Rectangle 31"/>
          <p:cNvSpPr>
            <a:spLocks noChangeArrowheads="1"/>
          </p:cNvSpPr>
          <p:nvPr/>
        </p:nvSpPr>
        <p:spPr bwMode="auto">
          <a:xfrm>
            <a:off x="539750" y="3357563"/>
            <a:ext cx="4032250" cy="54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120000"/>
              </a:lnSpc>
              <a:defRPr/>
            </a:pPr>
            <a:r>
              <a:rPr kumimoji="1" lang="zh-CN" altLang="en-US" sz="2800" b="1">
                <a:latin typeface="SimHei" charset="-122"/>
                <a:ea typeface="SimHei" charset="-122"/>
                <a:cs typeface="SimHei" charset="-122"/>
              </a:rPr>
              <a:t>在</a:t>
            </a:r>
            <a:r>
              <a:rPr kumimoji="1" lang="en-US" altLang="zh-CN" sz="2800" b="1">
                <a:latin typeface="SimHei" charset="-122"/>
                <a:ea typeface="SimHei" charset="-122"/>
                <a:cs typeface="SimHei" charset="-122"/>
              </a:rPr>
              <a:t>3-4</a:t>
            </a:r>
            <a:r>
              <a:rPr kumimoji="1" lang="zh-CN" altLang="en-US" sz="2800" b="1">
                <a:latin typeface="SimHei" charset="-122"/>
                <a:ea typeface="SimHei" charset="-122"/>
                <a:cs typeface="SimHei" charset="-122"/>
              </a:rPr>
              <a:t>界面上：</a:t>
            </a:r>
          </a:p>
        </p:txBody>
      </p:sp>
      <p:sp>
        <p:nvSpPr>
          <p:cNvPr id="42" name="Rectangle 32"/>
          <p:cNvSpPr>
            <a:spLocks noChangeArrowheads="1"/>
          </p:cNvSpPr>
          <p:nvPr/>
        </p:nvSpPr>
        <p:spPr bwMode="auto">
          <a:xfrm>
            <a:off x="611188" y="3998913"/>
            <a:ext cx="2736850" cy="54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120000"/>
              </a:lnSpc>
              <a:defRPr/>
            </a:pPr>
            <a:r>
              <a:rPr kumimoji="1" lang="en-US" altLang="zh-CN" sz="2800" b="1">
                <a:latin typeface="SimHei" charset="-122"/>
                <a:ea typeface="SimHei" charset="-122"/>
                <a:cs typeface="SimHei" charset="-122"/>
              </a:rPr>
              <a:t>    </a:t>
            </a:r>
            <a:r>
              <a:rPr kumimoji="1" lang="zh-CN" altLang="en-US" sz="2800" b="1">
                <a:latin typeface="SimHei" charset="-122"/>
                <a:ea typeface="SimHei" charset="-122"/>
                <a:cs typeface="SimHei" charset="-122"/>
              </a:rPr>
              <a:t>流出的质量：</a:t>
            </a:r>
          </a:p>
        </p:txBody>
      </p:sp>
      <p:graphicFrame>
        <p:nvGraphicFramePr>
          <p:cNvPr id="43" name="Object 33"/>
          <p:cNvGraphicFramePr>
            <a:graphicFrameLocks noChangeAspect="1"/>
          </p:cNvGraphicFramePr>
          <p:nvPr>
            <p:extLst>
              <p:ext uri="{D42A27DB-BD31-4B8C-83A1-F6EECF244321}">
                <p14:modId xmlns:p14="http://schemas.microsoft.com/office/powerpoint/2010/main" val="2100019768"/>
              </p:ext>
            </p:extLst>
          </p:nvPr>
        </p:nvGraphicFramePr>
        <p:xfrm>
          <a:off x="3232150" y="3894138"/>
          <a:ext cx="3427413" cy="865187"/>
        </p:xfrm>
        <a:graphic>
          <a:graphicData uri="http://schemas.openxmlformats.org/presentationml/2006/ole">
            <mc:AlternateContent xmlns:mc="http://schemas.openxmlformats.org/markup-compatibility/2006">
              <mc:Choice xmlns:v="urn:schemas-microsoft-com:vml" Requires="v">
                <p:oleObj name="公式" r:id="rId6" imgW="1574800" imgH="393700" progId="Equation.3">
                  <p:embed/>
                </p:oleObj>
              </mc:Choice>
              <mc:Fallback>
                <p:oleObj name="公式" r:id="rId6" imgW="1574800" imgH="3937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2150" y="3894138"/>
                        <a:ext cx="3427413"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4" name="Rectangle 34"/>
          <p:cNvSpPr>
            <a:spLocks noChangeArrowheads="1"/>
          </p:cNvSpPr>
          <p:nvPr/>
        </p:nvSpPr>
        <p:spPr bwMode="auto">
          <a:xfrm>
            <a:off x="611188" y="5049838"/>
            <a:ext cx="2736850" cy="54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120000"/>
              </a:lnSpc>
              <a:defRPr/>
            </a:pPr>
            <a:r>
              <a:rPr kumimoji="1" lang="en-US" altLang="zh-CN" sz="2800" b="1">
                <a:latin typeface="SimHei" charset="-122"/>
                <a:ea typeface="SimHei" charset="-122"/>
                <a:cs typeface="SimHei" charset="-122"/>
              </a:rPr>
              <a:t>    </a:t>
            </a:r>
            <a:r>
              <a:rPr kumimoji="1" lang="zh-CN" altLang="en-US" sz="2800" b="1">
                <a:latin typeface="SimHei" charset="-122"/>
                <a:ea typeface="SimHei" charset="-122"/>
                <a:cs typeface="SimHei" charset="-122"/>
              </a:rPr>
              <a:t>流出的动量：</a:t>
            </a:r>
          </a:p>
        </p:txBody>
      </p:sp>
      <p:graphicFrame>
        <p:nvGraphicFramePr>
          <p:cNvPr id="45" name="Object 36"/>
          <p:cNvGraphicFramePr>
            <a:graphicFrameLocks noChangeAspect="1"/>
          </p:cNvGraphicFramePr>
          <p:nvPr>
            <p:extLst>
              <p:ext uri="{D42A27DB-BD31-4B8C-83A1-F6EECF244321}">
                <p14:modId xmlns:p14="http://schemas.microsoft.com/office/powerpoint/2010/main" val="1138502331"/>
              </p:ext>
            </p:extLst>
          </p:nvPr>
        </p:nvGraphicFramePr>
        <p:xfrm>
          <a:off x="3138488" y="4941888"/>
          <a:ext cx="3705225" cy="865187"/>
        </p:xfrm>
        <a:graphic>
          <a:graphicData uri="http://schemas.openxmlformats.org/presentationml/2006/ole">
            <mc:AlternateContent xmlns:mc="http://schemas.openxmlformats.org/markup-compatibility/2006">
              <mc:Choice xmlns:v="urn:schemas-microsoft-com:vml" Requires="v">
                <p:oleObj name="公式" r:id="rId8" imgW="1701800" imgH="393700" progId="Equation.3">
                  <p:embed/>
                </p:oleObj>
              </mc:Choice>
              <mc:Fallback>
                <p:oleObj name="公式" r:id="rId8" imgW="1701800" imgH="3937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8488" y="4941888"/>
                        <a:ext cx="370522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0530151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object 8"/>
          <p:cNvSpPr txBox="1"/>
          <p:nvPr/>
        </p:nvSpPr>
        <p:spPr>
          <a:xfrm>
            <a:off x="3141079" y="0"/>
            <a:ext cx="3090441" cy="637130"/>
          </a:xfrm>
          <a:prstGeom prst="rect">
            <a:avLst/>
          </a:prstGeom>
        </p:spPr>
        <p:txBody>
          <a:bodyPr vert="horz" wrap="square" lIns="0" tIns="0" rIns="0" bIns="0" rtlCol="0">
            <a:noAutofit/>
          </a:bodyPr>
          <a:lstStyle/>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五、边界层积分方程</a:t>
            </a: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sz="2400" b="1" dirty="0">
              <a:solidFill>
                <a:srgbClr val="FF0000"/>
              </a:solidFill>
              <a:latin typeface="黑体" panose="02010609060101010101" pitchFamily="49" charset="-122"/>
              <a:ea typeface="黑体" panose="02010609060101010101" pitchFamily="49" charset="-122"/>
              <a:cs typeface="黑体"/>
            </a:endParaRPr>
          </a:p>
        </p:txBody>
      </p:sp>
      <p:sp>
        <p:nvSpPr>
          <p:cNvPr id="11" name="Rectangle 3"/>
          <p:cNvSpPr>
            <a:spLocks noChangeArrowheads="1"/>
          </p:cNvSpPr>
          <p:nvPr/>
        </p:nvSpPr>
        <p:spPr bwMode="auto">
          <a:xfrm>
            <a:off x="539750" y="549275"/>
            <a:ext cx="4032250" cy="54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120000"/>
              </a:lnSpc>
              <a:defRPr/>
            </a:pPr>
            <a:r>
              <a:rPr kumimoji="1" lang="zh-CN" altLang="en-US" sz="2800" b="1">
                <a:latin typeface="SimHei" charset="-122"/>
                <a:ea typeface="SimHei" charset="-122"/>
                <a:cs typeface="SimHei" charset="-122"/>
              </a:rPr>
              <a:t>在</a:t>
            </a:r>
            <a:r>
              <a:rPr kumimoji="1" lang="en-US" altLang="zh-CN" sz="2800" b="1">
                <a:latin typeface="SimHei" charset="-122"/>
                <a:ea typeface="SimHei" charset="-122"/>
                <a:cs typeface="SimHei" charset="-122"/>
              </a:rPr>
              <a:t>2-3</a:t>
            </a:r>
            <a:r>
              <a:rPr kumimoji="1" lang="zh-CN" altLang="en-US" sz="2800" b="1">
                <a:latin typeface="SimHei" charset="-122"/>
                <a:ea typeface="SimHei" charset="-122"/>
                <a:cs typeface="SimHei" charset="-122"/>
              </a:rPr>
              <a:t>界面上：</a:t>
            </a:r>
          </a:p>
        </p:txBody>
      </p:sp>
      <p:sp>
        <p:nvSpPr>
          <p:cNvPr id="12" name="Rectangle 4"/>
          <p:cNvSpPr>
            <a:spLocks noChangeArrowheads="1"/>
          </p:cNvSpPr>
          <p:nvPr/>
        </p:nvSpPr>
        <p:spPr bwMode="auto">
          <a:xfrm>
            <a:off x="539750" y="1125538"/>
            <a:ext cx="5040313" cy="1057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120000"/>
              </a:lnSpc>
              <a:defRPr/>
            </a:pPr>
            <a:r>
              <a:rPr kumimoji="1" lang="en-US" altLang="zh-CN" sz="2800" b="1">
                <a:latin typeface="SimHei" charset="-122"/>
                <a:ea typeface="SimHei" charset="-122"/>
                <a:cs typeface="SimHei" charset="-122"/>
              </a:rPr>
              <a:t>    </a:t>
            </a:r>
            <a:r>
              <a:rPr kumimoji="1" lang="zh-CN" altLang="en-US" sz="2800" b="1">
                <a:latin typeface="SimHei" charset="-122"/>
                <a:ea typeface="SimHei" charset="-122"/>
                <a:cs typeface="SimHei" charset="-122"/>
              </a:rPr>
              <a:t>流入的质量等于</a:t>
            </a:r>
            <a:r>
              <a:rPr kumimoji="1" lang="en-US" altLang="zh-CN" sz="2800" b="1">
                <a:latin typeface="SimHei" charset="-122"/>
                <a:ea typeface="SimHei" charset="-122"/>
                <a:cs typeface="SimHei" charset="-122"/>
              </a:rPr>
              <a:t>3-4</a:t>
            </a:r>
            <a:r>
              <a:rPr kumimoji="1" lang="zh-CN" altLang="en-US" sz="2800" b="1">
                <a:latin typeface="SimHei" charset="-122"/>
                <a:ea typeface="SimHei" charset="-122"/>
                <a:cs typeface="SimHei" charset="-122"/>
              </a:rPr>
              <a:t>界面与</a:t>
            </a:r>
            <a:r>
              <a:rPr kumimoji="1" lang="en-US" altLang="zh-CN" sz="2800" b="1">
                <a:latin typeface="SimHei" charset="-122"/>
                <a:ea typeface="SimHei" charset="-122"/>
                <a:cs typeface="SimHei" charset="-122"/>
              </a:rPr>
              <a:t>1-2</a:t>
            </a:r>
            <a:r>
              <a:rPr kumimoji="1" lang="zh-CN" altLang="en-US" sz="2800" b="1">
                <a:latin typeface="SimHei" charset="-122"/>
                <a:ea typeface="SimHei" charset="-122"/>
                <a:cs typeface="SimHei" charset="-122"/>
              </a:rPr>
              <a:t>界面质量的差值：</a:t>
            </a:r>
          </a:p>
        </p:txBody>
      </p:sp>
      <p:grpSp>
        <p:nvGrpSpPr>
          <p:cNvPr id="13" name="Group 6"/>
          <p:cNvGrpSpPr>
            <a:grpSpLocks/>
          </p:cNvGrpSpPr>
          <p:nvPr/>
        </p:nvGrpSpPr>
        <p:grpSpPr bwMode="auto">
          <a:xfrm>
            <a:off x="5435600" y="427038"/>
            <a:ext cx="3200400" cy="3001962"/>
            <a:chOff x="3424" y="269"/>
            <a:chExt cx="2016" cy="1891"/>
          </a:xfrm>
        </p:grpSpPr>
        <p:grpSp>
          <p:nvGrpSpPr>
            <p:cNvPr id="14" name="Group 7"/>
            <p:cNvGrpSpPr>
              <a:grpSpLocks/>
            </p:cNvGrpSpPr>
            <p:nvPr/>
          </p:nvGrpSpPr>
          <p:grpSpPr bwMode="auto">
            <a:xfrm>
              <a:off x="3424" y="269"/>
              <a:ext cx="2016" cy="1891"/>
              <a:chOff x="3424" y="269"/>
              <a:chExt cx="2016" cy="1891"/>
            </a:xfrm>
          </p:grpSpPr>
          <p:grpSp>
            <p:nvGrpSpPr>
              <p:cNvPr id="18" name="Group 8"/>
              <p:cNvGrpSpPr>
                <a:grpSpLocks/>
              </p:cNvGrpSpPr>
              <p:nvPr/>
            </p:nvGrpSpPr>
            <p:grpSpPr bwMode="auto">
              <a:xfrm>
                <a:off x="3424" y="269"/>
                <a:ext cx="2016" cy="1776"/>
                <a:chOff x="3312" y="1056"/>
                <a:chExt cx="2016" cy="1776"/>
              </a:xfrm>
            </p:grpSpPr>
            <p:sp>
              <p:nvSpPr>
                <p:cNvPr id="32" name="Line 9"/>
                <p:cNvSpPr>
                  <a:spLocks noChangeShapeType="1"/>
                </p:cNvSpPr>
                <p:nvPr/>
              </p:nvSpPr>
              <p:spPr bwMode="auto">
                <a:xfrm>
                  <a:off x="3600" y="2544"/>
                  <a:ext cx="1632" cy="0"/>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33" name="Line 10"/>
                <p:cNvSpPr>
                  <a:spLocks noChangeShapeType="1"/>
                </p:cNvSpPr>
                <p:nvPr/>
              </p:nvSpPr>
              <p:spPr bwMode="auto">
                <a:xfrm flipV="1">
                  <a:off x="3600" y="1152"/>
                  <a:ext cx="0" cy="1392"/>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34" name="Text Box 11"/>
                <p:cNvSpPr txBox="1">
                  <a:spLocks noChangeArrowheads="1"/>
                </p:cNvSpPr>
                <p:nvPr/>
              </p:nvSpPr>
              <p:spPr bwMode="auto">
                <a:xfrm>
                  <a:off x="3360" y="2448"/>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kumimoji="1" lang="en-US" altLang="zh-CN" sz="2400">
                      <a:latin typeface="SimHei" charset="-122"/>
                      <a:ea typeface="SimHei" charset="-122"/>
                      <a:cs typeface="SimHei" charset="-122"/>
                    </a:rPr>
                    <a:t>0</a:t>
                  </a:r>
                </a:p>
              </p:txBody>
            </p:sp>
            <p:sp>
              <p:nvSpPr>
                <p:cNvPr id="35" name="Text Box 12"/>
                <p:cNvSpPr txBox="1">
                  <a:spLocks noChangeArrowheads="1"/>
                </p:cNvSpPr>
                <p:nvPr/>
              </p:nvSpPr>
              <p:spPr bwMode="auto">
                <a:xfrm>
                  <a:off x="5088" y="2544"/>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kumimoji="1" lang="en-US" altLang="zh-CN" sz="2400" i="1">
                      <a:latin typeface="SimHei" charset="-122"/>
                      <a:ea typeface="SimHei" charset="-122"/>
                      <a:cs typeface="SimHei" charset="-122"/>
                    </a:rPr>
                    <a:t>x</a:t>
                  </a:r>
                </a:p>
              </p:txBody>
            </p:sp>
            <p:sp>
              <p:nvSpPr>
                <p:cNvPr id="36" name="Text Box 13"/>
                <p:cNvSpPr txBox="1">
                  <a:spLocks noChangeArrowheads="1"/>
                </p:cNvSpPr>
                <p:nvPr/>
              </p:nvSpPr>
              <p:spPr bwMode="auto">
                <a:xfrm>
                  <a:off x="3312" y="1056"/>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kumimoji="1" lang="en-US" altLang="zh-CN" sz="2400" i="1">
                      <a:latin typeface="SimHei" charset="-122"/>
                      <a:ea typeface="SimHei" charset="-122"/>
                      <a:cs typeface="SimHei" charset="-122"/>
                    </a:rPr>
                    <a:t>y</a:t>
                  </a:r>
                </a:p>
              </p:txBody>
            </p:sp>
          </p:grpSp>
          <p:sp>
            <p:nvSpPr>
              <p:cNvPr id="19" name="弧 14"/>
              <p:cNvSpPr>
                <a:spLocks/>
              </p:cNvSpPr>
              <p:nvPr/>
            </p:nvSpPr>
            <p:spPr bwMode="auto">
              <a:xfrm flipH="1">
                <a:off x="3717" y="1133"/>
                <a:ext cx="1632" cy="624"/>
              </a:xfrm>
              <a:custGeom>
                <a:avLst/>
                <a:gdLst>
                  <a:gd name="G0" fmla="+- 0 0 0"/>
                  <a:gd name="G1" fmla="+- 21596 0 0"/>
                  <a:gd name="G2" fmla="+- 21600 0 0"/>
                  <a:gd name="T0" fmla="*/ 439 w 21600"/>
                  <a:gd name="T1" fmla="*/ 0 h 21596"/>
                  <a:gd name="T2" fmla="*/ 21600 w 21600"/>
                  <a:gd name="T3" fmla="*/ 21596 h 21596"/>
                  <a:gd name="T4" fmla="*/ 0 w 21600"/>
                  <a:gd name="T5" fmla="*/ 21596 h 21596"/>
                </a:gdLst>
                <a:ahLst/>
                <a:cxnLst>
                  <a:cxn ang="0">
                    <a:pos x="T0" y="T1"/>
                  </a:cxn>
                  <a:cxn ang="0">
                    <a:pos x="T2" y="T3"/>
                  </a:cxn>
                  <a:cxn ang="0">
                    <a:pos x="T4" y="T5"/>
                  </a:cxn>
                </a:cxnLst>
                <a:rect l="0" t="0" r="r" b="b"/>
                <a:pathLst>
                  <a:path w="21600" h="21596" fill="none" extrusionOk="0">
                    <a:moveTo>
                      <a:pt x="438" y="0"/>
                    </a:moveTo>
                    <a:cubicBezTo>
                      <a:pt x="12194" y="239"/>
                      <a:pt x="21600" y="9837"/>
                      <a:pt x="21600" y="21596"/>
                    </a:cubicBezTo>
                  </a:path>
                  <a:path w="21600" h="21596" stroke="0" extrusionOk="0">
                    <a:moveTo>
                      <a:pt x="438" y="0"/>
                    </a:moveTo>
                    <a:cubicBezTo>
                      <a:pt x="12194" y="239"/>
                      <a:pt x="21600" y="9837"/>
                      <a:pt x="21600" y="21596"/>
                    </a:cubicBezTo>
                    <a:lnTo>
                      <a:pt x="0" y="21596"/>
                    </a:lnTo>
                    <a:close/>
                  </a:path>
                </a:pathLst>
              </a:custGeom>
              <a:noFill/>
              <a:ln w="2857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21" name="Line 15"/>
              <p:cNvSpPr>
                <a:spLocks noChangeShapeType="1"/>
              </p:cNvSpPr>
              <p:nvPr/>
            </p:nvSpPr>
            <p:spPr bwMode="auto">
              <a:xfrm>
                <a:off x="4677" y="1037"/>
                <a:ext cx="0" cy="720"/>
              </a:xfrm>
              <a:prstGeom prst="line">
                <a:avLst/>
              </a:prstGeom>
              <a:noFill/>
              <a:ln w="28575">
                <a:solidFill>
                  <a:srgbClr val="FF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22" name="Line 16"/>
              <p:cNvSpPr>
                <a:spLocks noChangeShapeType="1"/>
              </p:cNvSpPr>
              <p:nvPr/>
            </p:nvSpPr>
            <p:spPr bwMode="auto">
              <a:xfrm>
                <a:off x="4197" y="1037"/>
                <a:ext cx="480" cy="0"/>
              </a:xfrm>
              <a:prstGeom prst="line">
                <a:avLst/>
              </a:prstGeom>
              <a:noFill/>
              <a:ln w="28575">
                <a:solidFill>
                  <a:srgbClr val="FF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23" name="Line 17"/>
              <p:cNvSpPr>
                <a:spLocks noChangeShapeType="1"/>
              </p:cNvSpPr>
              <p:nvPr/>
            </p:nvSpPr>
            <p:spPr bwMode="auto">
              <a:xfrm>
                <a:off x="4197" y="1037"/>
                <a:ext cx="0" cy="720"/>
              </a:xfrm>
              <a:prstGeom prst="line">
                <a:avLst/>
              </a:prstGeom>
              <a:noFill/>
              <a:ln w="28575">
                <a:solidFill>
                  <a:srgbClr val="FF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24" name="Text Box 18"/>
              <p:cNvSpPr txBox="1">
                <a:spLocks noChangeArrowheads="1"/>
              </p:cNvSpPr>
              <p:nvPr/>
            </p:nvSpPr>
            <p:spPr bwMode="auto">
              <a:xfrm>
                <a:off x="4034" y="1752"/>
                <a:ext cx="14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 tIns="0" rIns="18000" bIns="0">
                <a:spAutoFit/>
              </a:bodyPr>
              <a:lstStyle/>
              <a:p>
                <a:pPr algn="ctr" eaLnBrk="1" hangingPunct="1">
                  <a:spcBef>
                    <a:spcPct val="50000"/>
                  </a:spcBef>
                  <a:defRPr/>
                </a:pPr>
                <a:r>
                  <a:rPr kumimoji="1" lang="en-US" altLang="zh-CN" sz="2400">
                    <a:latin typeface="SimHei" charset="-122"/>
                    <a:ea typeface="SimHei" charset="-122"/>
                    <a:cs typeface="SimHei" charset="-122"/>
                  </a:rPr>
                  <a:t>1</a:t>
                </a:r>
              </a:p>
            </p:txBody>
          </p:sp>
          <p:sp>
            <p:nvSpPr>
              <p:cNvPr id="25" name="Text Box 19"/>
              <p:cNvSpPr txBox="1">
                <a:spLocks noChangeArrowheads="1"/>
              </p:cNvSpPr>
              <p:nvPr/>
            </p:nvSpPr>
            <p:spPr bwMode="auto">
              <a:xfrm>
                <a:off x="4101" y="797"/>
                <a:ext cx="14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 tIns="0" rIns="18000" bIns="0">
                <a:spAutoFit/>
              </a:bodyPr>
              <a:lstStyle/>
              <a:p>
                <a:pPr algn="ctr" eaLnBrk="1" hangingPunct="1">
                  <a:spcBef>
                    <a:spcPct val="50000"/>
                  </a:spcBef>
                  <a:defRPr/>
                </a:pPr>
                <a:r>
                  <a:rPr kumimoji="1" lang="en-US" altLang="zh-CN" sz="2400">
                    <a:latin typeface="SimHei" charset="-122"/>
                    <a:ea typeface="SimHei" charset="-122"/>
                    <a:cs typeface="SimHei" charset="-122"/>
                  </a:rPr>
                  <a:t>2</a:t>
                </a:r>
              </a:p>
            </p:txBody>
          </p:sp>
          <p:sp>
            <p:nvSpPr>
              <p:cNvPr id="26" name="Text Box 20"/>
              <p:cNvSpPr txBox="1">
                <a:spLocks noChangeArrowheads="1"/>
              </p:cNvSpPr>
              <p:nvPr/>
            </p:nvSpPr>
            <p:spPr bwMode="auto">
              <a:xfrm>
                <a:off x="4677" y="797"/>
                <a:ext cx="14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 tIns="0" rIns="18000" bIns="0">
                <a:spAutoFit/>
              </a:bodyPr>
              <a:lstStyle/>
              <a:p>
                <a:pPr algn="ctr" eaLnBrk="1" hangingPunct="1">
                  <a:spcBef>
                    <a:spcPct val="50000"/>
                  </a:spcBef>
                  <a:defRPr/>
                </a:pPr>
                <a:r>
                  <a:rPr kumimoji="1" lang="en-US" altLang="zh-CN" sz="2400">
                    <a:latin typeface="SimHei" charset="-122"/>
                    <a:ea typeface="SimHei" charset="-122"/>
                    <a:cs typeface="SimHei" charset="-122"/>
                  </a:rPr>
                  <a:t>3</a:t>
                </a:r>
              </a:p>
            </p:txBody>
          </p:sp>
          <p:sp>
            <p:nvSpPr>
              <p:cNvPr id="27" name="Text Box 21"/>
              <p:cNvSpPr txBox="1">
                <a:spLocks noChangeArrowheads="1"/>
              </p:cNvSpPr>
              <p:nvPr/>
            </p:nvSpPr>
            <p:spPr bwMode="auto">
              <a:xfrm>
                <a:off x="4669" y="1752"/>
                <a:ext cx="14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 tIns="0" rIns="18000" bIns="0">
                <a:spAutoFit/>
              </a:bodyPr>
              <a:lstStyle/>
              <a:p>
                <a:pPr algn="ctr" eaLnBrk="1" hangingPunct="1">
                  <a:spcBef>
                    <a:spcPct val="50000"/>
                  </a:spcBef>
                  <a:defRPr/>
                </a:pPr>
                <a:r>
                  <a:rPr kumimoji="1" lang="en-US" altLang="zh-CN" sz="2400">
                    <a:latin typeface="SimHei" charset="-122"/>
                    <a:ea typeface="SimHei" charset="-122"/>
                    <a:cs typeface="SimHei" charset="-122"/>
                  </a:rPr>
                  <a:t>4</a:t>
                </a:r>
              </a:p>
            </p:txBody>
          </p:sp>
          <p:sp>
            <p:nvSpPr>
              <p:cNvPr id="28" name="Line 22"/>
              <p:cNvSpPr>
                <a:spLocks noChangeShapeType="1"/>
              </p:cNvSpPr>
              <p:nvPr/>
            </p:nvSpPr>
            <p:spPr bwMode="auto">
              <a:xfrm>
                <a:off x="4215" y="2024"/>
                <a:ext cx="454" cy="0"/>
              </a:xfrm>
              <a:prstGeom prst="line">
                <a:avLst/>
              </a:prstGeom>
              <a:noFill/>
              <a:ln w="9525">
                <a:solidFill>
                  <a:schemeClr val="tx1"/>
                </a:solidFill>
                <a:miter lim="800000"/>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29" name="Line 23"/>
              <p:cNvSpPr>
                <a:spLocks noChangeShapeType="1"/>
              </p:cNvSpPr>
              <p:nvPr/>
            </p:nvSpPr>
            <p:spPr bwMode="auto">
              <a:xfrm>
                <a:off x="4215" y="1752"/>
                <a:ext cx="0" cy="36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30" name="Line 24"/>
              <p:cNvSpPr>
                <a:spLocks noChangeShapeType="1"/>
              </p:cNvSpPr>
              <p:nvPr/>
            </p:nvSpPr>
            <p:spPr bwMode="auto">
              <a:xfrm>
                <a:off x="4669" y="1752"/>
                <a:ext cx="0" cy="40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31" name="Text Box 25"/>
              <p:cNvSpPr txBox="1">
                <a:spLocks noChangeArrowheads="1"/>
              </p:cNvSpPr>
              <p:nvPr/>
            </p:nvSpPr>
            <p:spPr bwMode="auto">
              <a:xfrm>
                <a:off x="4352" y="1797"/>
                <a:ext cx="22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 tIns="0" rIns="18000" bIns="0">
                <a:spAutoFit/>
              </a:bodyPr>
              <a:lstStyle/>
              <a:p>
                <a:pPr algn="ctr" eaLnBrk="1" hangingPunct="1">
                  <a:spcBef>
                    <a:spcPct val="50000"/>
                  </a:spcBef>
                  <a:defRPr/>
                </a:pPr>
                <a:r>
                  <a:rPr kumimoji="1" lang="en-US" altLang="zh-CN" sz="2400">
                    <a:latin typeface="SimHei" charset="-122"/>
                    <a:ea typeface="SimHei" charset="-122"/>
                    <a:cs typeface="SimHei" charset="-122"/>
                  </a:rPr>
                  <a:t>d</a:t>
                </a:r>
                <a:r>
                  <a:rPr kumimoji="1" lang="en-US" altLang="zh-CN" sz="2400" i="1">
                    <a:latin typeface="SimHei" charset="-122"/>
                    <a:ea typeface="SimHei" charset="-122"/>
                    <a:cs typeface="SimHei" charset="-122"/>
                  </a:rPr>
                  <a:t>x</a:t>
                </a:r>
              </a:p>
            </p:txBody>
          </p:sp>
        </p:grpSp>
        <p:sp>
          <p:nvSpPr>
            <p:cNvPr id="15" name="Line 26"/>
            <p:cNvSpPr>
              <a:spLocks noChangeShapeType="1"/>
            </p:cNvSpPr>
            <p:nvPr/>
          </p:nvSpPr>
          <p:spPr bwMode="auto">
            <a:xfrm>
              <a:off x="3969" y="1026"/>
              <a:ext cx="181"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16" name="Line 27"/>
            <p:cNvSpPr>
              <a:spLocks noChangeShapeType="1"/>
            </p:cNvSpPr>
            <p:nvPr/>
          </p:nvSpPr>
          <p:spPr bwMode="auto">
            <a:xfrm flipV="1">
              <a:off x="4059" y="1026"/>
              <a:ext cx="0" cy="726"/>
            </a:xfrm>
            <a:prstGeom prst="line">
              <a:avLst/>
            </a:prstGeom>
            <a:noFill/>
            <a:ln w="9525">
              <a:solidFill>
                <a:schemeClr val="tx1"/>
              </a:solidFill>
              <a:miter lim="800000"/>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17" name="Text Box 28"/>
            <p:cNvSpPr txBox="1">
              <a:spLocks noChangeArrowheads="1"/>
            </p:cNvSpPr>
            <p:nvPr/>
          </p:nvSpPr>
          <p:spPr bwMode="auto">
            <a:xfrm>
              <a:off x="3878" y="1162"/>
              <a:ext cx="22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 tIns="0" rIns="18000" bIns="0">
              <a:spAutoFit/>
            </a:bodyPr>
            <a:lstStyle/>
            <a:p>
              <a:pPr algn="ctr" eaLnBrk="1" hangingPunct="1">
                <a:spcBef>
                  <a:spcPct val="50000"/>
                </a:spcBef>
                <a:defRPr/>
              </a:pPr>
              <a:r>
                <a:rPr kumimoji="1" lang="en-US" altLang="zh-CN" sz="2400" i="1">
                  <a:latin typeface="SimHei" charset="-122"/>
                  <a:ea typeface="SimHei" charset="-122"/>
                  <a:cs typeface="SimHei" charset="-122"/>
                </a:rPr>
                <a:t>l</a:t>
              </a:r>
            </a:p>
          </p:txBody>
        </p:sp>
      </p:grpSp>
      <p:sp>
        <p:nvSpPr>
          <p:cNvPr id="37" name="Rectangle 29"/>
          <p:cNvSpPr>
            <a:spLocks noChangeArrowheads="1"/>
          </p:cNvSpPr>
          <p:nvPr/>
        </p:nvSpPr>
        <p:spPr bwMode="auto">
          <a:xfrm>
            <a:off x="539750" y="3141663"/>
            <a:ext cx="2736850" cy="54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120000"/>
              </a:lnSpc>
              <a:defRPr/>
            </a:pPr>
            <a:r>
              <a:rPr kumimoji="1" lang="en-US" altLang="zh-CN" sz="2800" b="1">
                <a:latin typeface="SimHei" charset="-122"/>
                <a:ea typeface="SimHei" charset="-122"/>
                <a:cs typeface="SimHei" charset="-122"/>
              </a:rPr>
              <a:t>    </a:t>
            </a:r>
            <a:r>
              <a:rPr kumimoji="1" lang="zh-CN" altLang="en-US" sz="2800" b="1">
                <a:latin typeface="SimHei" charset="-122"/>
                <a:ea typeface="SimHei" charset="-122"/>
                <a:cs typeface="SimHei" charset="-122"/>
              </a:rPr>
              <a:t>流入的动量：</a:t>
            </a:r>
          </a:p>
        </p:txBody>
      </p:sp>
      <p:graphicFrame>
        <p:nvGraphicFramePr>
          <p:cNvPr id="38" name="Object 33"/>
          <p:cNvGraphicFramePr>
            <a:graphicFrameLocks noChangeAspect="1"/>
          </p:cNvGraphicFramePr>
          <p:nvPr>
            <p:extLst>
              <p:ext uri="{D42A27DB-BD31-4B8C-83A1-F6EECF244321}">
                <p14:modId xmlns:p14="http://schemas.microsoft.com/office/powerpoint/2010/main" val="1363762423"/>
              </p:ext>
            </p:extLst>
          </p:nvPr>
        </p:nvGraphicFramePr>
        <p:xfrm>
          <a:off x="1692275" y="2205038"/>
          <a:ext cx="2155825" cy="865187"/>
        </p:xfrm>
        <a:graphic>
          <a:graphicData uri="http://schemas.openxmlformats.org/presentationml/2006/ole">
            <mc:AlternateContent xmlns:mc="http://schemas.openxmlformats.org/markup-compatibility/2006">
              <mc:Choice xmlns:v="urn:schemas-microsoft-com:vml" Requires="v">
                <p:oleObj name="公式" r:id="rId2" imgW="990170" imgH="393529" progId="Equation.3">
                  <p:embed/>
                </p:oleObj>
              </mc:Choice>
              <mc:Fallback>
                <p:oleObj name="公式" r:id="rId2" imgW="990170" imgH="393529"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2205038"/>
                        <a:ext cx="215582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9" name="Object 36"/>
          <p:cNvGraphicFramePr>
            <a:graphicFrameLocks noChangeAspect="1"/>
          </p:cNvGraphicFramePr>
          <p:nvPr>
            <p:extLst>
              <p:ext uri="{D42A27DB-BD31-4B8C-83A1-F6EECF244321}">
                <p14:modId xmlns:p14="http://schemas.microsoft.com/office/powerpoint/2010/main" val="662078930"/>
              </p:ext>
            </p:extLst>
          </p:nvPr>
        </p:nvGraphicFramePr>
        <p:xfrm>
          <a:off x="2268538" y="3860800"/>
          <a:ext cx="2460625" cy="865188"/>
        </p:xfrm>
        <a:graphic>
          <a:graphicData uri="http://schemas.openxmlformats.org/presentationml/2006/ole">
            <mc:AlternateContent xmlns:mc="http://schemas.openxmlformats.org/markup-compatibility/2006">
              <mc:Choice xmlns:v="urn:schemas-microsoft-com:vml" Requires="v">
                <p:oleObj name="公式" r:id="rId4" imgW="1129810" imgH="393529" progId="Equation.3">
                  <p:embed/>
                </p:oleObj>
              </mc:Choice>
              <mc:Fallback>
                <p:oleObj name="公式" r:id="rId4" imgW="1129810"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8538" y="3860800"/>
                        <a:ext cx="2460625"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 name="Rectangle 37"/>
          <p:cNvSpPr>
            <a:spLocks noChangeArrowheads="1"/>
          </p:cNvSpPr>
          <p:nvPr/>
        </p:nvSpPr>
        <p:spPr bwMode="auto">
          <a:xfrm>
            <a:off x="539750" y="4724400"/>
            <a:ext cx="3816350" cy="54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120000"/>
              </a:lnSpc>
              <a:defRPr/>
            </a:pPr>
            <a:r>
              <a:rPr kumimoji="1" lang="zh-CN" altLang="en-US" sz="2800" b="1">
                <a:latin typeface="SimHei" charset="-122"/>
                <a:ea typeface="SimHei" charset="-122"/>
                <a:cs typeface="SimHei" charset="-122"/>
              </a:rPr>
              <a:t>因此总的动量变化为：</a:t>
            </a:r>
          </a:p>
        </p:txBody>
      </p:sp>
      <p:graphicFrame>
        <p:nvGraphicFramePr>
          <p:cNvPr id="41" name="Object 38"/>
          <p:cNvGraphicFramePr>
            <a:graphicFrameLocks noChangeAspect="1"/>
          </p:cNvGraphicFramePr>
          <p:nvPr>
            <p:extLst>
              <p:ext uri="{D42A27DB-BD31-4B8C-83A1-F6EECF244321}">
                <p14:modId xmlns:p14="http://schemas.microsoft.com/office/powerpoint/2010/main" val="1447801403"/>
              </p:ext>
            </p:extLst>
          </p:nvPr>
        </p:nvGraphicFramePr>
        <p:xfrm>
          <a:off x="755650" y="5300663"/>
          <a:ext cx="7702550" cy="828675"/>
        </p:xfrm>
        <a:graphic>
          <a:graphicData uri="http://schemas.openxmlformats.org/presentationml/2006/ole">
            <mc:AlternateContent xmlns:mc="http://schemas.openxmlformats.org/markup-compatibility/2006">
              <mc:Choice xmlns:v="urn:schemas-microsoft-com:vml" Requires="v">
                <p:oleObj name="公式" r:id="rId6" imgW="3695700" imgH="393700" progId="Equation.3">
                  <p:embed/>
                </p:oleObj>
              </mc:Choice>
              <mc:Fallback>
                <p:oleObj name="公式" r:id="rId6" imgW="3695700" imgH="3937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650" y="5300663"/>
                        <a:ext cx="770255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4050629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object 8"/>
          <p:cNvSpPr txBox="1"/>
          <p:nvPr/>
        </p:nvSpPr>
        <p:spPr>
          <a:xfrm>
            <a:off x="3141079" y="0"/>
            <a:ext cx="3090441" cy="637130"/>
          </a:xfrm>
          <a:prstGeom prst="rect">
            <a:avLst/>
          </a:prstGeom>
        </p:spPr>
        <p:txBody>
          <a:bodyPr vert="horz" wrap="square" lIns="0" tIns="0" rIns="0" bIns="0" rtlCol="0">
            <a:noAutofit/>
          </a:bodyPr>
          <a:lstStyle/>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五、边界层积分方程</a:t>
            </a: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sz="2400" b="1" dirty="0">
              <a:solidFill>
                <a:srgbClr val="FF0000"/>
              </a:solidFill>
              <a:latin typeface="黑体" panose="02010609060101010101" pitchFamily="49" charset="-122"/>
              <a:ea typeface="黑体" panose="02010609060101010101" pitchFamily="49" charset="-122"/>
              <a:cs typeface="黑体"/>
            </a:endParaRPr>
          </a:p>
        </p:txBody>
      </p:sp>
      <p:sp>
        <p:nvSpPr>
          <p:cNvPr id="11" name="Rectangle 2"/>
          <p:cNvSpPr>
            <a:spLocks noChangeArrowheads="1"/>
          </p:cNvSpPr>
          <p:nvPr/>
        </p:nvSpPr>
        <p:spPr bwMode="auto">
          <a:xfrm>
            <a:off x="539750" y="549275"/>
            <a:ext cx="3816350"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120000"/>
              </a:lnSpc>
              <a:defRPr/>
            </a:pPr>
            <a:r>
              <a:rPr kumimoji="1" lang="zh-CN" altLang="en-US" sz="2800" b="1">
                <a:latin typeface="Times New Roman" charset="0"/>
                <a:ea typeface="楷体_GB2312" charset="0"/>
              </a:rPr>
              <a:t>得动量积分方程为：</a:t>
            </a:r>
          </a:p>
        </p:txBody>
      </p:sp>
      <p:graphicFrame>
        <p:nvGraphicFramePr>
          <p:cNvPr id="12" name="Object 3"/>
          <p:cNvGraphicFramePr>
            <a:graphicFrameLocks noChangeAspect="1"/>
          </p:cNvGraphicFramePr>
          <p:nvPr/>
        </p:nvGraphicFramePr>
        <p:xfrm>
          <a:off x="2843213" y="1125538"/>
          <a:ext cx="3494087" cy="1042987"/>
        </p:xfrm>
        <a:graphic>
          <a:graphicData uri="http://schemas.openxmlformats.org/presentationml/2006/ole">
            <mc:AlternateContent xmlns:mc="http://schemas.openxmlformats.org/markup-compatibility/2006">
              <mc:Choice xmlns:v="urn:schemas-microsoft-com:vml" Requires="v">
                <p:oleObj name="公式" r:id="rId2" imgW="1675673" imgH="495085" progId="Equation.3">
                  <p:embed/>
                </p:oleObj>
              </mc:Choice>
              <mc:Fallback>
                <p:oleObj name="公式" r:id="rId2" imgW="1675673" imgH="495085"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1125538"/>
                        <a:ext cx="3494087"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3" name="Rectangle 4"/>
          <p:cNvSpPr>
            <a:spLocks noChangeArrowheads="1"/>
          </p:cNvSpPr>
          <p:nvPr/>
        </p:nvSpPr>
        <p:spPr bwMode="auto">
          <a:xfrm>
            <a:off x="539750" y="2205038"/>
            <a:ext cx="8001000"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120000"/>
              </a:lnSpc>
              <a:defRPr/>
            </a:pPr>
            <a:r>
              <a:rPr kumimoji="1" lang="en-US" altLang="zh-CN" sz="2800" b="1">
                <a:latin typeface="Times New Roman" charset="0"/>
                <a:ea typeface="楷体_GB2312" charset="0"/>
              </a:rPr>
              <a:t>2. </a:t>
            </a:r>
            <a:r>
              <a:rPr kumimoji="1" lang="zh-CN" altLang="en-US" sz="2800" b="1">
                <a:latin typeface="Times New Roman" charset="0"/>
                <a:ea typeface="楷体_GB2312" charset="0"/>
              </a:rPr>
              <a:t>方法二（采用对边界层微分方程积分而得）</a:t>
            </a:r>
          </a:p>
        </p:txBody>
      </p:sp>
    </p:spTree>
    <p:extLst>
      <p:ext uri="{BB962C8B-B14F-4D97-AF65-F5344CB8AC3E}">
        <p14:creationId xmlns:p14="http://schemas.microsoft.com/office/powerpoint/2010/main" val="11630703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object 8"/>
          <p:cNvSpPr txBox="1"/>
          <p:nvPr/>
        </p:nvSpPr>
        <p:spPr>
          <a:xfrm>
            <a:off x="3141079" y="0"/>
            <a:ext cx="3090441" cy="637130"/>
          </a:xfrm>
          <a:prstGeom prst="rect">
            <a:avLst/>
          </a:prstGeom>
        </p:spPr>
        <p:txBody>
          <a:bodyPr vert="horz" wrap="square" lIns="0" tIns="0" rIns="0" bIns="0" rtlCol="0">
            <a:noAutofit/>
          </a:bodyPr>
          <a:lstStyle/>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五、边界层积分方程</a:t>
            </a: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sz="2400" b="1" dirty="0">
              <a:solidFill>
                <a:srgbClr val="FF0000"/>
              </a:solidFill>
              <a:latin typeface="黑体" panose="02010609060101010101" pitchFamily="49" charset="-122"/>
              <a:ea typeface="黑体" panose="02010609060101010101" pitchFamily="49" charset="-122"/>
              <a:cs typeface="黑体"/>
            </a:endParaRPr>
          </a:p>
        </p:txBody>
      </p:sp>
      <p:sp>
        <p:nvSpPr>
          <p:cNvPr id="11" name="Text Box 35"/>
          <p:cNvSpPr txBox="1">
            <a:spLocks noChangeArrowheads="1"/>
          </p:cNvSpPr>
          <p:nvPr/>
        </p:nvSpPr>
        <p:spPr bwMode="auto">
          <a:xfrm>
            <a:off x="533400" y="471488"/>
            <a:ext cx="8001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kumimoji="1" lang="zh-CN" altLang="en-US" sz="2800" b="1">
                <a:latin typeface="SimHei" charset="-122"/>
                <a:ea typeface="SimHei" charset="-122"/>
                <a:cs typeface="SimHei" charset="-122"/>
              </a:rPr>
              <a:t>二、边界层能量积分方程的建立</a:t>
            </a:r>
          </a:p>
        </p:txBody>
      </p:sp>
      <p:sp>
        <p:nvSpPr>
          <p:cNvPr id="12" name="Rectangle 36"/>
          <p:cNvSpPr>
            <a:spLocks noChangeArrowheads="1"/>
          </p:cNvSpPr>
          <p:nvPr/>
        </p:nvSpPr>
        <p:spPr bwMode="auto">
          <a:xfrm>
            <a:off x="539750" y="1125538"/>
            <a:ext cx="8001000" cy="54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120000"/>
              </a:lnSpc>
              <a:defRPr/>
            </a:pPr>
            <a:r>
              <a:rPr kumimoji="1" lang="en-US" altLang="zh-CN" sz="2800" b="1">
                <a:latin typeface="SimHei" charset="-122"/>
                <a:ea typeface="SimHei" charset="-122"/>
                <a:cs typeface="SimHei" charset="-122"/>
              </a:rPr>
              <a:t>1. </a:t>
            </a:r>
            <a:r>
              <a:rPr kumimoji="1" lang="zh-CN" altLang="en-US" sz="2800" b="1">
                <a:latin typeface="SimHei" charset="-122"/>
                <a:ea typeface="SimHei" charset="-122"/>
                <a:cs typeface="SimHei" charset="-122"/>
              </a:rPr>
              <a:t>方法一</a:t>
            </a:r>
          </a:p>
        </p:txBody>
      </p:sp>
      <p:sp>
        <p:nvSpPr>
          <p:cNvPr id="13" name="Rectangle 38"/>
          <p:cNvSpPr>
            <a:spLocks noChangeArrowheads="1"/>
          </p:cNvSpPr>
          <p:nvPr/>
        </p:nvSpPr>
        <p:spPr bwMode="auto">
          <a:xfrm>
            <a:off x="539750" y="1773238"/>
            <a:ext cx="5327650" cy="11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120000"/>
              </a:lnSpc>
              <a:defRPr/>
            </a:pPr>
            <a:r>
              <a:rPr kumimoji="1" lang="en-US" altLang="zh-CN" sz="2800" b="1" dirty="0">
                <a:latin typeface="SimHei" charset="-122"/>
                <a:ea typeface="SimHei" charset="-122"/>
                <a:cs typeface="SimHei" charset="-122"/>
              </a:rPr>
              <a:t> </a:t>
            </a:r>
            <a:r>
              <a:rPr kumimoji="1" lang="zh-CN" altLang="en-US" sz="2800" b="1" dirty="0">
                <a:latin typeface="SimHei" charset="-122"/>
                <a:ea typeface="SimHei" charset="-122"/>
                <a:cs typeface="SimHei" charset="-122"/>
              </a:rPr>
              <a:t>对整个容积上利用能量守恒关系：</a:t>
            </a:r>
          </a:p>
        </p:txBody>
      </p:sp>
      <p:graphicFrame>
        <p:nvGraphicFramePr>
          <p:cNvPr id="14" name="Object 39"/>
          <p:cNvGraphicFramePr>
            <a:graphicFrameLocks noChangeAspect="1"/>
          </p:cNvGraphicFramePr>
          <p:nvPr>
            <p:extLst>
              <p:ext uri="{D42A27DB-BD31-4B8C-83A1-F6EECF244321}">
                <p14:modId xmlns:p14="http://schemas.microsoft.com/office/powerpoint/2010/main" val="1713203799"/>
              </p:ext>
            </p:extLst>
          </p:nvPr>
        </p:nvGraphicFramePr>
        <p:xfrm>
          <a:off x="1995488" y="3213100"/>
          <a:ext cx="1714500" cy="752475"/>
        </p:xfrm>
        <a:graphic>
          <a:graphicData uri="http://schemas.openxmlformats.org/presentationml/2006/ole">
            <mc:AlternateContent xmlns:mc="http://schemas.openxmlformats.org/markup-compatibility/2006">
              <mc:Choice xmlns:v="urn:schemas-microsoft-com:vml" Requires="v">
                <p:oleObj name="公式" r:id="rId2" imgW="787058" imgH="342751" progId="Equation.3">
                  <p:embed/>
                </p:oleObj>
              </mc:Choice>
              <mc:Fallback>
                <p:oleObj name="公式" r:id="rId2" imgW="787058" imgH="342751"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5488" y="3213100"/>
                        <a:ext cx="1714500"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5" name="Rectangle 40"/>
          <p:cNvSpPr>
            <a:spLocks noChangeArrowheads="1"/>
          </p:cNvSpPr>
          <p:nvPr/>
        </p:nvSpPr>
        <p:spPr bwMode="auto">
          <a:xfrm>
            <a:off x="539750" y="4005263"/>
            <a:ext cx="4608513" cy="54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120000"/>
              </a:lnSpc>
              <a:defRPr/>
            </a:pPr>
            <a:r>
              <a:rPr kumimoji="1" lang="zh-CN" altLang="en-US" sz="2800" b="1">
                <a:latin typeface="SimHei" charset="-122"/>
                <a:ea typeface="SimHei" charset="-122"/>
                <a:cs typeface="SimHei" charset="-122"/>
              </a:rPr>
              <a:t>从</a:t>
            </a:r>
            <a:r>
              <a:rPr kumimoji="1" lang="en-US" altLang="zh-CN" sz="2800" b="1">
                <a:latin typeface="SimHei" charset="-122"/>
                <a:ea typeface="SimHei" charset="-122"/>
                <a:cs typeface="SimHei" charset="-122"/>
              </a:rPr>
              <a:t>1-4</a:t>
            </a:r>
            <a:r>
              <a:rPr kumimoji="1" lang="zh-CN" altLang="en-US" sz="2800" b="1">
                <a:latin typeface="SimHei" charset="-122"/>
                <a:ea typeface="SimHei" charset="-122"/>
                <a:cs typeface="SimHei" charset="-122"/>
              </a:rPr>
              <a:t>界面上进入的能量为：</a:t>
            </a:r>
          </a:p>
        </p:txBody>
      </p:sp>
      <p:graphicFrame>
        <p:nvGraphicFramePr>
          <p:cNvPr id="16" name="Object 42"/>
          <p:cNvGraphicFramePr>
            <a:graphicFrameLocks noChangeAspect="1"/>
          </p:cNvGraphicFramePr>
          <p:nvPr>
            <p:extLst>
              <p:ext uri="{D42A27DB-BD31-4B8C-83A1-F6EECF244321}">
                <p14:modId xmlns:p14="http://schemas.microsoft.com/office/powerpoint/2010/main" val="355510817"/>
              </p:ext>
            </p:extLst>
          </p:nvPr>
        </p:nvGraphicFramePr>
        <p:xfrm>
          <a:off x="3132138" y="4797425"/>
          <a:ext cx="1658937" cy="1087438"/>
        </p:xfrm>
        <a:graphic>
          <a:graphicData uri="http://schemas.openxmlformats.org/presentationml/2006/ole">
            <mc:AlternateContent xmlns:mc="http://schemas.openxmlformats.org/markup-compatibility/2006">
              <mc:Choice xmlns:v="urn:schemas-microsoft-com:vml" Requires="v">
                <p:oleObj name="公式" r:id="rId4" imgW="761669" imgH="495085" progId="Equation.3">
                  <p:embed/>
                </p:oleObj>
              </mc:Choice>
              <mc:Fallback>
                <p:oleObj name="公式" r:id="rId4" imgW="761669" imgH="49508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4797425"/>
                        <a:ext cx="1658937" cy="108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17" name="Group 43"/>
          <p:cNvGrpSpPr>
            <a:grpSpLocks/>
          </p:cNvGrpSpPr>
          <p:nvPr/>
        </p:nvGrpSpPr>
        <p:grpSpPr bwMode="auto">
          <a:xfrm>
            <a:off x="5435600" y="787400"/>
            <a:ext cx="3200400" cy="3001963"/>
            <a:chOff x="3424" y="269"/>
            <a:chExt cx="2016" cy="1891"/>
          </a:xfrm>
        </p:grpSpPr>
        <p:grpSp>
          <p:nvGrpSpPr>
            <p:cNvPr id="18" name="Group 44"/>
            <p:cNvGrpSpPr>
              <a:grpSpLocks/>
            </p:cNvGrpSpPr>
            <p:nvPr/>
          </p:nvGrpSpPr>
          <p:grpSpPr bwMode="auto">
            <a:xfrm>
              <a:off x="3424" y="269"/>
              <a:ext cx="2016" cy="1891"/>
              <a:chOff x="3424" y="269"/>
              <a:chExt cx="2016" cy="1891"/>
            </a:xfrm>
          </p:grpSpPr>
          <p:grpSp>
            <p:nvGrpSpPr>
              <p:cNvPr id="23" name="Group 45"/>
              <p:cNvGrpSpPr>
                <a:grpSpLocks/>
              </p:cNvGrpSpPr>
              <p:nvPr/>
            </p:nvGrpSpPr>
            <p:grpSpPr bwMode="auto">
              <a:xfrm>
                <a:off x="3424" y="269"/>
                <a:ext cx="2016" cy="1776"/>
                <a:chOff x="3312" y="1056"/>
                <a:chExt cx="2016" cy="1776"/>
              </a:xfrm>
            </p:grpSpPr>
            <p:sp>
              <p:nvSpPr>
                <p:cNvPr id="36" name="Line 46"/>
                <p:cNvSpPr>
                  <a:spLocks noChangeShapeType="1"/>
                </p:cNvSpPr>
                <p:nvPr/>
              </p:nvSpPr>
              <p:spPr bwMode="auto">
                <a:xfrm>
                  <a:off x="3600" y="2544"/>
                  <a:ext cx="1632" cy="0"/>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37" name="Line 47"/>
                <p:cNvSpPr>
                  <a:spLocks noChangeShapeType="1"/>
                </p:cNvSpPr>
                <p:nvPr/>
              </p:nvSpPr>
              <p:spPr bwMode="auto">
                <a:xfrm flipV="1">
                  <a:off x="3600" y="1152"/>
                  <a:ext cx="0" cy="1392"/>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38" name="Text Box 48"/>
                <p:cNvSpPr txBox="1">
                  <a:spLocks noChangeArrowheads="1"/>
                </p:cNvSpPr>
                <p:nvPr/>
              </p:nvSpPr>
              <p:spPr bwMode="auto">
                <a:xfrm>
                  <a:off x="3360" y="2448"/>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kumimoji="1" lang="en-US" altLang="zh-CN" sz="2400">
                      <a:latin typeface="SimHei" charset="-122"/>
                      <a:ea typeface="SimHei" charset="-122"/>
                      <a:cs typeface="SimHei" charset="-122"/>
                    </a:rPr>
                    <a:t>0</a:t>
                  </a:r>
                </a:p>
              </p:txBody>
            </p:sp>
            <p:sp>
              <p:nvSpPr>
                <p:cNvPr id="39" name="Text Box 49"/>
                <p:cNvSpPr txBox="1">
                  <a:spLocks noChangeArrowheads="1"/>
                </p:cNvSpPr>
                <p:nvPr/>
              </p:nvSpPr>
              <p:spPr bwMode="auto">
                <a:xfrm>
                  <a:off x="5088" y="2544"/>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kumimoji="1" lang="en-US" altLang="zh-CN" sz="2400" i="1">
                      <a:latin typeface="SimHei" charset="-122"/>
                      <a:ea typeface="SimHei" charset="-122"/>
                      <a:cs typeface="SimHei" charset="-122"/>
                    </a:rPr>
                    <a:t>x</a:t>
                  </a:r>
                </a:p>
              </p:txBody>
            </p:sp>
            <p:sp>
              <p:nvSpPr>
                <p:cNvPr id="40" name="Text Box 50"/>
                <p:cNvSpPr txBox="1">
                  <a:spLocks noChangeArrowheads="1"/>
                </p:cNvSpPr>
                <p:nvPr/>
              </p:nvSpPr>
              <p:spPr bwMode="auto">
                <a:xfrm>
                  <a:off x="3312" y="1056"/>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kumimoji="1" lang="en-US" altLang="zh-CN" sz="2400" i="1">
                      <a:latin typeface="SimHei" charset="-122"/>
                      <a:ea typeface="SimHei" charset="-122"/>
                      <a:cs typeface="SimHei" charset="-122"/>
                    </a:rPr>
                    <a:t>y</a:t>
                  </a:r>
                </a:p>
              </p:txBody>
            </p:sp>
          </p:grpSp>
          <p:sp>
            <p:nvSpPr>
              <p:cNvPr id="24" name="弧 51"/>
              <p:cNvSpPr>
                <a:spLocks/>
              </p:cNvSpPr>
              <p:nvPr/>
            </p:nvSpPr>
            <p:spPr bwMode="auto">
              <a:xfrm flipH="1">
                <a:off x="3717" y="1133"/>
                <a:ext cx="1632" cy="624"/>
              </a:xfrm>
              <a:custGeom>
                <a:avLst/>
                <a:gdLst>
                  <a:gd name="G0" fmla="+- 0 0 0"/>
                  <a:gd name="G1" fmla="+- 21596 0 0"/>
                  <a:gd name="G2" fmla="+- 21600 0 0"/>
                  <a:gd name="T0" fmla="*/ 439 w 21600"/>
                  <a:gd name="T1" fmla="*/ 0 h 21596"/>
                  <a:gd name="T2" fmla="*/ 21600 w 21600"/>
                  <a:gd name="T3" fmla="*/ 21596 h 21596"/>
                  <a:gd name="T4" fmla="*/ 0 w 21600"/>
                  <a:gd name="T5" fmla="*/ 21596 h 21596"/>
                </a:gdLst>
                <a:ahLst/>
                <a:cxnLst>
                  <a:cxn ang="0">
                    <a:pos x="T0" y="T1"/>
                  </a:cxn>
                  <a:cxn ang="0">
                    <a:pos x="T2" y="T3"/>
                  </a:cxn>
                  <a:cxn ang="0">
                    <a:pos x="T4" y="T5"/>
                  </a:cxn>
                </a:cxnLst>
                <a:rect l="0" t="0" r="r" b="b"/>
                <a:pathLst>
                  <a:path w="21600" h="21596" fill="none" extrusionOk="0">
                    <a:moveTo>
                      <a:pt x="438" y="0"/>
                    </a:moveTo>
                    <a:cubicBezTo>
                      <a:pt x="12194" y="239"/>
                      <a:pt x="21600" y="9837"/>
                      <a:pt x="21600" y="21596"/>
                    </a:cubicBezTo>
                  </a:path>
                  <a:path w="21600" h="21596" stroke="0" extrusionOk="0">
                    <a:moveTo>
                      <a:pt x="438" y="0"/>
                    </a:moveTo>
                    <a:cubicBezTo>
                      <a:pt x="12194" y="239"/>
                      <a:pt x="21600" y="9837"/>
                      <a:pt x="21600" y="21596"/>
                    </a:cubicBezTo>
                    <a:lnTo>
                      <a:pt x="0" y="21596"/>
                    </a:lnTo>
                    <a:close/>
                  </a:path>
                </a:pathLst>
              </a:custGeom>
              <a:noFill/>
              <a:ln w="2857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25" name="Line 52"/>
              <p:cNvSpPr>
                <a:spLocks noChangeShapeType="1"/>
              </p:cNvSpPr>
              <p:nvPr/>
            </p:nvSpPr>
            <p:spPr bwMode="auto">
              <a:xfrm>
                <a:off x="4677" y="1037"/>
                <a:ext cx="0" cy="720"/>
              </a:xfrm>
              <a:prstGeom prst="line">
                <a:avLst/>
              </a:prstGeom>
              <a:noFill/>
              <a:ln w="28575">
                <a:solidFill>
                  <a:srgbClr val="FF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26" name="Line 53"/>
              <p:cNvSpPr>
                <a:spLocks noChangeShapeType="1"/>
              </p:cNvSpPr>
              <p:nvPr/>
            </p:nvSpPr>
            <p:spPr bwMode="auto">
              <a:xfrm>
                <a:off x="4197" y="1037"/>
                <a:ext cx="480" cy="0"/>
              </a:xfrm>
              <a:prstGeom prst="line">
                <a:avLst/>
              </a:prstGeom>
              <a:noFill/>
              <a:ln w="28575">
                <a:solidFill>
                  <a:srgbClr val="FF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27" name="Line 54"/>
              <p:cNvSpPr>
                <a:spLocks noChangeShapeType="1"/>
              </p:cNvSpPr>
              <p:nvPr/>
            </p:nvSpPr>
            <p:spPr bwMode="auto">
              <a:xfrm>
                <a:off x="4197" y="1037"/>
                <a:ext cx="0" cy="720"/>
              </a:xfrm>
              <a:prstGeom prst="line">
                <a:avLst/>
              </a:prstGeom>
              <a:noFill/>
              <a:ln w="28575">
                <a:solidFill>
                  <a:srgbClr val="FF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28" name="Text Box 55"/>
              <p:cNvSpPr txBox="1">
                <a:spLocks noChangeArrowheads="1"/>
              </p:cNvSpPr>
              <p:nvPr/>
            </p:nvSpPr>
            <p:spPr bwMode="auto">
              <a:xfrm>
                <a:off x="4034" y="1752"/>
                <a:ext cx="14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 tIns="0" rIns="18000" bIns="0">
                <a:spAutoFit/>
              </a:bodyPr>
              <a:lstStyle/>
              <a:p>
                <a:pPr algn="ctr" eaLnBrk="1" hangingPunct="1">
                  <a:spcBef>
                    <a:spcPct val="50000"/>
                  </a:spcBef>
                  <a:defRPr/>
                </a:pPr>
                <a:r>
                  <a:rPr kumimoji="1" lang="en-US" altLang="zh-CN" sz="2400">
                    <a:latin typeface="SimHei" charset="-122"/>
                    <a:ea typeface="SimHei" charset="-122"/>
                    <a:cs typeface="SimHei" charset="-122"/>
                  </a:rPr>
                  <a:t>1</a:t>
                </a:r>
              </a:p>
            </p:txBody>
          </p:sp>
          <p:sp>
            <p:nvSpPr>
              <p:cNvPr id="29" name="Text Box 56"/>
              <p:cNvSpPr txBox="1">
                <a:spLocks noChangeArrowheads="1"/>
              </p:cNvSpPr>
              <p:nvPr/>
            </p:nvSpPr>
            <p:spPr bwMode="auto">
              <a:xfrm>
                <a:off x="4101" y="797"/>
                <a:ext cx="14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 tIns="0" rIns="18000" bIns="0">
                <a:spAutoFit/>
              </a:bodyPr>
              <a:lstStyle/>
              <a:p>
                <a:pPr algn="ctr" eaLnBrk="1" hangingPunct="1">
                  <a:spcBef>
                    <a:spcPct val="50000"/>
                  </a:spcBef>
                  <a:defRPr/>
                </a:pPr>
                <a:r>
                  <a:rPr kumimoji="1" lang="en-US" altLang="zh-CN" sz="2400">
                    <a:latin typeface="SimHei" charset="-122"/>
                    <a:ea typeface="SimHei" charset="-122"/>
                    <a:cs typeface="SimHei" charset="-122"/>
                  </a:rPr>
                  <a:t>2</a:t>
                </a:r>
              </a:p>
            </p:txBody>
          </p:sp>
          <p:sp>
            <p:nvSpPr>
              <p:cNvPr id="30" name="Text Box 57"/>
              <p:cNvSpPr txBox="1">
                <a:spLocks noChangeArrowheads="1"/>
              </p:cNvSpPr>
              <p:nvPr/>
            </p:nvSpPr>
            <p:spPr bwMode="auto">
              <a:xfrm>
                <a:off x="4677" y="797"/>
                <a:ext cx="14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 tIns="0" rIns="18000" bIns="0">
                <a:spAutoFit/>
              </a:bodyPr>
              <a:lstStyle/>
              <a:p>
                <a:pPr algn="ctr" eaLnBrk="1" hangingPunct="1">
                  <a:spcBef>
                    <a:spcPct val="50000"/>
                  </a:spcBef>
                  <a:defRPr/>
                </a:pPr>
                <a:r>
                  <a:rPr kumimoji="1" lang="en-US" altLang="zh-CN" sz="2400">
                    <a:latin typeface="SimHei" charset="-122"/>
                    <a:ea typeface="SimHei" charset="-122"/>
                    <a:cs typeface="SimHei" charset="-122"/>
                  </a:rPr>
                  <a:t>3</a:t>
                </a:r>
              </a:p>
            </p:txBody>
          </p:sp>
          <p:sp>
            <p:nvSpPr>
              <p:cNvPr id="31" name="Text Box 58"/>
              <p:cNvSpPr txBox="1">
                <a:spLocks noChangeArrowheads="1"/>
              </p:cNvSpPr>
              <p:nvPr/>
            </p:nvSpPr>
            <p:spPr bwMode="auto">
              <a:xfrm>
                <a:off x="4669" y="1752"/>
                <a:ext cx="14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 tIns="0" rIns="18000" bIns="0">
                <a:spAutoFit/>
              </a:bodyPr>
              <a:lstStyle/>
              <a:p>
                <a:pPr algn="ctr" eaLnBrk="1" hangingPunct="1">
                  <a:spcBef>
                    <a:spcPct val="50000"/>
                  </a:spcBef>
                  <a:defRPr/>
                </a:pPr>
                <a:r>
                  <a:rPr kumimoji="1" lang="en-US" altLang="zh-CN" sz="2400">
                    <a:latin typeface="SimHei" charset="-122"/>
                    <a:ea typeface="SimHei" charset="-122"/>
                    <a:cs typeface="SimHei" charset="-122"/>
                  </a:rPr>
                  <a:t>4</a:t>
                </a:r>
              </a:p>
            </p:txBody>
          </p:sp>
          <p:sp>
            <p:nvSpPr>
              <p:cNvPr id="32" name="Line 59"/>
              <p:cNvSpPr>
                <a:spLocks noChangeShapeType="1"/>
              </p:cNvSpPr>
              <p:nvPr/>
            </p:nvSpPr>
            <p:spPr bwMode="auto">
              <a:xfrm>
                <a:off x="4215" y="2024"/>
                <a:ext cx="454" cy="0"/>
              </a:xfrm>
              <a:prstGeom prst="line">
                <a:avLst/>
              </a:prstGeom>
              <a:noFill/>
              <a:ln w="9525">
                <a:solidFill>
                  <a:schemeClr val="tx1"/>
                </a:solidFill>
                <a:miter lim="800000"/>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33" name="Line 60"/>
              <p:cNvSpPr>
                <a:spLocks noChangeShapeType="1"/>
              </p:cNvSpPr>
              <p:nvPr/>
            </p:nvSpPr>
            <p:spPr bwMode="auto">
              <a:xfrm>
                <a:off x="4215" y="1752"/>
                <a:ext cx="0" cy="36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34" name="Line 61"/>
              <p:cNvSpPr>
                <a:spLocks noChangeShapeType="1"/>
              </p:cNvSpPr>
              <p:nvPr/>
            </p:nvSpPr>
            <p:spPr bwMode="auto">
              <a:xfrm>
                <a:off x="4669" y="1752"/>
                <a:ext cx="0" cy="40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35" name="Text Box 62"/>
              <p:cNvSpPr txBox="1">
                <a:spLocks noChangeArrowheads="1"/>
              </p:cNvSpPr>
              <p:nvPr/>
            </p:nvSpPr>
            <p:spPr bwMode="auto">
              <a:xfrm>
                <a:off x="4352" y="1797"/>
                <a:ext cx="22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 tIns="0" rIns="18000" bIns="0">
                <a:spAutoFit/>
              </a:bodyPr>
              <a:lstStyle/>
              <a:p>
                <a:pPr algn="ctr" eaLnBrk="1" hangingPunct="1">
                  <a:spcBef>
                    <a:spcPct val="50000"/>
                  </a:spcBef>
                  <a:defRPr/>
                </a:pPr>
                <a:r>
                  <a:rPr kumimoji="1" lang="en-US" altLang="zh-CN" sz="2400">
                    <a:latin typeface="SimHei" charset="-122"/>
                    <a:ea typeface="SimHei" charset="-122"/>
                    <a:cs typeface="SimHei" charset="-122"/>
                  </a:rPr>
                  <a:t>d</a:t>
                </a:r>
                <a:r>
                  <a:rPr kumimoji="1" lang="en-US" altLang="zh-CN" sz="2400" i="1">
                    <a:latin typeface="SimHei" charset="-122"/>
                    <a:ea typeface="SimHei" charset="-122"/>
                    <a:cs typeface="SimHei" charset="-122"/>
                  </a:rPr>
                  <a:t>x</a:t>
                </a:r>
              </a:p>
            </p:txBody>
          </p:sp>
        </p:grpSp>
        <p:sp>
          <p:nvSpPr>
            <p:cNvPr id="19" name="Line 63"/>
            <p:cNvSpPr>
              <a:spLocks noChangeShapeType="1"/>
            </p:cNvSpPr>
            <p:nvPr/>
          </p:nvSpPr>
          <p:spPr bwMode="auto">
            <a:xfrm>
              <a:off x="3969" y="1026"/>
              <a:ext cx="181"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21" name="Line 64"/>
            <p:cNvSpPr>
              <a:spLocks noChangeShapeType="1"/>
            </p:cNvSpPr>
            <p:nvPr/>
          </p:nvSpPr>
          <p:spPr bwMode="auto">
            <a:xfrm flipV="1">
              <a:off x="4059" y="1026"/>
              <a:ext cx="0" cy="726"/>
            </a:xfrm>
            <a:prstGeom prst="line">
              <a:avLst/>
            </a:prstGeom>
            <a:noFill/>
            <a:ln w="9525">
              <a:solidFill>
                <a:schemeClr val="tx1"/>
              </a:solidFill>
              <a:miter lim="800000"/>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22" name="Text Box 65"/>
            <p:cNvSpPr txBox="1">
              <a:spLocks noChangeArrowheads="1"/>
            </p:cNvSpPr>
            <p:nvPr/>
          </p:nvSpPr>
          <p:spPr bwMode="auto">
            <a:xfrm>
              <a:off x="3878" y="1162"/>
              <a:ext cx="22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 tIns="0" rIns="18000" bIns="0">
              <a:spAutoFit/>
            </a:bodyPr>
            <a:lstStyle/>
            <a:p>
              <a:pPr algn="ctr" eaLnBrk="1" hangingPunct="1">
                <a:spcBef>
                  <a:spcPct val="50000"/>
                </a:spcBef>
                <a:defRPr/>
              </a:pPr>
              <a:r>
                <a:rPr kumimoji="1" lang="en-US" altLang="zh-CN" sz="2400" i="1">
                  <a:latin typeface="SimHei" charset="-122"/>
                  <a:ea typeface="SimHei" charset="-122"/>
                  <a:cs typeface="SimHei" charset="-122"/>
                </a:rPr>
                <a:t>l</a:t>
              </a:r>
            </a:p>
          </p:txBody>
        </p:sp>
      </p:grpSp>
    </p:spTree>
    <p:extLst>
      <p:ext uri="{BB962C8B-B14F-4D97-AF65-F5344CB8AC3E}">
        <p14:creationId xmlns:p14="http://schemas.microsoft.com/office/powerpoint/2010/main" val="13270998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object 8"/>
          <p:cNvSpPr txBox="1"/>
          <p:nvPr/>
        </p:nvSpPr>
        <p:spPr>
          <a:xfrm>
            <a:off x="3141079" y="0"/>
            <a:ext cx="3090441" cy="637130"/>
          </a:xfrm>
          <a:prstGeom prst="rect">
            <a:avLst/>
          </a:prstGeom>
        </p:spPr>
        <p:txBody>
          <a:bodyPr vert="horz" wrap="square" lIns="0" tIns="0" rIns="0" bIns="0" rtlCol="0">
            <a:noAutofit/>
          </a:bodyPr>
          <a:lstStyle/>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五、边界层积分方程</a:t>
            </a: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sz="2400" b="1" dirty="0">
              <a:solidFill>
                <a:srgbClr val="FF0000"/>
              </a:solidFill>
              <a:latin typeface="黑体" panose="02010609060101010101" pitchFamily="49" charset="-122"/>
              <a:ea typeface="黑体" panose="02010609060101010101" pitchFamily="49" charset="-122"/>
              <a:cs typeface="黑体"/>
            </a:endParaRPr>
          </a:p>
        </p:txBody>
      </p:sp>
      <p:sp>
        <p:nvSpPr>
          <p:cNvPr id="11" name="Rectangle 42"/>
          <p:cNvSpPr>
            <a:spLocks noChangeArrowheads="1"/>
          </p:cNvSpPr>
          <p:nvPr/>
        </p:nvSpPr>
        <p:spPr bwMode="auto">
          <a:xfrm>
            <a:off x="539750" y="549275"/>
            <a:ext cx="4752975" cy="54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120000"/>
              </a:lnSpc>
              <a:defRPr/>
            </a:pPr>
            <a:r>
              <a:rPr kumimoji="1" lang="zh-CN" altLang="en-US" sz="2800" b="1">
                <a:latin typeface="SimHei" charset="-122"/>
                <a:ea typeface="SimHei" charset="-122"/>
                <a:cs typeface="SimHei" charset="-122"/>
              </a:rPr>
              <a:t>在</a:t>
            </a:r>
            <a:r>
              <a:rPr kumimoji="1" lang="en-US" altLang="zh-CN" sz="2800" b="1">
                <a:latin typeface="SimHei" charset="-122"/>
                <a:ea typeface="SimHei" charset="-122"/>
                <a:cs typeface="SimHei" charset="-122"/>
              </a:rPr>
              <a:t>1-2</a:t>
            </a:r>
            <a:r>
              <a:rPr kumimoji="1" lang="zh-CN" altLang="en-US" sz="2800" b="1">
                <a:latin typeface="SimHei" charset="-122"/>
                <a:ea typeface="SimHei" charset="-122"/>
                <a:cs typeface="SimHei" charset="-122"/>
              </a:rPr>
              <a:t>界面上流入的能量：</a:t>
            </a:r>
          </a:p>
        </p:txBody>
      </p:sp>
      <p:grpSp>
        <p:nvGrpSpPr>
          <p:cNvPr id="12" name="Group 45"/>
          <p:cNvGrpSpPr>
            <a:grpSpLocks/>
          </p:cNvGrpSpPr>
          <p:nvPr/>
        </p:nvGrpSpPr>
        <p:grpSpPr bwMode="auto">
          <a:xfrm>
            <a:off x="5435600" y="427038"/>
            <a:ext cx="3200400" cy="3001962"/>
            <a:chOff x="3424" y="269"/>
            <a:chExt cx="2016" cy="1891"/>
          </a:xfrm>
        </p:grpSpPr>
        <p:grpSp>
          <p:nvGrpSpPr>
            <p:cNvPr id="13" name="Group 46"/>
            <p:cNvGrpSpPr>
              <a:grpSpLocks/>
            </p:cNvGrpSpPr>
            <p:nvPr/>
          </p:nvGrpSpPr>
          <p:grpSpPr bwMode="auto">
            <a:xfrm>
              <a:off x="3424" y="269"/>
              <a:ext cx="2016" cy="1891"/>
              <a:chOff x="3424" y="269"/>
              <a:chExt cx="2016" cy="1891"/>
            </a:xfrm>
          </p:grpSpPr>
          <p:grpSp>
            <p:nvGrpSpPr>
              <p:cNvPr id="17" name="Group 47"/>
              <p:cNvGrpSpPr>
                <a:grpSpLocks/>
              </p:cNvGrpSpPr>
              <p:nvPr/>
            </p:nvGrpSpPr>
            <p:grpSpPr bwMode="auto">
              <a:xfrm>
                <a:off x="3424" y="269"/>
                <a:ext cx="2016" cy="1776"/>
                <a:chOff x="3312" y="1056"/>
                <a:chExt cx="2016" cy="1776"/>
              </a:xfrm>
            </p:grpSpPr>
            <p:sp>
              <p:nvSpPr>
                <p:cNvPr id="31" name="Line 48"/>
                <p:cNvSpPr>
                  <a:spLocks noChangeShapeType="1"/>
                </p:cNvSpPr>
                <p:nvPr/>
              </p:nvSpPr>
              <p:spPr bwMode="auto">
                <a:xfrm>
                  <a:off x="3600" y="2544"/>
                  <a:ext cx="1632" cy="0"/>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32" name="Line 49"/>
                <p:cNvSpPr>
                  <a:spLocks noChangeShapeType="1"/>
                </p:cNvSpPr>
                <p:nvPr/>
              </p:nvSpPr>
              <p:spPr bwMode="auto">
                <a:xfrm flipV="1">
                  <a:off x="3600" y="1152"/>
                  <a:ext cx="0" cy="1392"/>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33" name="Text Box 50"/>
                <p:cNvSpPr txBox="1">
                  <a:spLocks noChangeArrowheads="1"/>
                </p:cNvSpPr>
                <p:nvPr/>
              </p:nvSpPr>
              <p:spPr bwMode="auto">
                <a:xfrm>
                  <a:off x="3360" y="2448"/>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kumimoji="1" lang="en-US" altLang="zh-CN" sz="2400">
                      <a:latin typeface="SimHei" charset="-122"/>
                      <a:ea typeface="SimHei" charset="-122"/>
                      <a:cs typeface="SimHei" charset="-122"/>
                    </a:rPr>
                    <a:t>0</a:t>
                  </a:r>
                </a:p>
              </p:txBody>
            </p:sp>
            <p:sp>
              <p:nvSpPr>
                <p:cNvPr id="34" name="Text Box 51"/>
                <p:cNvSpPr txBox="1">
                  <a:spLocks noChangeArrowheads="1"/>
                </p:cNvSpPr>
                <p:nvPr/>
              </p:nvSpPr>
              <p:spPr bwMode="auto">
                <a:xfrm>
                  <a:off x="5088" y="2544"/>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kumimoji="1" lang="en-US" altLang="zh-CN" sz="2400" i="1">
                      <a:latin typeface="SimHei" charset="-122"/>
                      <a:ea typeface="SimHei" charset="-122"/>
                      <a:cs typeface="SimHei" charset="-122"/>
                    </a:rPr>
                    <a:t>x</a:t>
                  </a:r>
                </a:p>
              </p:txBody>
            </p:sp>
            <p:sp>
              <p:nvSpPr>
                <p:cNvPr id="35" name="Text Box 52"/>
                <p:cNvSpPr txBox="1">
                  <a:spLocks noChangeArrowheads="1"/>
                </p:cNvSpPr>
                <p:nvPr/>
              </p:nvSpPr>
              <p:spPr bwMode="auto">
                <a:xfrm>
                  <a:off x="3312" y="1056"/>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kumimoji="1" lang="en-US" altLang="zh-CN" sz="2400" i="1">
                      <a:latin typeface="SimHei" charset="-122"/>
                      <a:ea typeface="SimHei" charset="-122"/>
                      <a:cs typeface="SimHei" charset="-122"/>
                    </a:rPr>
                    <a:t>y</a:t>
                  </a:r>
                </a:p>
              </p:txBody>
            </p:sp>
          </p:grpSp>
          <p:sp>
            <p:nvSpPr>
              <p:cNvPr id="18" name="弧 53"/>
              <p:cNvSpPr>
                <a:spLocks/>
              </p:cNvSpPr>
              <p:nvPr/>
            </p:nvSpPr>
            <p:spPr bwMode="auto">
              <a:xfrm flipH="1">
                <a:off x="3717" y="1133"/>
                <a:ext cx="1632" cy="624"/>
              </a:xfrm>
              <a:custGeom>
                <a:avLst/>
                <a:gdLst>
                  <a:gd name="G0" fmla="+- 0 0 0"/>
                  <a:gd name="G1" fmla="+- 21596 0 0"/>
                  <a:gd name="G2" fmla="+- 21600 0 0"/>
                  <a:gd name="T0" fmla="*/ 439 w 21600"/>
                  <a:gd name="T1" fmla="*/ 0 h 21596"/>
                  <a:gd name="T2" fmla="*/ 21600 w 21600"/>
                  <a:gd name="T3" fmla="*/ 21596 h 21596"/>
                  <a:gd name="T4" fmla="*/ 0 w 21600"/>
                  <a:gd name="T5" fmla="*/ 21596 h 21596"/>
                </a:gdLst>
                <a:ahLst/>
                <a:cxnLst>
                  <a:cxn ang="0">
                    <a:pos x="T0" y="T1"/>
                  </a:cxn>
                  <a:cxn ang="0">
                    <a:pos x="T2" y="T3"/>
                  </a:cxn>
                  <a:cxn ang="0">
                    <a:pos x="T4" y="T5"/>
                  </a:cxn>
                </a:cxnLst>
                <a:rect l="0" t="0" r="r" b="b"/>
                <a:pathLst>
                  <a:path w="21600" h="21596" fill="none" extrusionOk="0">
                    <a:moveTo>
                      <a:pt x="438" y="0"/>
                    </a:moveTo>
                    <a:cubicBezTo>
                      <a:pt x="12194" y="239"/>
                      <a:pt x="21600" y="9837"/>
                      <a:pt x="21600" y="21596"/>
                    </a:cubicBezTo>
                  </a:path>
                  <a:path w="21600" h="21596" stroke="0" extrusionOk="0">
                    <a:moveTo>
                      <a:pt x="438" y="0"/>
                    </a:moveTo>
                    <a:cubicBezTo>
                      <a:pt x="12194" y="239"/>
                      <a:pt x="21600" y="9837"/>
                      <a:pt x="21600" y="21596"/>
                    </a:cubicBezTo>
                    <a:lnTo>
                      <a:pt x="0" y="21596"/>
                    </a:lnTo>
                    <a:close/>
                  </a:path>
                </a:pathLst>
              </a:custGeom>
              <a:noFill/>
              <a:ln w="2857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19" name="Line 54"/>
              <p:cNvSpPr>
                <a:spLocks noChangeShapeType="1"/>
              </p:cNvSpPr>
              <p:nvPr/>
            </p:nvSpPr>
            <p:spPr bwMode="auto">
              <a:xfrm>
                <a:off x="4677" y="1037"/>
                <a:ext cx="0" cy="720"/>
              </a:xfrm>
              <a:prstGeom prst="line">
                <a:avLst/>
              </a:prstGeom>
              <a:noFill/>
              <a:ln w="28575">
                <a:solidFill>
                  <a:srgbClr val="FF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21" name="Line 55"/>
              <p:cNvSpPr>
                <a:spLocks noChangeShapeType="1"/>
              </p:cNvSpPr>
              <p:nvPr/>
            </p:nvSpPr>
            <p:spPr bwMode="auto">
              <a:xfrm>
                <a:off x="4197" y="1037"/>
                <a:ext cx="480" cy="0"/>
              </a:xfrm>
              <a:prstGeom prst="line">
                <a:avLst/>
              </a:prstGeom>
              <a:noFill/>
              <a:ln w="28575">
                <a:solidFill>
                  <a:srgbClr val="FF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22" name="Line 56"/>
              <p:cNvSpPr>
                <a:spLocks noChangeShapeType="1"/>
              </p:cNvSpPr>
              <p:nvPr/>
            </p:nvSpPr>
            <p:spPr bwMode="auto">
              <a:xfrm>
                <a:off x="4197" y="1037"/>
                <a:ext cx="0" cy="720"/>
              </a:xfrm>
              <a:prstGeom prst="line">
                <a:avLst/>
              </a:prstGeom>
              <a:noFill/>
              <a:ln w="28575">
                <a:solidFill>
                  <a:srgbClr val="FF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23" name="Text Box 57"/>
              <p:cNvSpPr txBox="1">
                <a:spLocks noChangeArrowheads="1"/>
              </p:cNvSpPr>
              <p:nvPr/>
            </p:nvSpPr>
            <p:spPr bwMode="auto">
              <a:xfrm>
                <a:off x="4034" y="1752"/>
                <a:ext cx="14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 tIns="0" rIns="18000" bIns="0">
                <a:spAutoFit/>
              </a:bodyPr>
              <a:lstStyle/>
              <a:p>
                <a:pPr algn="ctr" eaLnBrk="1" hangingPunct="1">
                  <a:spcBef>
                    <a:spcPct val="50000"/>
                  </a:spcBef>
                  <a:defRPr/>
                </a:pPr>
                <a:r>
                  <a:rPr kumimoji="1" lang="en-US" altLang="zh-CN" sz="2400">
                    <a:latin typeface="SimHei" charset="-122"/>
                    <a:ea typeface="SimHei" charset="-122"/>
                    <a:cs typeface="SimHei" charset="-122"/>
                  </a:rPr>
                  <a:t>1</a:t>
                </a:r>
              </a:p>
            </p:txBody>
          </p:sp>
          <p:sp>
            <p:nvSpPr>
              <p:cNvPr id="24" name="Text Box 58"/>
              <p:cNvSpPr txBox="1">
                <a:spLocks noChangeArrowheads="1"/>
              </p:cNvSpPr>
              <p:nvPr/>
            </p:nvSpPr>
            <p:spPr bwMode="auto">
              <a:xfrm>
                <a:off x="4101" y="797"/>
                <a:ext cx="14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 tIns="0" rIns="18000" bIns="0">
                <a:spAutoFit/>
              </a:bodyPr>
              <a:lstStyle/>
              <a:p>
                <a:pPr algn="ctr" eaLnBrk="1" hangingPunct="1">
                  <a:spcBef>
                    <a:spcPct val="50000"/>
                  </a:spcBef>
                  <a:defRPr/>
                </a:pPr>
                <a:r>
                  <a:rPr kumimoji="1" lang="en-US" altLang="zh-CN" sz="2400">
                    <a:latin typeface="SimHei" charset="-122"/>
                    <a:ea typeface="SimHei" charset="-122"/>
                    <a:cs typeface="SimHei" charset="-122"/>
                  </a:rPr>
                  <a:t>2</a:t>
                </a:r>
              </a:p>
            </p:txBody>
          </p:sp>
          <p:sp>
            <p:nvSpPr>
              <p:cNvPr id="25" name="Text Box 59"/>
              <p:cNvSpPr txBox="1">
                <a:spLocks noChangeArrowheads="1"/>
              </p:cNvSpPr>
              <p:nvPr/>
            </p:nvSpPr>
            <p:spPr bwMode="auto">
              <a:xfrm>
                <a:off x="4677" y="797"/>
                <a:ext cx="14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 tIns="0" rIns="18000" bIns="0">
                <a:spAutoFit/>
              </a:bodyPr>
              <a:lstStyle/>
              <a:p>
                <a:pPr algn="ctr" eaLnBrk="1" hangingPunct="1">
                  <a:spcBef>
                    <a:spcPct val="50000"/>
                  </a:spcBef>
                  <a:defRPr/>
                </a:pPr>
                <a:r>
                  <a:rPr kumimoji="1" lang="en-US" altLang="zh-CN" sz="2400">
                    <a:latin typeface="SimHei" charset="-122"/>
                    <a:ea typeface="SimHei" charset="-122"/>
                    <a:cs typeface="SimHei" charset="-122"/>
                  </a:rPr>
                  <a:t>3</a:t>
                </a:r>
              </a:p>
            </p:txBody>
          </p:sp>
          <p:sp>
            <p:nvSpPr>
              <p:cNvPr id="26" name="Text Box 60"/>
              <p:cNvSpPr txBox="1">
                <a:spLocks noChangeArrowheads="1"/>
              </p:cNvSpPr>
              <p:nvPr/>
            </p:nvSpPr>
            <p:spPr bwMode="auto">
              <a:xfrm>
                <a:off x="4669" y="1752"/>
                <a:ext cx="14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 tIns="0" rIns="18000" bIns="0">
                <a:spAutoFit/>
              </a:bodyPr>
              <a:lstStyle/>
              <a:p>
                <a:pPr algn="ctr" eaLnBrk="1" hangingPunct="1">
                  <a:spcBef>
                    <a:spcPct val="50000"/>
                  </a:spcBef>
                  <a:defRPr/>
                </a:pPr>
                <a:r>
                  <a:rPr kumimoji="1" lang="en-US" altLang="zh-CN" sz="2400">
                    <a:latin typeface="SimHei" charset="-122"/>
                    <a:ea typeface="SimHei" charset="-122"/>
                    <a:cs typeface="SimHei" charset="-122"/>
                  </a:rPr>
                  <a:t>4</a:t>
                </a:r>
              </a:p>
            </p:txBody>
          </p:sp>
          <p:sp>
            <p:nvSpPr>
              <p:cNvPr id="27" name="Line 61"/>
              <p:cNvSpPr>
                <a:spLocks noChangeShapeType="1"/>
              </p:cNvSpPr>
              <p:nvPr/>
            </p:nvSpPr>
            <p:spPr bwMode="auto">
              <a:xfrm>
                <a:off x="4215" y="2024"/>
                <a:ext cx="454" cy="0"/>
              </a:xfrm>
              <a:prstGeom prst="line">
                <a:avLst/>
              </a:prstGeom>
              <a:noFill/>
              <a:ln w="9525">
                <a:solidFill>
                  <a:schemeClr val="tx1"/>
                </a:solidFill>
                <a:miter lim="800000"/>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28" name="Line 62"/>
              <p:cNvSpPr>
                <a:spLocks noChangeShapeType="1"/>
              </p:cNvSpPr>
              <p:nvPr/>
            </p:nvSpPr>
            <p:spPr bwMode="auto">
              <a:xfrm>
                <a:off x="4215" y="1752"/>
                <a:ext cx="0" cy="363"/>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29" name="Line 63"/>
              <p:cNvSpPr>
                <a:spLocks noChangeShapeType="1"/>
              </p:cNvSpPr>
              <p:nvPr/>
            </p:nvSpPr>
            <p:spPr bwMode="auto">
              <a:xfrm>
                <a:off x="4669" y="1752"/>
                <a:ext cx="0" cy="408"/>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30" name="Text Box 64"/>
              <p:cNvSpPr txBox="1">
                <a:spLocks noChangeArrowheads="1"/>
              </p:cNvSpPr>
              <p:nvPr/>
            </p:nvSpPr>
            <p:spPr bwMode="auto">
              <a:xfrm>
                <a:off x="4352" y="1797"/>
                <a:ext cx="22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 tIns="0" rIns="18000" bIns="0">
                <a:spAutoFit/>
              </a:bodyPr>
              <a:lstStyle/>
              <a:p>
                <a:pPr algn="ctr" eaLnBrk="1" hangingPunct="1">
                  <a:spcBef>
                    <a:spcPct val="50000"/>
                  </a:spcBef>
                  <a:defRPr/>
                </a:pPr>
                <a:r>
                  <a:rPr kumimoji="1" lang="en-US" altLang="zh-CN" sz="2400">
                    <a:latin typeface="SimHei" charset="-122"/>
                    <a:ea typeface="SimHei" charset="-122"/>
                    <a:cs typeface="SimHei" charset="-122"/>
                  </a:rPr>
                  <a:t>d</a:t>
                </a:r>
                <a:r>
                  <a:rPr kumimoji="1" lang="en-US" altLang="zh-CN" sz="2400" i="1">
                    <a:latin typeface="SimHei" charset="-122"/>
                    <a:ea typeface="SimHei" charset="-122"/>
                    <a:cs typeface="SimHei" charset="-122"/>
                  </a:rPr>
                  <a:t>x</a:t>
                </a:r>
              </a:p>
            </p:txBody>
          </p:sp>
        </p:grpSp>
        <p:sp>
          <p:nvSpPr>
            <p:cNvPr id="14" name="Line 65"/>
            <p:cNvSpPr>
              <a:spLocks noChangeShapeType="1"/>
            </p:cNvSpPr>
            <p:nvPr/>
          </p:nvSpPr>
          <p:spPr bwMode="auto">
            <a:xfrm>
              <a:off x="3969" y="1026"/>
              <a:ext cx="181"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15" name="Line 66"/>
            <p:cNvSpPr>
              <a:spLocks noChangeShapeType="1"/>
            </p:cNvSpPr>
            <p:nvPr/>
          </p:nvSpPr>
          <p:spPr bwMode="auto">
            <a:xfrm flipV="1">
              <a:off x="4059" y="1026"/>
              <a:ext cx="0" cy="726"/>
            </a:xfrm>
            <a:prstGeom prst="line">
              <a:avLst/>
            </a:prstGeom>
            <a:noFill/>
            <a:ln w="9525">
              <a:solidFill>
                <a:schemeClr val="tx1"/>
              </a:solidFill>
              <a:miter lim="800000"/>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16" name="Text Box 67"/>
            <p:cNvSpPr txBox="1">
              <a:spLocks noChangeArrowheads="1"/>
            </p:cNvSpPr>
            <p:nvPr/>
          </p:nvSpPr>
          <p:spPr bwMode="auto">
            <a:xfrm>
              <a:off x="3878" y="1162"/>
              <a:ext cx="22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 tIns="0" rIns="18000" bIns="0">
              <a:spAutoFit/>
            </a:bodyPr>
            <a:lstStyle/>
            <a:p>
              <a:pPr algn="ctr" eaLnBrk="1" hangingPunct="1">
                <a:spcBef>
                  <a:spcPct val="50000"/>
                </a:spcBef>
                <a:defRPr/>
              </a:pPr>
              <a:r>
                <a:rPr kumimoji="1" lang="en-US" altLang="zh-CN" sz="2400" i="1">
                  <a:latin typeface="SimHei" charset="-122"/>
                  <a:ea typeface="SimHei" charset="-122"/>
                  <a:cs typeface="SimHei" charset="-122"/>
                </a:rPr>
                <a:t>l</a:t>
              </a:r>
            </a:p>
          </p:txBody>
        </p:sp>
      </p:grpSp>
      <p:graphicFrame>
        <p:nvGraphicFramePr>
          <p:cNvPr id="36" name="Object 69"/>
          <p:cNvGraphicFramePr>
            <a:graphicFrameLocks noChangeAspect="1"/>
          </p:cNvGraphicFramePr>
          <p:nvPr>
            <p:extLst>
              <p:ext uri="{D42A27DB-BD31-4B8C-83A1-F6EECF244321}">
                <p14:modId xmlns:p14="http://schemas.microsoft.com/office/powerpoint/2010/main" val="2031226205"/>
              </p:ext>
            </p:extLst>
          </p:nvPr>
        </p:nvGraphicFramePr>
        <p:xfrm>
          <a:off x="2051050" y="1125538"/>
          <a:ext cx="1298575" cy="725487"/>
        </p:xfrm>
        <a:graphic>
          <a:graphicData uri="http://schemas.openxmlformats.org/presentationml/2006/ole">
            <mc:AlternateContent xmlns:mc="http://schemas.openxmlformats.org/markup-compatibility/2006">
              <mc:Choice xmlns:v="urn:schemas-microsoft-com:vml" Requires="v">
                <p:oleObj name="公式" r:id="rId2" imgW="596900" imgH="330200" progId="Equation.3">
                  <p:embed/>
                </p:oleObj>
              </mc:Choice>
              <mc:Fallback>
                <p:oleObj name="公式" r:id="rId2" imgW="596900" imgH="3302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1125538"/>
                        <a:ext cx="1298575"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7" name="Rectangle 70"/>
          <p:cNvSpPr>
            <a:spLocks noChangeArrowheads="1"/>
          </p:cNvSpPr>
          <p:nvPr/>
        </p:nvSpPr>
        <p:spPr bwMode="auto">
          <a:xfrm>
            <a:off x="539750" y="1844675"/>
            <a:ext cx="4679950" cy="54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120000"/>
              </a:lnSpc>
              <a:defRPr/>
            </a:pPr>
            <a:r>
              <a:rPr kumimoji="1" lang="zh-CN" altLang="en-US" sz="2800" b="1">
                <a:latin typeface="SimHei" charset="-122"/>
                <a:ea typeface="SimHei" charset="-122"/>
                <a:cs typeface="SimHei" charset="-122"/>
              </a:rPr>
              <a:t>在</a:t>
            </a:r>
            <a:r>
              <a:rPr kumimoji="1" lang="en-US" altLang="zh-CN" sz="2800" b="1">
                <a:latin typeface="SimHei" charset="-122"/>
                <a:ea typeface="SimHei" charset="-122"/>
                <a:cs typeface="SimHei" charset="-122"/>
              </a:rPr>
              <a:t>3-4</a:t>
            </a:r>
            <a:r>
              <a:rPr kumimoji="1" lang="zh-CN" altLang="en-US" sz="2800" b="1">
                <a:latin typeface="SimHei" charset="-122"/>
                <a:ea typeface="SimHei" charset="-122"/>
                <a:cs typeface="SimHei" charset="-122"/>
              </a:rPr>
              <a:t>界面上流出的能量：</a:t>
            </a:r>
          </a:p>
        </p:txBody>
      </p:sp>
      <p:sp>
        <p:nvSpPr>
          <p:cNvPr id="38" name="Rectangle 71"/>
          <p:cNvSpPr>
            <a:spLocks noChangeArrowheads="1"/>
          </p:cNvSpPr>
          <p:nvPr/>
        </p:nvSpPr>
        <p:spPr bwMode="auto">
          <a:xfrm>
            <a:off x="611188" y="3246438"/>
            <a:ext cx="2736850" cy="54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120000"/>
              </a:lnSpc>
              <a:defRPr/>
            </a:pPr>
            <a:r>
              <a:rPr kumimoji="1" lang="en-US" altLang="zh-CN" sz="2800" b="1">
                <a:latin typeface="SimHei" charset="-122"/>
                <a:ea typeface="SimHei" charset="-122"/>
                <a:cs typeface="SimHei" charset="-122"/>
              </a:rPr>
              <a:t>    </a:t>
            </a:r>
          </a:p>
        </p:txBody>
      </p:sp>
      <p:graphicFrame>
        <p:nvGraphicFramePr>
          <p:cNvPr id="39" name="Object 72"/>
          <p:cNvGraphicFramePr>
            <a:graphicFrameLocks noChangeAspect="1"/>
          </p:cNvGraphicFramePr>
          <p:nvPr>
            <p:extLst>
              <p:ext uri="{D42A27DB-BD31-4B8C-83A1-F6EECF244321}">
                <p14:modId xmlns:p14="http://schemas.microsoft.com/office/powerpoint/2010/main" val="271291076"/>
              </p:ext>
            </p:extLst>
          </p:nvPr>
        </p:nvGraphicFramePr>
        <p:xfrm>
          <a:off x="971550" y="2349500"/>
          <a:ext cx="3870325" cy="865188"/>
        </p:xfrm>
        <a:graphic>
          <a:graphicData uri="http://schemas.openxmlformats.org/presentationml/2006/ole">
            <mc:AlternateContent xmlns:mc="http://schemas.openxmlformats.org/markup-compatibility/2006">
              <mc:Choice xmlns:v="urn:schemas-microsoft-com:vml" Requires="v">
                <p:oleObj name="公式" r:id="rId4" imgW="1777229" imgH="393529" progId="Equation.3">
                  <p:embed/>
                </p:oleObj>
              </mc:Choice>
              <mc:Fallback>
                <p:oleObj name="公式" r:id="rId4" imgW="1777229"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2349500"/>
                        <a:ext cx="3870325"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 name="Rectangle 75"/>
          <p:cNvSpPr>
            <a:spLocks noChangeArrowheads="1"/>
          </p:cNvSpPr>
          <p:nvPr/>
        </p:nvSpPr>
        <p:spPr bwMode="auto">
          <a:xfrm>
            <a:off x="611188" y="3213100"/>
            <a:ext cx="4679950" cy="54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120000"/>
              </a:lnSpc>
              <a:defRPr/>
            </a:pPr>
            <a:r>
              <a:rPr kumimoji="1" lang="zh-CN" altLang="en-US" sz="2800" b="1">
                <a:latin typeface="SimHei" charset="-122"/>
                <a:ea typeface="SimHei" charset="-122"/>
                <a:cs typeface="SimHei" charset="-122"/>
              </a:rPr>
              <a:t>在</a:t>
            </a:r>
            <a:r>
              <a:rPr kumimoji="1" lang="en-US" altLang="zh-CN" sz="2800" b="1">
                <a:latin typeface="SimHei" charset="-122"/>
                <a:ea typeface="SimHei" charset="-122"/>
                <a:cs typeface="SimHei" charset="-122"/>
              </a:rPr>
              <a:t>2-3</a:t>
            </a:r>
            <a:r>
              <a:rPr kumimoji="1" lang="zh-CN" altLang="en-US" sz="2800" b="1">
                <a:latin typeface="SimHei" charset="-122"/>
                <a:ea typeface="SimHei" charset="-122"/>
                <a:cs typeface="SimHei" charset="-122"/>
              </a:rPr>
              <a:t>界面上流入的能量：</a:t>
            </a:r>
          </a:p>
        </p:txBody>
      </p:sp>
      <p:graphicFrame>
        <p:nvGraphicFramePr>
          <p:cNvPr id="41" name="Object 76"/>
          <p:cNvGraphicFramePr>
            <a:graphicFrameLocks noChangeAspect="1"/>
          </p:cNvGraphicFramePr>
          <p:nvPr>
            <p:extLst>
              <p:ext uri="{D42A27DB-BD31-4B8C-83A1-F6EECF244321}">
                <p14:modId xmlns:p14="http://schemas.microsoft.com/office/powerpoint/2010/main" val="481331751"/>
              </p:ext>
            </p:extLst>
          </p:nvPr>
        </p:nvGraphicFramePr>
        <p:xfrm>
          <a:off x="1835150" y="3789363"/>
          <a:ext cx="2543175" cy="865187"/>
        </p:xfrm>
        <a:graphic>
          <a:graphicData uri="http://schemas.openxmlformats.org/presentationml/2006/ole">
            <mc:AlternateContent xmlns:mc="http://schemas.openxmlformats.org/markup-compatibility/2006">
              <mc:Choice xmlns:v="urn:schemas-microsoft-com:vml" Requires="v">
                <p:oleObj name="公式" r:id="rId6" imgW="1167893" imgH="393529" progId="Equation.3">
                  <p:embed/>
                </p:oleObj>
              </mc:Choice>
              <mc:Fallback>
                <p:oleObj name="公式" r:id="rId6" imgW="1167893" imgH="39352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5150" y="3789363"/>
                        <a:ext cx="254317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2" name="Rectangle 77"/>
          <p:cNvSpPr>
            <a:spLocks noChangeArrowheads="1"/>
          </p:cNvSpPr>
          <p:nvPr/>
        </p:nvSpPr>
        <p:spPr bwMode="auto">
          <a:xfrm>
            <a:off x="539750" y="4652963"/>
            <a:ext cx="4679950" cy="54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lnSpc>
                <a:spcPct val="120000"/>
              </a:lnSpc>
              <a:defRPr/>
            </a:pPr>
            <a:r>
              <a:rPr kumimoji="1" lang="zh-CN" altLang="en-US" sz="2800" b="1">
                <a:latin typeface="SimHei" charset="-122"/>
                <a:ea typeface="SimHei" charset="-122"/>
                <a:cs typeface="SimHei" charset="-122"/>
              </a:rPr>
              <a:t>因此能量积分方程为：</a:t>
            </a:r>
          </a:p>
        </p:txBody>
      </p:sp>
      <p:graphicFrame>
        <p:nvGraphicFramePr>
          <p:cNvPr id="43" name="Object 78"/>
          <p:cNvGraphicFramePr>
            <a:graphicFrameLocks noChangeAspect="1"/>
          </p:cNvGraphicFramePr>
          <p:nvPr>
            <p:extLst>
              <p:ext uri="{D42A27DB-BD31-4B8C-83A1-F6EECF244321}">
                <p14:modId xmlns:p14="http://schemas.microsoft.com/office/powerpoint/2010/main" val="171840808"/>
              </p:ext>
            </p:extLst>
          </p:nvPr>
        </p:nvGraphicFramePr>
        <p:xfrm>
          <a:off x="2563813" y="5265738"/>
          <a:ext cx="3335337" cy="1042987"/>
        </p:xfrm>
        <a:graphic>
          <a:graphicData uri="http://schemas.openxmlformats.org/presentationml/2006/ole">
            <mc:AlternateContent xmlns:mc="http://schemas.openxmlformats.org/markup-compatibility/2006">
              <mc:Choice xmlns:v="urn:schemas-microsoft-com:vml" Requires="v">
                <p:oleObj name="公式" r:id="rId8" imgW="1600200" imgH="495300" progId="Equation.3">
                  <p:embed/>
                </p:oleObj>
              </mc:Choice>
              <mc:Fallback>
                <p:oleObj name="公式" r:id="rId8" imgW="1600200" imgH="4953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63813" y="5265738"/>
                        <a:ext cx="3335337"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8012985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object 8"/>
          <p:cNvSpPr txBox="1"/>
          <p:nvPr/>
        </p:nvSpPr>
        <p:spPr>
          <a:xfrm>
            <a:off x="3141079" y="0"/>
            <a:ext cx="3090441" cy="637130"/>
          </a:xfrm>
          <a:prstGeom prst="rect">
            <a:avLst/>
          </a:prstGeom>
        </p:spPr>
        <p:txBody>
          <a:bodyPr vert="horz" wrap="square" lIns="0" tIns="0" rIns="0" bIns="0" rtlCol="0">
            <a:noAutofit/>
          </a:bodyPr>
          <a:lstStyle/>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五、边界层积分方程</a:t>
            </a: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sz="2400" b="1" dirty="0">
              <a:solidFill>
                <a:srgbClr val="FF0000"/>
              </a:solidFill>
              <a:latin typeface="黑体" panose="02010609060101010101" pitchFamily="49" charset="-122"/>
              <a:ea typeface="黑体" panose="02010609060101010101" pitchFamily="49" charset="-122"/>
              <a:cs typeface="黑体"/>
            </a:endParaRPr>
          </a:p>
        </p:txBody>
      </p:sp>
      <p:sp>
        <p:nvSpPr>
          <p:cNvPr id="11" name="Rectangle 2"/>
          <p:cNvSpPr>
            <a:spLocks noChangeArrowheads="1"/>
          </p:cNvSpPr>
          <p:nvPr/>
        </p:nvSpPr>
        <p:spPr bwMode="auto">
          <a:xfrm>
            <a:off x="533400" y="533400"/>
            <a:ext cx="80772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kumimoji="1" sz="2400">
                <a:solidFill>
                  <a:schemeClr val="tx1"/>
                </a:solidFill>
                <a:latin typeface="Times New Roman" charset="0"/>
                <a:ea typeface="宋体" charset="0"/>
              </a:defRPr>
            </a:lvl1pPr>
            <a:lvl2pPr marL="742950" indent="-285750">
              <a:defRPr kumimoji="1" sz="2400">
                <a:solidFill>
                  <a:schemeClr val="tx1"/>
                </a:solidFill>
                <a:latin typeface="Times New Roman" charset="0"/>
                <a:ea typeface="宋体" charset="0"/>
              </a:defRPr>
            </a:lvl2pPr>
            <a:lvl3pPr marL="1143000" indent="-228600">
              <a:defRPr kumimoji="1" sz="2400">
                <a:solidFill>
                  <a:schemeClr val="tx1"/>
                </a:solidFill>
                <a:latin typeface="Times New Roman" charset="0"/>
                <a:ea typeface="宋体" charset="0"/>
              </a:defRPr>
            </a:lvl3pPr>
            <a:lvl4pPr marL="1600200" indent="-228600">
              <a:defRPr kumimoji="1" sz="2400">
                <a:solidFill>
                  <a:schemeClr val="tx1"/>
                </a:solidFill>
                <a:latin typeface="Times New Roman" charset="0"/>
                <a:ea typeface="宋体" charset="0"/>
              </a:defRPr>
            </a:lvl4pPr>
            <a:lvl5pPr marL="2057400" indent="-228600">
              <a:defRPr kumimoji="1" sz="2400">
                <a:solidFill>
                  <a:schemeClr val="tx1"/>
                </a:solidFill>
                <a:latin typeface="Times New Roman" charset="0"/>
                <a:ea typeface="宋体" charset="0"/>
              </a:defRPr>
            </a:lvl5pPr>
            <a:lvl6pPr marL="2514600" indent="-228600" fontAlgn="base">
              <a:spcBef>
                <a:spcPct val="0"/>
              </a:spcBef>
              <a:spcAft>
                <a:spcPct val="0"/>
              </a:spcAft>
              <a:defRPr kumimoji="1" sz="2400">
                <a:solidFill>
                  <a:schemeClr val="tx1"/>
                </a:solidFill>
                <a:latin typeface="Times New Roman" charset="0"/>
                <a:ea typeface="宋体" charset="0"/>
              </a:defRPr>
            </a:lvl6pPr>
            <a:lvl7pPr marL="2971800" indent="-228600" fontAlgn="base">
              <a:spcBef>
                <a:spcPct val="0"/>
              </a:spcBef>
              <a:spcAft>
                <a:spcPct val="0"/>
              </a:spcAft>
              <a:defRPr kumimoji="1" sz="2400">
                <a:solidFill>
                  <a:schemeClr val="tx1"/>
                </a:solidFill>
                <a:latin typeface="Times New Roman" charset="0"/>
                <a:ea typeface="宋体" charset="0"/>
              </a:defRPr>
            </a:lvl7pPr>
            <a:lvl8pPr marL="3429000" indent="-228600" fontAlgn="base">
              <a:spcBef>
                <a:spcPct val="0"/>
              </a:spcBef>
              <a:spcAft>
                <a:spcPct val="0"/>
              </a:spcAft>
              <a:defRPr kumimoji="1" sz="2400">
                <a:solidFill>
                  <a:schemeClr val="tx1"/>
                </a:solidFill>
                <a:latin typeface="Times New Roman" charset="0"/>
                <a:ea typeface="宋体" charset="0"/>
              </a:defRPr>
            </a:lvl8pPr>
            <a:lvl9pPr marL="3886200" indent="-228600" fontAlgn="base">
              <a:spcBef>
                <a:spcPct val="0"/>
              </a:spcBef>
              <a:spcAft>
                <a:spcPct val="0"/>
              </a:spcAft>
              <a:defRPr kumimoji="1" sz="2400">
                <a:solidFill>
                  <a:schemeClr val="tx1"/>
                </a:solidFill>
                <a:latin typeface="Times New Roman" charset="0"/>
                <a:ea typeface="宋体" charset="0"/>
              </a:defRPr>
            </a:lvl9pPr>
          </a:lstStyle>
          <a:p>
            <a:pPr eaLnBrk="1" hangingPunct="1">
              <a:spcBef>
                <a:spcPct val="20000"/>
              </a:spcBef>
              <a:defRPr/>
            </a:pPr>
            <a:r>
              <a:rPr lang="zh-CN" altLang="en-US" sz="3200" b="1" dirty="0">
                <a:effectLst>
                  <a:outerShdw blurRad="38100" dist="38100" dir="2700000" algn="tl">
                    <a:srgbClr val="C0C0C0"/>
                  </a:outerShdw>
                </a:effectLst>
                <a:latin typeface="SimHei" charset="-122"/>
                <a:ea typeface="SimHei" charset="-122"/>
                <a:cs typeface="SimHei" charset="-122"/>
              </a:rPr>
              <a:t>层流边界层积分方程的近似解</a:t>
            </a:r>
          </a:p>
        </p:txBody>
      </p:sp>
      <p:sp>
        <p:nvSpPr>
          <p:cNvPr id="12" name="Text Box 3"/>
          <p:cNvSpPr txBox="1">
            <a:spLocks noChangeArrowheads="1"/>
          </p:cNvSpPr>
          <p:nvPr/>
        </p:nvSpPr>
        <p:spPr bwMode="auto">
          <a:xfrm>
            <a:off x="539750" y="1196975"/>
            <a:ext cx="777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kumimoji="1" lang="zh-CN" altLang="en-US" sz="2800" b="1">
                <a:latin typeface="SimHei" charset="-122"/>
                <a:ea typeface="SimHei" charset="-122"/>
                <a:cs typeface="SimHei" charset="-122"/>
              </a:rPr>
              <a:t>一、动量积分方程式的求解</a:t>
            </a:r>
          </a:p>
        </p:txBody>
      </p:sp>
      <p:sp>
        <p:nvSpPr>
          <p:cNvPr id="13" name="Text Box 4"/>
          <p:cNvSpPr txBox="1">
            <a:spLocks noChangeArrowheads="1"/>
          </p:cNvSpPr>
          <p:nvPr/>
        </p:nvSpPr>
        <p:spPr bwMode="auto">
          <a:xfrm>
            <a:off x="609600" y="4838700"/>
            <a:ext cx="746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kumimoji="1" lang="zh-CN" altLang="en-US" sz="2800" b="1">
                <a:latin typeface="SimHei" charset="-122"/>
                <a:ea typeface="SimHei" charset="-122"/>
                <a:cs typeface="SimHei" charset="-122"/>
              </a:rPr>
              <a:t>假设边界层内速度分布为三次方多项式</a:t>
            </a:r>
          </a:p>
        </p:txBody>
      </p:sp>
      <p:graphicFrame>
        <p:nvGraphicFramePr>
          <p:cNvPr id="14" name="Object 5"/>
          <p:cNvGraphicFramePr>
            <a:graphicFrameLocks noChangeAspect="1"/>
          </p:cNvGraphicFramePr>
          <p:nvPr>
            <p:extLst>
              <p:ext uri="{D42A27DB-BD31-4B8C-83A1-F6EECF244321}">
                <p14:modId xmlns:p14="http://schemas.microsoft.com/office/powerpoint/2010/main" val="537857363"/>
              </p:ext>
            </p:extLst>
          </p:nvPr>
        </p:nvGraphicFramePr>
        <p:xfrm>
          <a:off x="1900399" y="5389561"/>
          <a:ext cx="4014788" cy="957263"/>
        </p:xfrm>
        <a:graphic>
          <a:graphicData uri="http://schemas.openxmlformats.org/presentationml/2006/ole">
            <mc:AlternateContent xmlns:mc="http://schemas.openxmlformats.org/markup-compatibility/2006">
              <mc:Choice xmlns:v="urn:schemas-microsoft-com:vml" Requires="v">
                <p:oleObj name="公式" r:id="rId2" imgW="1803400" imgH="431800" progId="Equation.3">
                  <p:embed/>
                </p:oleObj>
              </mc:Choice>
              <mc:Fallback>
                <p:oleObj name="公式" r:id="rId2" imgW="1803400" imgH="4318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399" y="5389561"/>
                        <a:ext cx="4014788"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5" name="Object 8"/>
          <p:cNvGraphicFramePr>
            <a:graphicFrameLocks noChangeAspect="1"/>
          </p:cNvGraphicFramePr>
          <p:nvPr>
            <p:extLst>
              <p:ext uri="{D42A27DB-BD31-4B8C-83A1-F6EECF244321}">
                <p14:modId xmlns:p14="http://schemas.microsoft.com/office/powerpoint/2010/main" val="556267241"/>
              </p:ext>
            </p:extLst>
          </p:nvPr>
        </p:nvGraphicFramePr>
        <p:xfrm>
          <a:off x="1246188" y="1989138"/>
          <a:ext cx="3521075" cy="1042987"/>
        </p:xfrm>
        <a:graphic>
          <a:graphicData uri="http://schemas.openxmlformats.org/presentationml/2006/ole">
            <mc:AlternateContent xmlns:mc="http://schemas.openxmlformats.org/markup-compatibility/2006">
              <mc:Choice xmlns:v="urn:schemas-microsoft-com:vml" Requires="v">
                <p:oleObj name="公式" r:id="rId4" imgW="1688367" imgH="495085" progId="Equation.3">
                  <p:embed/>
                </p:oleObj>
              </mc:Choice>
              <mc:Fallback>
                <p:oleObj name="公式" r:id="rId4" imgW="1688367" imgH="49508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6188" y="1989138"/>
                        <a:ext cx="3521075"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6" name="Text Box 9"/>
          <p:cNvSpPr txBox="1">
            <a:spLocks noChangeArrowheads="1"/>
          </p:cNvSpPr>
          <p:nvPr/>
        </p:nvSpPr>
        <p:spPr bwMode="auto">
          <a:xfrm>
            <a:off x="539750" y="3213100"/>
            <a:ext cx="746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kumimoji="1" lang="zh-CN" altLang="en-US" sz="2800" b="1">
                <a:latin typeface="SimHei" charset="-122"/>
                <a:ea typeface="SimHei" charset="-122"/>
                <a:cs typeface="SimHei" charset="-122"/>
              </a:rPr>
              <a:t>根据前面的分析知</a:t>
            </a:r>
          </a:p>
        </p:txBody>
      </p:sp>
      <p:graphicFrame>
        <p:nvGraphicFramePr>
          <p:cNvPr id="17" name="Object 10"/>
          <p:cNvGraphicFramePr>
            <a:graphicFrameLocks noChangeAspect="1"/>
          </p:cNvGraphicFramePr>
          <p:nvPr>
            <p:extLst>
              <p:ext uri="{D42A27DB-BD31-4B8C-83A1-F6EECF244321}">
                <p14:modId xmlns:p14="http://schemas.microsoft.com/office/powerpoint/2010/main" val="1187204096"/>
              </p:ext>
            </p:extLst>
          </p:nvPr>
        </p:nvGraphicFramePr>
        <p:xfrm>
          <a:off x="1979613" y="3860800"/>
          <a:ext cx="1992312" cy="968375"/>
        </p:xfrm>
        <a:graphic>
          <a:graphicData uri="http://schemas.openxmlformats.org/presentationml/2006/ole">
            <mc:AlternateContent xmlns:mc="http://schemas.openxmlformats.org/markup-compatibility/2006">
              <mc:Choice xmlns:v="urn:schemas-microsoft-com:vml" Requires="v">
                <p:oleObj name="Equation" r:id="rId6" imgW="939800" imgH="457200" progId="Equation.3">
                  <p:embed/>
                </p:oleObj>
              </mc:Choice>
              <mc:Fallback>
                <p:oleObj name="Equation" r:id="rId6" imgW="9398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9613" y="3860800"/>
                        <a:ext cx="1992312"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18" name="Group 23"/>
          <p:cNvGrpSpPr>
            <a:grpSpLocks/>
          </p:cNvGrpSpPr>
          <p:nvPr/>
        </p:nvGrpSpPr>
        <p:grpSpPr bwMode="auto">
          <a:xfrm>
            <a:off x="5168900" y="1435100"/>
            <a:ext cx="3595688" cy="2819400"/>
            <a:chOff x="3256" y="904"/>
            <a:chExt cx="2265" cy="1776"/>
          </a:xfrm>
        </p:grpSpPr>
        <p:grpSp>
          <p:nvGrpSpPr>
            <p:cNvPr id="19" name="Group 11"/>
            <p:cNvGrpSpPr>
              <a:grpSpLocks/>
            </p:cNvGrpSpPr>
            <p:nvPr/>
          </p:nvGrpSpPr>
          <p:grpSpPr bwMode="auto">
            <a:xfrm>
              <a:off x="3256" y="904"/>
              <a:ext cx="2016" cy="1776"/>
              <a:chOff x="3312" y="1056"/>
              <a:chExt cx="2016" cy="1776"/>
            </a:xfrm>
          </p:grpSpPr>
          <p:sp>
            <p:nvSpPr>
              <p:cNvPr id="27" name="Line 12"/>
              <p:cNvSpPr>
                <a:spLocks noChangeShapeType="1"/>
              </p:cNvSpPr>
              <p:nvPr/>
            </p:nvSpPr>
            <p:spPr bwMode="auto">
              <a:xfrm>
                <a:off x="3600" y="2544"/>
                <a:ext cx="1632" cy="0"/>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28" name="Line 13"/>
              <p:cNvSpPr>
                <a:spLocks noChangeShapeType="1"/>
              </p:cNvSpPr>
              <p:nvPr/>
            </p:nvSpPr>
            <p:spPr bwMode="auto">
              <a:xfrm flipV="1">
                <a:off x="3600" y="1152"/>
                <a:ext cx="0" cy="1392"/>
              </a:xfrm>
              <a:prstGeom prst="line">
                <a:avLst/>
              </a:prstGeom>
              <a:noFill/>
              <a:ln w="1905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29" name="Text Box 14"/>
              <p:cNvSpPr txBox="1">
                <a:spLocks noChangeArrowheads="1"/>
              </p:cNvSpPr>
              <p:nvPr/>
            </p:nvSpPr>
            <p:spPr bwMode="auto">
              <a:xfrm>
                <a:off x="3360" y="2448"/>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kumimoji="1" lang="en-US" altLang="zh-CN" sz="2400">
                    <a:latin typeface="SimHei" charset="-122"/>
                    <a:ea typeface="SimHei" charset="-122"/>
                    <a:cs typeface="SimHei" charset="-122"/>
                  </a:rPr>
                  <a:t>0</a:t>
                </a:r>
              </a:p>
            </p:txBody>
          </p:sp>
          <p:sp>
            <p:nvSpPr>
              <p:cNvPr id="30" name="Text Box 15"/>
              <p:cNvSpPr txBox="1">
                <a:spLocks noChangeArrowheads="1"/>
              </p:cNvSpPr>
              <p:nvPr/>
            </p:nvSpPr>
            <p:spPr bwMode="auto">
              <a:xfrm>
                <a:off x="5088" y="2544"/>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kumimoji="1" lang="en-US" altLang="zh-CN" sz="2400" i="1">
                    <a:latin typeface="SimHei" charset="-122"/>
                    <a:ea typeface="SimHei" charset="-122"/>
                    <a:cs typeface="SimHei" charset="-122"/>
                  </a:rPr>
                  <a:t>x</a:t>
                </a:r>
              </a:p>
            </p:txBody>
          </p:sp>
          <p:sp>
            <p:nvSpPr>
              <p:cNvPr id="31" name="Text Box 16"/>
              <p:cNvSpPr txBox="1">
                <a:spLocks noChangeArrowheads="1"/>
              </p:cNvSpPr>
              <p:nvPr/>
            </p:nvSpPr>
            <p:spPr bwMode="auto">
              <a:xfrm>
                <a:off x="3312" y="1056"/>
                <a:ext cx="2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kumimoji="1" lang="en-US" altLang="zh-CN" sz="2400" i="1">
                    <a:latin typeface="SimHei" charset="-122"/>
                    <a:ea typeface="SimHei" charset="-122"/>
                    <a:cs typeface="SimHei" charset="-122"/>
                  </a:rPr>
                  <a:t>y</a:t>
                </a:r>
              </a:p>
            </p:txBody>
          </p:sp>
        </p:grpSp>
        <p:sp>
          <p:nvSpPr>
            <p:cNvPr id="21" name="弧 17"/>
            <p:cNvSpPr>
              <a:spLocks/>
            </p:cNvSpPr>
            <p:nvPr/>
          </p:nvSpPr>
          <p:spPr bwMode="auto">
            <a:xfrm flipH="1">
              <a:off x="3544" y="1768"/>
              <a:ext cx="1632" cy="624"/>
            </a:xfrm>
            <a:custGeom>
              <a:avLst/>
              <a:gdLst>
                <a:gd name="G0" fmla="+- 0 0 0"/>
                <a:gd name="G1" fmla="+- 21596 0 0"/>
                <a:gd name="G2" fmla="+- 21600 0 0"/>
                <a:gd name="T0" fmla="*/ 439 w 21600"/>
                <a:gd name="T1" fmla="*/ 0 h 21596"/>
                <a:gd name="T2" fmla="*/ 21600 w 21600"/>
                <a:gd name="T3" fmla="*/ 21596 h 21596"/>
                <a:gd name="T4" fmla="*/ 0 w 21600"/>
                <a:gd name="T5" fmla="*/ 21596 h 21596"/>
              </a:gdLst>
              <a:ahLst/>
              <a:cxnLst>
                <a:cxn ang="0">
                  <a:pos x="T0" y="T1"/>
                </a:cxn>
                <a:cxn ang="0">
                  <a:pos x="T2" y="T3"/>
                </a:cxn>
                <a:cxn ang="0">
                  <a:pos x="T4" y="T5"/>
                </a:cxn>
              </a:cxnLst>
              <a:rect l="0" t="0" r="r" b="b"/>
              <a:pathLst>
                <a:path w="21600" h="21596" fill="none" extrusionOk="0">
                  <a:moveTo>
                    <a:pt x="438" y="0"/>
                  </a:moveTo>
                  <a:cubicBezTo>
                    <a:pt x="12194" y="239"/>
                    <a:pt x="21600" y="9837"/>
                    <a:pt x="21600" y="21596"/>
                  </a:cubicBezTo>
                </a:path>
                <a:path w="21600" h="21596" stroke="0" extrusionOk="0">
                  <a:moveTo>
                    <a:pt x="438" y="0"/>
                  </a:moveTo>
                  <a:cubicBezTo>
                    <a:pt x="12194" y="239"/>
                    <a:pt x="21600" y="9837"/>
                    <a:pt x="21600" y="21596"/>
                  </a:cubicBezTo>
                  <a:lnTo>
                    <a:pt x="0" y="21596"/>
                  </a:lnTo>
                  <a:close/>
                </a:path>
              </a:pathLst>
            </a:custGeom>
            <a:noFill/>
            <a:ln w="2857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22" name="Line 18"/>
            <p:cNvSpPr>
              <a:spLocks noChangeShapeType="1"/>
            </p:cNvSpPr>
            <p:nvPr/>
          </p:nvSpPr>
          <p:spPr bwMode="auto">
            <a:xfrm>
              <a:off x="4360" y="1480"/>
              <a:ext cx="0" cy="91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23" name="弧 19"/>
            <p:cNvSpPr>
              <a:spLocks/>
            </p:cNvSpPr>
            <p:nvPr/>
          </p:nvSpPr>
          <p:spPr bwMode="auto">
            <a:xfrm rot="5400000">
              <a:off x="4069" y="1814"/>
              <a:ext cx="823" cy="336"/>
            </a:xfrm>
            <a:custGeom>
              <a:avLst/>
              <a:gdLst>
                <a:gd name="G0" fmla="+- 1567 0 0"/>
                <a:gd name="G1" fmla="+- 21600 0 0"/>
                <a:gd name="G2" fmla="+- 21600 0 0"/>
                <a:gd name="T0" fmla="*/ 0 w 23167"/>
                <a:gd name="T1" fmla="*/ 57 h 21600"/>
                <a:gd name="T2" fmla="*/ 23167 w 23167"/>
                <a:gd name="T3" fmla="*/ 21600 h 21600"/>
                <a:gd name="T4" fmla="*/ 1567 w 23167"/>
                <a:gd name="T5" fmla="*/ 21600 h 21600"/>
              </a:gdLst>
              <a:ahLst/>
              <a:cxnLst>
                <a:cxn ang="0">
                  <a:pos x="T0" y="T1"/>
                </a:cxn>
                <a:cxn ang="0">
                  <a:pos x="T2" y="T3"/>
                </a:cxn>
                <a:cxn ang="0">
                  <a:pos x="T4" y="T5"/>
                </a:cxn>
              </a:cxnLst>
              <a:rect l="0" t="0" r="r" b="b"/>
              <a:pathLst>
                <a:path w="23167" h="21600" fill="none" extrusionOk="0">
                  <a:moveTo>
                    <a:pt x="-1" y="56"/>
                  </a:moveTo>
                  <a:cubicBezTo>
                    <a:pt x="521" y="18"/>
                    <a:pt x="1044" y="-1"/>
                    <a:pt x="1567" y="-1"/>
                  </a:cubicBezTo>
                  <a:cubicBezTo>
                    <a:pt x="13496" y="-1"/>
                    <a:pt x="23167" y="9670"/>
                    <a:pt x="23167" y="21600"/>
                  </a:cubicBezTo>
                </a:path>
                <a:path w="23167" h="21600" stroke="0" extrusionOk="0">
                  <a:moveTo>
                    <a:pt x="-1" y="56"/>
                  </a:moveTo>
                  <a:cubicBezTo>
                    <a:pt x="521" y="18"/>
                    <a:pt x="1044" y="-1"/>
                    <a:pt x="1567" y="-1"/>
                  </a:cubicBezTo>
                  <a:cubicBezTo>
                    <a:pt x="13496" y="-1"/>
                    <a:pt x="23167" y="9670"/>
                    <a:pt x="23167" y="21600"/>
                  </a:cubicBezTo>
                  <a:lnTo>
                    <a:pt x="1567" y="21600"/>
                  </a:lnTo>
                  <a:close/>
                </a:path>
              </a:pathLst>
            </a:custGeom>
            <a:noFill/>
            <a:ln w="190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sp>
          <p:nvSpPr>
            <p:cNvPr id="24" name="Line 20"/>
            <p:cNvSpPr>
              <a:spLocks noChangeShapeType="1"/>
            </p:cNvSpPr>
            <p:nvPr/>
          </p:nvSpPr>
          <p:spPr bwMode="auto">
            <a:xfrm>
              <a:off x="4360" y="1864"/>
              <a:ext cx="384"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zh-CN" altLang="en-US">
                <a:latin typeface="SimHei" charset="-122"/>
                <a:ea typeface="SimHei" charset="-122"/>
                <a:cs typeface="SimHei" charset="-122"/>
              </a:endParaRPr>
            </a:p>
          </p:txBody>
        </p:sp>
        <p:graphicFrame>
          <p:nvGraphicFramePr>
            <p:cNvPr id="25" name="Object 21"/>
            <p:cNvGraphicFramePr>
              <a:graphicFrameLocks noChangeAspect="1"/>
            </p:cNvGraphicFramePr>
            <p:nvPr/>
          </p:nvGraphicFramePr>
          <p:xfrm>
            <a:off x="4648" y="1144"/>
            <a:ext cx="576" cy="576"/>
          </p:xfrm>
          <a:graphic>
            <a:graphicData uri="http://schemas.openxmlformats.org/presentationml/2006/ole">
              <mc:AlternateContent xmlns:mc="http://schemas.openxmlformats.org/markup-compatibility/2006">
                <mc:Choice xmlns:v="urn:schemas-microsoft-com:vml" Requires="v">
                  <p:oleObj name="Equation" r:id="rId8" imgW="431613" imgH="431613" progId="Equation.3">
                    <p:embed/>
                  </p:oleObj>
                </mc:Choice>
                <mc:Fallback>
                  <p:oleObj name="Equation" r:id="rId8" imgW="431613" imgH="431613"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8" y="1144"/>
                          <a:ext cx="576" cy="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6" name="Object 22"/>
            <p:cNvGraphicFramePr>
              <a:graphicFrameLocks noChangeAspect="1"/>
            </p:cNvGraphicFramePr>
            <p:nvPr/>
          </p:nvGraphicFramePr>
          <p:xfrm>
            <a:off x="5071" y="1551"/>
            <a:ext cx="450" cy="482"/>
          </p:xfrm>
          <a:graphic>
            <a:graphicData uri="http://schemas.openxmlformats.org/presentationml/2006/ole">
              <mc:AlternateContent xmlns:mc="http://schemas.openxmlformats.org/markup-compatibility/2006">
                <mc:Choice xmlns:v="urn:schemas-microsoft-com:vml" Requires="v">
                  <p:oleObj name="Equation" r:id="rId10" imgW="368140" imgH="393529" progId="Equation.3">
                    <p:embed/>
                  </p:oleObj>
                </mc:Choice>
                <mc:Fallback>
                  <p:oleObj name="Equation" r:id="rId10" imgW="368140" imgH="393529"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71" y="1551"/>
                          <a:ext cx="450" cy="4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spTree>
    <p:extLst>
      <p:ext uri="{BB962C8B-B14F-4D97-AF65-F5344CB8AC3E}">
        <p14:creationId xmlns:p14="http://schemas.microsoft.com/office/powerpoint/2010/main" val="5540568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object 8"/>
          <p:cNvSpPr txBox="1"/>
          <p:nvPr/>
        </p:nvSpPr>
        <p:spPr>
          <a:xfrm>
            <a:off x="3141079" y="0"/>
            <a:ext cx="3090441" cy="637130"/>
          </a:xfrm>
          <a:prstGeom prst="rect">
            <a:avLst/>
          </a:prstGeom>
        </p:spPr>
        <p:txBody>
          <a:bodyPr vert="horz" wrap="square" lIns="0" tIns="0" rIns="0" bIns="0" rtlCol="0">
            <a:noAutofit/>
          </a:bodyPr>
          <a:lstStyle/>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五、边界层积分方程</a:t>
            </a: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sz="2400" b="1" dirty="0">
              <a:solidFill>
                <a:srgbClr val="FF0000"/>
              </a:solidFill>
              <a:latin typeface="黑体" panose="02010609060101010101" pitchFamily="49" charset="-122"/>
              <a:ea typeface="黑体" panose="02010609060101010101" pitchFamily="49" charset="-122"/>
              <a:cs typeface="黑体"/>
            </a:endParaRPr>
          </a:p>
        </p:txBody>
      </p:sp>
      <p:sp>
        <p:nvSpPr>
          <p:cNvPr id="11" name="Text Box 4"/>
          <p:cNvSpPr txBox="1">
            <a:spLocks noChangeArrowheads="1"/>
          </p:cNvSpPr>
          <p:nvPr/>
        </p:nvSpPr>
        <p:spPr bwMode="auto">
          <a:xfrm>
            <a:off x="611188" y="4724400"/>
            <a:ext cx="746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kumimoji="1" lang="zh-CN" altLang="en-US" sz="2800" b="1">
                <a:latin typeface="SimHei" charset="-122"/>
                <a:ea typeface="SimHei" charset="-122"/>
                <a:cs typeface="SimHei" charset="-122"/>
              </a:rPr>
              <a:t>所以，边界层内速度分布形式为</a:t>
            </a:r>
          </a:p>
        </p:txBody>
      </p:sp>
      <p:graphicFrame>
        <p:nvGraphicFramePr>
          <p:cNvPr id="12" name="Object 5"/>
          <p:cNvGraphicFramePr>
            <a:graphicFrameLocks noChangeAspect="1"/>
          </p:cNvGraphicFramePr>
          <p:nvPr>
            <p:extLst>
              <p:ext uri="{D42A27DB-BD31-4B8C-83A1-F6EECF244321}">
                <p14:modId xmlns:p14="http://schemas.microsoft.com/office/powerpoint/2010/main" val="138697257"/>
              </p:ext>
            </p:extLst>
          </p:nvPr>
        </p:nvGraphicFramePr>
        <p:xfrm>
          <a:off x="2670175" y="5300663"/>
          <a:ext cx="2543175" cy="957262"/>
        </p:xfrm>
        <a:graphic>
          <a:graphicData uri="http://schemas.openxmlformats.org/presentationml/2006/ole">
            <mc:AlternateContent xmlns:mc="http://schemas.openxmlformats.org/markup-compatibility/2006">
              <mc:Choice xmlns:v="urn:schemas-microsoft-com:vml" Requires="v">
                <p:oleObj name="公式" r:id="rId2" imgW="1143000" imgH="431800" progId="Equation.3">
                  <p:embed/>
                </p:oleObj>
              </mc:Choice>
              <mc:Fallback>
                <p:oleObj name="公式" r:id="rId2" imgW="1143000" imgH="4318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0175" y="5300663"/>
                        <a:ext cx="2543175"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3" name="Text Box 9"/>
          <p:cNvSpPr txBox="1">
            <a:spLocks noChangeArrowheads="1"/>
          </p:cNvSpPr>
          <p:nvPr/>
        </p:nvSpPr>
        <p:spPr bwMode="auto">
          <a:xfrm>
            <a:off x="539750" y="476250"/>
            <a:ext cx="746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kumimoji="1" lang="zh-CN" altLang="en-US" sz="2800" b="1">
                <a:latin typeface="SimHei" charset="-122"/>
                <a:ea typeface="SimHei" charset="-122"/>
                <a:cs typeface="SimHei" charset="-122"/>
              </a:rPr>
              <a:t>利用边界条件：</a:t>
            </a:r>
          </a:p>
        </p:txBody>
      </p:sp>
      <p:graphicFrame>
        <p:nvGraphicFramePr>
          <p:cNvPr id="14" name="Object 10"/>
          <p:cNvGraphicFramePr>
            <a:graphicFrameLocks noChangeAspect="1"/>
          </p:cNvGraphicFramePr>
          <p:nvPr>
            <p:extLst>
              <p:ext uri="{D42A27DB-BD31-4B8C-83A1-F6EECF244321}">
                <p14:modId xmlns:p14="http://schemas.microsoft.com/office/powerpoint/2010/main" val="1065041404"/>
              </p:ext>
            </p:extLst>
          </p:nvPr>
        </p:nvGraphicFramePr>
        <p:xfrm>
          <a:off x="4492625" y="549275"/>
          <a:ext cx="862013" cy="430213"/>
        </p:xfrm>
        <a:graphic>
          <a:graphicData uri="http://schemas.openxmlformats.org/presentationml/2006/ole">
            <mc:AlternateContent xmlns:mc="http://schemas.openxmlformats.org/markup-compatibility/2006">
              <mc:Choice xmlns:v="urn:schemas-microsoft-com:vml" Requires="v">
                <p:oleObj name="Equation" r:id="rId4" imgW="355138" imgH="177569" progId="Equation.3">
                  <p:embed/>
                </p:oleObj>
              </mc:Choice>
              <mc:Fallback>
                <p:oleObj name="Equation" r:id="rId4" imgW="355138" imgH="17756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2625" y="549275"/>
                        <a:ext cx="862013"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5" name="Object 11"/>
          <p:cNvGraphicFramePr>
            <a:graphicFrameLocks noChangeAspect="1"/>
          </p:cNvGraphicFramePr>
          <p:nvPr>
            <p:extLst>
              <p:ext uri="{D42A27DB-BD31-4B8C-83A1-F6EECF244321}">
                <p14:modId xmlns:p14="http://schemas.microsoft.com/office/powerpoint/2010/main" val="874679283"/>
              </p:ext>
            </p:extLst>
          </p:nvPr>
        </p:nvGraphicFramePr>
        <p:xfrm>
          <a:off x="5572125" y="549275"/>
          <a:ext cx="831850" cy="430213"/>
        </p:xfrm>
        <a:graphic>
          <a:graphicData uri="http://schemas.openxmlformats.org/presentationml/2006/ole">
            <mc:AlternateContent xmlns:mc="http://schemas.openxmlformats.org/markup-compatibility/2006">
              <mc:Choice xmlns:v="urn:schemas-microsoft-com:vml" Requires="v">
                <p:oleObj name="Equation" r:id="rId6" imgW="342603" imgH="177646" progId="Equation.3">
                  <p:embed/>
                </p:oleObj>
              </mc:Choice>
              <mc:Fallback>
                <p:oleObj name="Equation" r:id="rId6" imgW="342603" imgH="177646"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2125" y="549275"/>
                        <a:ext cx="83185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6" name="Object 12"/>
          <p:cNvGraphicFramePr>
            <a:graphicFrameLocks noChangeAspect="1"/>
          </p:cNvGraphicFramePr>
          <p:nvPr>
            <p:extLst>
              <p:ext uri="{D42A27DB-BD31-4B8C-83A1-F6EECF244321}">
                <p14:modId xmlns:p14="http://schemas.microsoft.com/office/powerpoint/2010/main" val="1209145666"/>
              </p:ext>
            </p:extLst>
          </p:nvPr>
        </p:nvGraphicFramePr>
        <p:xfrm>
          <a:off x="3192463" y="590550"/>
          <a:ext cx="1016000" cy="490538"/>
        </p:xfrm>
        <a:graphic>
          <a:graphicData uri="http://schemas.openxmlformats.org/presentationml/2006/ole">
            <mc:AlternateContent xmlns:mc="http://schemas.openxmlformats.org/markup-compatibility/2006">
              <mc:Choice xmlns:v="urn:schemas-microsoft-com:vml" Requires="v">
                <p:oleObj name="公式" r:id="rId8" imgW="418918" imgH="203112" progId="Equation.3">
                  <p:embed/>
                </p:oleObj>
              </mc:Choice>
              <mc:Fallback>
                <p:oleObj name="公式" r:id="rId8" imgW="418918" imgH="203112"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92463" y="590550"/>
                        <a:ext cx="1016000"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7" name="Object 13"/>
          <p:cNvGraphicFramePr>
            <a:graphicFrameLocks noChangeAspect="1"/>
          </p:cNvGraphicFramePr>
          <p:nvPr>
            <p:extLst>
              <p:ext uri="{D42A27DB-BD31-4B8C-83A1-F6EECF244321}">
                <p14:modId xmlns:p14="http://schemas.microsoft.com/office/powerpoint/2010/main" val="473456901"/>
              </p:ext>
            </p:extLst>
          </p:nvPr>
        </p:nvGraphicFramePr>
        <p:xfrm>
          <a:off x="6724650" y="260350"/>
          <a:ext cx="1231900" cy="1074738"/>
        </p:xfrm>
        <a:graphic>
          <a:graphicData uri="http://schemas.openxmlformats.org/presentationml/2006/ole">
            <mc:AlternateContent xmlns:mc="http://schemas.openxmlformats.org/markup-compatibility/2006">
              <mc:Choice xmlns:v="urn:schemas-microsoft-com:vml" Requires="v">
                <p:oleObj name="公式" r:id="rId10" imgW="507780" imgH="444307" progId="Equation.3">
                  <p:embed/>
                </p:oleObj>
              </mc:Choice>
              <mc:Fallback>
                <p:oleObj name="公式" r:id="rId10" imgW="507780" imgH="444307"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24650" y="260350"/>
                        <a:ext cx="1231900" cy="107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8" name="Object 14"/>
          <p:cNvGraphicFramePr>
            <a:graphicFrameLocks noChangeAspect="1"/>
          </p:cNvGraphicFramePr>
          <p:nvPr>
            <p:extLst>
              <p:ext uri="{D42A27DB-BD31-4B8C-83A1-F6EECF244321}">
                <p14:modId xmlns:p14="http://schemas.microsoft.com/office/powerpoint/2010/main" val="963222972"/>
              </p:ext>
            </p:extLst>
          </p:nvPr>
        </p:nvGraphicFramePr>
        <p:xfrm>
          <a:off x="4348163" y="1541463"/>
          <a:ext cx="1016000" cy="522287"/>
        </p:xfrm>
        <a:graphic>
          <a:graphicData uri="http://schemas.openxmlformats.org/presentationml/2006/ole">
            <mc:AlternateContent xmlns:mc="http://schemas.openxmlformats.org/markup-compatibility/2006">
              <mc:Choice xmlns:v="urn:schemas-microsoft-com:vml" Requires="v">
                <p:oleObj name="公式" r:id="rId12" imgW="418918" imgH="215806" progId="Equation.3">
                  <p:embed/>
                </p:oleObj>
              </mc:Choice>
              <mc:Fallback>
                <p:oleObj name="公式" r:id="rId12" imgW="418918" imgH="215806"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48163" y="1541463"/>
                        <a:ext cx="101600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9" name="Object 15"/>
          <p:cNvGraphicFramePr>
            <a:graphicFrameLocks noChangeAspect="1"/>
          </p:cNvGraphicFramePr>
          <p:nvPr>
            <p:extLst>
              <p:ext uri="{D42A27DB-BD31-4B8C-83A1-F6EECF244321}">
                <p14:modId xmlns:p14="http://schemas.microsoft.com/office/powerpoint/2010/main" val="1156759318"/>
              </p:ext>
            </p:extLst>
          </p:nvPr>
        </p:nvGraphicFramePr>
        <p:xfrm>
          <a:off x="5500688" y="1628775"/>
          <a:ext cx="831850" cy="430213"/>
        </p:xfrm>
        <a:graphic>
          <a:graphicData uri="http://schemas.openxmlformats.org/presentationml/2006/ole">
            <mc:AlternateContent xmlns:mc="http://schemas.openxmlformats.org/markup-compatibility/2006">
              <mc:Choice xmlns:v="urn:schemas-microsoft-com:vml" Requires="v">
                <p:oleObj name="Equation" r:id="rId14" imgW="342603" imgH="177646" progId="Equation.3">
                  <p:embed/>
                </p:oleObj>
              </mc:Choice>
              <mc:Fallback>
                <p:oleObj name="Equation" r:id="rId14" imgW="342603" imgH="177646"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0688" y="1628775"/>
                        <a:ext cx="83185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1" name="Object 16"/>
          <p:cNvGraphicFramePr>
            <a:graphicFrameLocks noChangeAspect="1"/>
          </p:cNvGraphicFramePr>
          <p:nvPr>
            <p:extLst>
              <p:ext uri="{D42A27DB-BD31-4B8C-83A1-F6EECF244321}">
                <p14:modId xmlns:p14="http://schemas.microsoft.com/office/powerpoint/2010/main" val="484401335"/>
              </p:ext>
            </p:extLst>
          </p:nvPr>
        </p:nvGraphicFramePr>
        <p:xfrm>
          <a:off x="3109913" y="1628775"/>
          <a:ext cx="1046162" cy="490538"/>
        </p:xfrm>
        <a:graphic>
          <a:graphicData uri="http://schemas.openxmlformats.org/presentationml/2006/ole">
            <mc:AlternateContent xmlns:mc="http://schemas.openxmlformats.org/markup-compatibility/2006">
              <mc:Choice xmlns:v="urn:schemas-microsoft-com:vml" Requires="v">
                <p:oleObj name="公式" r:id="rId15" imgW="431613" imgH="203112" progId="Equation.3">
                  <p:embed/>
                </p:oleObj>
              </mc:Choice>
              <mc:Fallback>
                <p:oleObj name="公式" r:id="rId15" imgW="431613" imgH="203112"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09913" y="1628775"/>
                        <a:ext cx="1046162"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2" name="Object 17"/>
          <p:cNvGraphicFramePr>
            <a:graphicFrameLocks noChangeAspect="1"/>
          </p:cNvGraphicFramePr>
          <p:nvPr>
            <p:extLst>
              <p:ext uri="{D42A27DB-BD31-4B8C-83A1-F6EECF244321}">
                <p14:modId xmlns:p14="http://schemas.microsoft.com/office/powerpoint/2010/main" val="222731568"/>
              </p:ext>
            </p:extLst>
          </p:nvPr>
        </p:nvGraphicFramePr>
        <p:xfrm>
          <a:off x="6718300" y="1328738"/>
          <a:ext cx="1108075" cy="1012825"/>
        </p:xfrm>
        <a:graphic>
          <a:graphicData uri="http://schemas.openxmlformats.org/presentationml/2006/ole">
            <mc:AlternateContent xmlns:mc="http://schemas.openxmlformats.org/markup-compatibility/2006">
              <mc:Choice xmlns:v="urn:schemas-microsoft-com:vml" Requires="v">
                <p:oleObj name="公式" r:id="rId17" imgW="457200" imgH="419100" progId="Equation.3">
                  <p:embed/>
                </p:oleObj>
              </mc:Choice>
              <mc:Fallback>
                <p:oleObj name="公式" r:id="rId17" imgW="457200" imgH="4191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18300" y="1328738"/>
                        <a:ext cx="1108075"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3" name="Text Box 18"/>
          <p:cNvSpPr txBox="1">
            <a:spLocks noChangeArrowheads="1"/>
          </p:cNvSpPr>
          <p:nvPr/>
        </p:nvSpPr>
        <p:spPr bwMode="auto">
          <a:xfrm>
            <a:off x="539750" y="3716338"/>
            <a:ext cx="7467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kumimoji="1" lang="zh-CN" altLang="en-US" sz="2800" b="1">
                <a:latin typeface="SimHei" charset="-122"/>
                <a:ea typeface="SimHei" charset="-122"/>
                <a:cs typeface="SimHei" charset="-122"/>
              </a:rPr>
              <a:t>得：</a:t>
            </a:r>
          </a:p>
        </p:txBody>
      </p:sp>
      <p:graphicFrame>
        <p:nvGraphicFramePr>
          <p:cNvPr id="24" name="Object 19"/>
          <p:cNvGraphicFramePr>
            <a:graphicFrameLocks noChangeAspect="1"/>
          </p:cNvGraphicFramePr>
          <p:nvPr>
            <p:extLst>
              <p:ext uri="{D42A27DB-BD31-4B8C-83A1-F6EECF244321}">
                <p14:modId xmlns:p14="http://schemas.microsoft.com/office/powerpoint/2010/main" val="385466655"/>
              </p:ext>
            </p:extLst>
          </p:nvPr>
        </p:nvGraphicFramePr>
        <p:xfrm>
          <a:off x="1476375" y="2492375"/>
          <a:ext cx="4014788" cy="957263"/>
        </p:xfrm>
        <a:graphic>
          <a:graphicData uri="http://schemas.openxmlformats.org/presentationml/2006/ole">
            <mc:AlternateContent xmlns:mc="http://schemas.openxmlformats.org/markup-compatibility/2006">
              <mc:Choice xmlns:v="urn:schemas-microsoft-com:vml" Requires="v">
                <p:oleObj name="公式" r:id="rId19" imgW="1803400" imgH="431800" progId="Equation.3">
                  <p:embed/>
                </p:oleObj>
              </mc:Choice>
              <mc:Fallback>
                <p:oleObj name="公式" r:id="rId19" imgW="1803400" imgH="4318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476375" y="2492375"/>
                        <a:ext cx="4014788"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5" name="Object 20"/>
          <p:cNvGraphicFramePr>
            <a:graphicFrameLocks noChangeAspect="1"/>
          </p:cNvGraphicFramePr>
          <p:nvPr>
            <p:extLst>
              <p:ext uri="{D42A27DB-BD31-4B8C-83A1-F6EECF244321}">
                <p14:modId xmlns:p14="http://schemas.microsoft.com/office/powerpoint/2010/main" val="1727391233"/>
              </p:ext>
            </p:extLst>
          </p:nvPr>
        </p:nvGraphicFramePr>
        <p:xfrm>
          <a:off x="1377950" y="3789363"/>
          <a:ext cx="954088" cy="490537"/>
        </p:xfrm>
        <a:graphic>
          <a:graphicData uri="http://schemas.openxmlformats.org/presentationml/2006/ole">
            <mc:AlternateContent xmlns:mc="http://schemas.openxmlformats.org/markup-compatibility/2006">
              <mc:Choice xmlns:v="urn:schemas-microsoft-com:vml" Requires="v">
                <p:oleObj name="公式" r:id="rId21" imgW="393529" imgH="203112" progId="Equation.3">
                  <p:embed/>
                </p:oleObj>
              </mc:Choice>
              <mc:Fallback>
                <p:oleObj name="公式" r:id="rId21" imgW="393529" imgH="203112"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377950" y="3789363"/>
                        <a:ext cx="954088"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6" name="Object 21"/>
          <p:cNvGraphicFramePr>
            <a:graphicFrameLocks noChangeAspect="1"/>
          </p:cNvGraphicFramePr>
          <p:nvPr>
            <p:extLst>
              <p:ext uri="{D42A27DB-BD31-4B8C-83A1-F6EECF244321}">
                <p14:modId xmlns:p14="http://schemas.microsoft.com/office/powerpoint/2010/main" val="433029238"/>
              </p:ext>
            </p:extLst>
          </p:nvPr>
        </p:nvGraphicFramePr>
        <p:xfrm>
          <a:off x="2500313" y="3789363"/>
          <a:ext cx="922337" cy="490537"/>
        </p:xfrm>
        <a:graphic>
          <a:graphicData uri="http://schemas.openxmlformats.org/presentationml/2006/ole">
            <mc:AlternateContent xmlns:mc="http://schemas.openxmlformats.org/markup-compatibility/2006">
              <mc:Choice xmlns:v="urn:schemas-microsoft-com:vml" Requires="v">
                <p:oleObj name="公式" r:id="rId23" imgW="380835" imgH="203112" progId="Equation.3">
                  <p:embed/>
                </p:oleObj>
              </mc:Choice>
              <mc:Fallback>
                <p:oleObj name="公式" r:id="rId23" imgW="380835" imgH="203112"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500313" y="3789363"/>
                        <a:ext cx="922337"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7" name="Object 22"/>
          <p:cNvGraphicFramePr>
            <a:graphicFrameLocks noChangeAspect="1"/>
          </p:cNvGraphicFramePr>
          <p:nvPr>
            <p:extLst>
              <p:ext uri="{D42A27DB-BD31-4B8C-83A1-F6EECF244321}">
                <p14:modId xmlns:p14="http://schemas.microsoft.com/office/powerpoint/2010/main" val="100323383"/>
              </p:ext>
            </p:extLst>
          </p:nvPr>
        </p:nvGraphicFramePr>
        <p:xfrm>
          <a:off x="3589338" y="3559175"/>
          <a:ext cx="1046162" cy="950913"/>
        </p:xfrm>
        <a:graphic>
          <a:graphicData uri="http://schemas.openxmlformats.org/presentationml/2006/ole">
            <mc:AlternateContent xmlns:mc="http://schemas.openxmlformats.org/markup-compatibility/2006">
              <mc:Choice xmlns:v="urn:schemas-microsoft-com:vml" Requires="v">
                <p:oleObj name="公式" r:id="rId25" imgW="431613" imgH="393529" progId="Equation.3">
                  <p:embed/>
                </p:oleObj>
              </mc:Choice>
              <mc:Fallback>
                <p:oleObj name="公式" r:id="rId25" imgW="431613" imgH="393529"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589338" y="3559175"/>
                        <a:ext cx="1046162"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8" name="Object 23"/>
          <p:cNvGraphicFramePr>
            <a:graphicFrameLocks noChangeAspect="1"/>
          </p:cNvGraphicFramePr>
          <p:nvPr>
            <p:extLst>
              <p:ext uri="{D42A27DB-BD31-4B8C-83A1-F6EECF244321}">
                <p14:modId xmlns:p14="http://schemas.microsoft.com/office/powerpoint/2010/main" val="360435186"/>
              </p:ext>
            </p:extLst>
          </p:nvPr>
        </p:nvGraphicFramePr>
        <p:xfrm>
          <a:off x="4783138" y="3573463"/>
          <a:ext cx="1200150" cy="950912"/>
        </p:xfrm>
        <a:graphic>
          <a:graphicData uri="http://schemas.openxmlformats.org/presentationml/2006/ole">
            <mc:AlternateContent xmlns:mc="http://schemas.openxmlformats.org/markup-compatibility/2006">
              <mc:Choice xmlns:v="urn:schemas-microsoft-com:vml" Requires="v">
                <p:oleObj name="公式" r:id="rId27" imgW="495085" imgH="393529" progId="Equation.3">
                  <p:embed/>
                </p:oleObj>
              </mc:Choice>
              <mc:Fallback>
                <p:oleObj name="公式" r:id="rId27" imgW="495085" imgH="393529"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783138" y="3573463"/>
                        <a:ext cx="1200150"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543745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9" name="object 8"/>
          <p:cNvSpPr txBox="1"/>
          <p:nvPr/>
        </p:nvSpPr>
        <p:spPr>
          <a:xfrm>
            <a:off x="3141079" y="0"/>
            <a:ext cx="3090441" cy="637130"/>
          </a:xfrm>
          <a:prstGeom prst="rect">
            <a:avLst/>
          </a:prstGeom>
        </p:spPr>
        <p:txBody>
          <a:bodyPr vert="horz" wrap="square" lIns="0" tIns="0" rIns="0" bIns="0" rtlCol="0">
            <a:noAutofit/>
          </a:bodyPr>
          <a:lstStyle/>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一、对流换热基本概念</a:t>
            </a: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sz="2400" b="1" dirty="0">
              <a:solidFill>
                <a:srgbClr val="FF0000"/>
              </a:solidFill>
              <a:latin typeface="黑体" panose="02010609060101010101" pitchFamily="49" charset="-122"/>
              <a:ea typeface="黑体" panose="02010609060101010101" pitchFamily="49" charset="-122"/>
              <a:cs typeface="黑体"/>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548" y="580809"/>
            <a:ext cx="8765015" cy="5608527"/>
          </a:xfrm>
          <a:prstGeom prst="rect">
            <a:avLst/>
          </a:prstGeom>
        </p:spPr>
      </p:pic>
    </p:spTree>
    <p:extLst>
      <p:ext uri="{BB962C8B-B14F-4D97-AF65-F5344CB8AC3E}">
        <p14:creationId xmlns:p14="http://schemas.microsoft.com/office/powerpoint/2010/main" val="12012863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object 8"/>
          <p:cNvSpPr txBox="1"/>
          <p:nvPr/>
        </p:nvSpPr>
        <p:spPr>
          <a:xfrm>
            <a:off x="3141079" y="0"/>
            <a:ext cx="3090441" cy="637130"/>
          </a:xfrm>
          <a:prstGeom prst="rect">
            <a:avLst/>
          </a:prstGeom>
        </p:spPr>
        <p:txBody>
          <a:bodyPr vert="horz" wrap="square" lIns="0" tIns="0" rIns="0" bIns="0" rtlCol="0">
            <a:noAutofit/>
          </a:bodyPr>
          <a:lstStyle/>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五、边界层积分方程</a:t>
            </a: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sz="2400" b="1" dirty="0">
              <a:solidFill>
                <a:srgbClr val="FF0000"/>
              </a:solidFill>
              <a:latin typeface="黑体" panose="02010609060101010101" pitchFamily="49" charset="-122"/>
              <a:ea typeface="黑体" panose="02010609060101010101" pitchFamily="49" charset="-122"/>
              <a:cs typeface="黑体"/>
            </a:endParaRPr>
          </a:p>
        </p:txBody>
      </p:sp>
      <p:sp>
        <p:nvSpPr>
          <p:cNvPr id="11" name="Text Box 2"/>
          <p:cNvSpPr txBox="1">
            <a:spLocks noChangeArrowheads="1"/>
          </p:cNvSpPr>
          <p:nvPr/>
        </p:nvSpPr>
        <p:spPr bwMode="auto">
          <a:xfrm>
            <a:off x="713370" y="1814513"/>
            <a:ext cx="746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kumimoji="1" lang="zh-CN" altLang="en-US" sz="2800" b="1">
                <a:latin typeface="SimHei" charset="-122"/>
                <a:ea typeface="SimHei" charset="-122"/>
                <a:cs typeface="SimHei" charset="-122"/>
              </a:rPr>
              <a:t>代入动量积分方程</a:t>
            </a:r>
          </a:p>
        </p:txBody>
      </p:sp>
      <p:graphicFrame>
        <p:nvGraphicFramePr>
          <p:cNvPr id="12" name="Object 3"/>
          <p:cNvGraphicFramePr>
            <a:graphicFrameLocks noChangeAspect="1"/>
          </p:cNvGraphicFramePr>
          <p:nvPr>
            <p:extLst>
              <p:ext uri="{D42A27DB-BD31-4B8C-83A1-F6EECF244321}">
                <p14:modId xmlns:p14="http://schemas.microsoft.com/office/powerpoint/2010/main" val="2137963686"/>
              </p:ext>
            </p:extLst>
          </p:nvPr>
        </p:nvGraphicFramePr>
        <p:xfrm>
          <a:off x="2369133" y="806451"/>
          <a:ext cx="2543175" cy="957262"/>
        </p:xfrm>
        <a:graphic>
          <a:graphicData uri="http://schemas.openxmlformats.org/presentationml/2006/ole">
            <mc:AlternateContent xmlns:mc="http://schemas.openxmlformats.org/markup-compatibility/2006">
              <mc:Choice xmlns:v="urn:schemas-microsoft-com:vml" Requires="v">
                <p:oleObj name="公式" r:id="rId2" imgW="1143000" imgH="431800" progId="Equation.3">
                  <p:embed/>
                </p:oleObj>
              </mc:Choice>
              <mc:Fallback>
                <p:oleObj name="公式" r:id="rId2" imgW="1143000" imgH="4318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9133" y="806451"/>
                        <a:ext cx="2543175"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1059288998"/>
              </p:ext>
            </p:extLst>
          </p:nvPr>
        </p:nvGraphicFramePr>
        <p:xfrm>
          <a:off x="1721433" y="2390776"/>
          <a:ext cx="3519487" cy="1042987"/>
        </p:xfrm>
        <a:graphic>
          <a:graphicData uri="http://schemas.openxmlformats.org/presentationml/2006/ole">
            <mc:AlternateContent xmlns:mc="http://schemas.openxmlformats.org/markup-compatibility/2006">
              <mc:Choice xmlns:v="urn:schemas-microsoft-com:vml" Requires="v">
                <p:oleObj name="公式" r:id="rId4" imgW="1688367" imgH="495085" progId="Equation.3">
                  <p:embed/>
                </p:oleObj>
              </mc:Choice>
              <mc:Fallback>
                <p:oleObj name="公式" r:id="rId4" imgW="1688367" imgH="49508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1433" y="2390776"/>
                        <a:ext cx="3519487"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4" name="Text Box 5"/>
          <p:cNvSpPr txBox="1">
            <a:spLocks noChangeArrowheads="1"/>
          </p:cNvSpPr>
          <p:nvPr/>
        </p:nvSpPr>
        <p:spPr bwMode="auto">
          <a:xfrm>
            <a:off x="713370" y="3398838"/>
            <a:ext cx="746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kumimoji="1" lang="zh-CN" altLang="en-US" sz="2800" b="1">
                <a:latin typeface="SimHei" charset="-122"/>
                <a:ea typeface="SimHei" charset="-122"/>
                <a:cs typeface="SimHei" charset="-122"/>
              </a:rPr>
              <a:t>得：</a:t>
            </a:r>
          </a:p>
        </p:txBody>
      </p:sp>
      <p:graphicFrame>
        <p:nvGraphicFramePr>
          <p:cNvPr id="15" name="Object 6"/>
          <p:cNvGraphicFramePr>
            <a:graphicFrameLocks noChangeAspect="1"/>
          </p:cNvGraphicFramePr>
          <p:nvPr>
            <p:extLst>
              <p:ext uri="{D42A27DB-BD31-4B8C-83A1-F6EECF244321}">
                <p14:modId xmlns:p14="http://schemas.microsoft.com/office/powerpoint/2010/main" val="830755756"/>
              </p:ext>
            </p:extLst>
          </p:nvPr>
        </p:nvGraphicFramePr>
        <p:xfrm>
          <a:off x="1865895" y="3830638"/>
          <a:ext cx="2171700" cy="909638"/>
        </p:xfrm>
        <a:graphic>
          <a:graphicData uri="http://schemas.openxmlformats.org/presentationml/2006/ole">
            <mc:AlternateContent xmlns:mc="http://schemas.openxmlformats.org/markup-compatibility/2006">
              <mc:Choice xmlns:v="urn:schemas-microsoft-com:vml" Requires="v">
                <p:oleObj name="公式" r:id="rId6" imgW="1040948" imgH="431613" progId="Equation.3">
                  <p:embed/>
                </p:oleObj>
              </mc:Choice>
              <mc:Fallback>
                <p:oleObj name="公式" r:id="rId6" imgW="1040948" imgH="431613"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5895" y="3830638"/>
                        <a:ext cx="2171700" cy="90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1720801945"/>
              </p:ext>
            </p:extLst>
          </p:nvPr>
        </p:nvGraphicFramePr>
        <p:xfrm>
          <a:off x="2081795" y="5270501"/>
          <a:ext cx="2736850" cy="603250"/>
        </p:xfrm>
        <a:graphic>
          <a:graphicData uri="http://schemas.openxmlformats.org/presentationml/2006/ole">
            <mc:AlternateContent xmlns:mc="http://schemas.openxmlformats.org/markup-compatibility/2006">
              <mc:Choice xmlns:v="urn:schemas-microsoft-com:vml" Requires="v">
                <p:oleObj name="公式" r:id="rId8" imgW="1104900" imgH="241300" progId="Equation.3">
                  <p:embed/>
                </p:oleObj>
              </mc:Choice>
              <mc:Fallback>
                <p:oleObj name="公式" r:id="rId8" imgW="1104900" imgH="2413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81795" y="5270501"/>
                        <a:ext cx="273685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1942888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object 8"/>
          <p:cNvSpPr txBox="1"/>
          <p:nvPr/>
        </p:nvSpPr>
        <p:spPr>
          <a:xfrm>
            <a:off x="3141079" y="0"/>
            <a:ext cx="3090441" cy="637130"/>
          </a:xfrm>
          <a:prstGeom prst="rect">
            <a:avLst/>
          </a:prstGeom>
        </p:spPr>
        <p:txBody>
          <a:bodyPr vert="horz" wrap="square" lIns="0" tIns="0" rIns="0" bIns="0" rtlCol="0">
            <a:noAutofit/>
          </a:bodyPr>
          <a:lstStyle/>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五、边界层积分方程</a:t>
            </a: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sz="2400" b="1" dirty="0">
              <a:solidFill>
                <a:srgbClr val="FF0000"/>
              </a:solidFill>
              <a:latin typeface="黑体" panose="02010609060101010101" pitchFamily="49" charset="-122"/>
              <a:ea typeface="黑体" panose="02010609060101010101" pitchFamily="49" charset="-122"/>
              <a:cs typeface="黑体"/>
            </a:endParaRPr>
          </a:p>
        </p:txBody>
      </p:sp>
      <p:sp>
        <p:nvSpPr>
          <p:cNvPr id="11" name="Text Box 2"/>
          <p:cNvSpPr txBox="1">
            <a:spLocks noChangeArrowheads="1"/>
          </p:cNvSpPr>
          <p:nvPr/>
        </p:nvSpPr>
        <p:spPr bwMode="auto">
          <a:xfrm>
            <a:off x="539750" y="476250"/>
            <a:ext cx="777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kumimoji="1" lang="zh-CN" altLang="en-US" sz="2800" b="1">
                <a:latin typeface="SimHei" charset="-122"/>
                <a:ea typeface="SimHei" charset="-122"/>
                <a:cs typeface="SimHei" charset="-122"/>
              </a:rPr>
              <a:t>二、能量积分方程式的求解</a:t>
            </a:r>
          </a:p>
        </p:txBody>
      </p:sp>
      <p:graphicFrame>
        <p:nvGraphicFramePr>
          <p:cNvPr id="12" name="Object 3"/>
          <p:cNvGraphicFramePr>
            <a:graphicFrameLocks noChangeAspect="1"/>
          </p:cNvGraphicFramePr>
          <p:nvPr>
            <p:extLst>
              <p:ext uri="{D42A27DB-BD31-4B8C-83A1-F6EECF244321}">
                <p14:modId xmlns:p14="http://schemas.microsoft.com/office/powerpoint/2010/main" val="183749109"/>
              </p:ext>
            </p:extLst>
          </p:nvPr>
        </p:nvGraphicFramePr>
        <p:xfrm>
          <a:off x="2071688" y="1052513"/>
          <a:ext cx="3441700" cy="1042987"/>
        </p:xfrm>
        <a:graphic>
          <a:graphicData uri="http://schemas.openxmlformats.org/presentationml/2006/ole">
            <mc:AlternateContent xmlns:mc="http://schemas.openxmlformats.org/markup-compatibility/2006">
              <mc:Choice xmlns:v="urn:schemas-microsoft-com:vml" Requires="v">
                <p:oleObj name="公式" r:id="rId2" imgW="1651000" imgH="495300" progId="Equation.3">
                  <p:embed/>
                </p:oleObj>
              </mc:Choice>
              <mc:Fallback>
                <p:oleObj name="公式" r:id="rId2" imgW="1651000" imgH="4953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688" y="1052513"/>
                        <a:ext cx="3441700"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189790577"/>
              </p:ext>
            </p:extLst>
          </p:nvPr>
        </p:nvGraphicFramePr>
        <p:xfrm>
          <a:off x="985838" y="2435225"/>
          <a:ext cx="1298575" cy="517525"/>
        </p:xfrm>
        <a:graphic>
          <a:graphicData uri="http://schemas.openxmlformats.org/presentationml/2006/ole">
            <mc:AlternateContent xmlns:mc="http://schemas.openxmlformats.org/markup-compatibility/2006">
              <mc:Choice xmlns:v="urn:schemas-microsoft-com:vml" Requires="v">
                <p:oleObj name="公式" r:id="rId4" imgW="571252" imgH="228501" progId="Equation.3">
                  <p:embed/>
                </p:oleObj>
              </mc:Choice>
              <mc:Fallback>
                <p:oleObj name="公式" r:id="rId4" imgW="571252" imgH="22850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5838" y="2435225"/>
                        <a:ext cx="12985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797011844"/>
              </p:ext>
            </p:extLst>
          </p:nvPr>
        </p:nvGraphicFramePr>
        <p:xfrm>
          <a:off x="2700338" y="2205038"/>
          <a:ext cx="3627437" cy="1042987"/>
        </p:xfrm>
        <a:graphic>
          <a:graphicData uri="http://schemas.openxmlformats.org/presentationml/2006/ole">
            <mc:AlternateContent xmlns:mc="http://schemas.openxmlformats.org/markup-compatibility/2006">
              <mc:Choice xmlns:v="urn:schemas-microsoft-com:vml" Requires="v">
                <p:oleObj name="公式" r:id="rId6" imgW="1739900" imgH="495300" progId="Equation.3">
                  <p:embed/>
                </p:oleObj>
              </mc:Choice>
              <mc:Fallback>
                <p:oleObj name="公式" r:id="rId6" imgW="1739900" imgH="495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0338" y="2205038"/>
                        <a:ext cx="3627437"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1522555769"/>
              </p:ext>
            </p:extLst>
          </p:nvPr>
        </p:nvGraphicFramePr>
        <p:xfrm>
          <a:off x="1314450" y="3429000"/>
          <a:ext cx="4527550" cy="1042988"/>
        </p:xfrm>
        <a:graphic>
          <a:graphicData uri="http://schemas.openxmlformats.org/presentationml/2006/ole">
            <mc:AlternateContent xmlns:mc="http://schemas.openxmlformats.org/markup-compatibility/2006">
              <mc:Choice xmlns:v="urn:schemas-microsoft-com:vml" Requires="v">
                <p:oleObj name="公式" r:id="rId8" imgW="2171700" imgH="495300" progId="Equation.3">
                  <p:embed/>
                </p:oleObj>
              </mc:Choice>
              <mc:Fallback>
                <p:oleObj name="公式" r:id="rId8" imgW="2171700" imgH="4953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14450" y="3429000"/>
                        <a:ext cx="4527550"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6" name="Text Box 7"/>
          <p:cNvSpPr txBox="1">
            <a:spLocks noChangeArrowheads="1"/>
          </p:cNvSpPr>
          <p:nvPr/>
        </p:nvSpPr>
        <p:spPr bwMode="auto">
          <a:xfrm>
            <a:off x="397878" y="4717187"/>
            <a:ext cx="85768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50000"/>
              </a:spcBef>
              <a:defRPr/>
            </a:pPr>
            <a:r>
              <a:rPr kumimoji="1" lang="zh-CN" altLang="en-US" sz="2800" b="1">
                <a:latin typeface="SimHei" charset="-122"/>
                <a:ea typeface="SimHei" charset="-122"/>
                <a:cs typeface="SimHei" charset="-122"/>
              </a:rPr>
              <a:t>同样假设边界层无量纲过余温度分布为三次方多项式</a:t>
            </a:r>
          </a:p>
        </p:txBody>
      </p:sp>
      <p:graphicFrame>
        <p:nvGraphicFramePr>
          <p:cNvPr id="17" name="Object 8"/>
          <p:cNvGraphicFramePr>
            <a:graphicFrameLocks noChangeAspect="1"/>
          </p:cNvGraphicFramePr>
          <p:nvPr>
            <p:extLst>
              <p:ext uri="{D42A27DB-BD31-4B8C-83A1-F6EECF244321}">
                <p14:modId xmlns:p14="http://schemas.microsoft.com/office/powerpoint/2010/main" val="848581563"/>
              </p:ext>
            </p:extLst>
          </p:nvPr>
        </p:nvGraphicFramePr>
        <p:xfrm>
          <a:off x="1853336" y="5281466"/>
          <a:ext cx="4240212" cy="957263"/>
        </p:xfrm>
        <a:graphic>
          <a:graphicData uri="http://schemas.openxmlformats.org/presentationml/2006/ole">
            <mc:AlternateContent xmlns:mc="http://schemas.openxmlformats.org/markup-compatibility/2006">
              <mc:Choice xmlns:v="urn:schemas-microsoft-com:vml" Requires="v">
                <p:oleObj name="公式" r:id="rId10" imgW="1905000" imgH="431800" progId="Equation.3">
                  <p:embed/>
                </p:oleObj>
              </mc:Choice>
              <mc:Fallback>
                <p:oleObj name="公式" r:id="rId10" imgW="1905000" imgH="431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53336" y="5281466"/>
                        <a:ext cx="4240212"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03068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object 8"/>
          <p:cNvSpPr txBox="1"/>
          <p:nvPr/>
        </p:nvSpPr>
        <p:spPr>
          <a:xfrm>
            <a:off x="3141079" y="0"/>
            <a:ext cx="3090441" cy="637130"/>
          </a:xfrm>
          <a:prstGeom prst="rect">
            <a:avLst/>
          </a:prstGeom>
        </p:spPr>
        <p:txBody>
          <a:bodyPr vert="horz" wrap="square" lIns="0" tIns="0" rIns="0" bIns="0" rtlCol="0">
            <a:noAutofit/>
          </a:bodyPr>
          <a:lstStyle/>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五、边界层积分方程</a:t>
            </a: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sz="2400" b="1" dirty="0">
              <a:solidFill>
                <a:srgbClr val="FF0000"/>
              </a:solidFill>
              <a:latin typeface="黑体" panose="02010609060101010101" pitchFamily="49" charset="-122"/>
              <a:ea typeface="黑体" panose="02010609060101010101" pitchFamily="49" charset="-122"/>
              <a:cs typeface="黑体"/>
            </a:endParaRPr>
          </a:p>
        </p:txBody>
      </p:sp>
      <p:sp>
        <p:nvSpPr>
          <p:cNvPr id="11" name="Text Box 2"/>
          <p:cNvSpPr txBox="1">
            <a:spLocks noChangeArrowheads="1"/>
          </p:cNvSpPr>
          <p:nvPr/>
        </p:nvSpPr>
        <p:spPr bwMode="auto">
          <a:xfrm>
            <a:off x="611188" y="4040981"/>
            <a:ext cx="7467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kumimoji="1" lang="zh-CN" altLang="en-US" sz="2800" b="1">
                <a:latin typeface="SimHei" charset="-122"/>
                <a:ea typeface="SimHei" charset="-122"/>
                <a:cs typeface="SimHei" charset="-122"/>
              </a:rPr>
              <a:t>所以，边界层内温度分布形式为</a:t>
            </a:r>
          </a:p>
        </p:txBody>
      </p:sp>
      <p:graphicFrame>
        <p:nvGraphicFramePr>
          <p:cNvPr id="12" name="Object 3"/>
          <p:cNvGraphicFramePr>
            <a:graphicFrameLocks noChangeAspect="1"/>
          </p:cNvGraphicFramePr>
          <p:nvPr>
            <p:extLst>
              <p:ext uri="{D42A27DB-BD31-4B8C-83A1-F6EECF244321}">
                <p14:modId xmlns:p14="http://schemas.microsoft.com/office/powerpoint/2010/main" val="708867296"/>
              </p:ext>
            </p:extLst>
          </p:nvPr>
        </p:nvGraphicFramePr>
        <p:xfrm>
          <a:off x="2630488" y="4760118"/>
          <a:ext cx="2684462" cy="957263"/>
        </p:xfrm>
        <a:graphic>
          <a:graphicData uri="http://schemas.openxmlformats.org/presentationml/2006/ole">
            <mc:AlternateContent xmlns:mc="http://schemas.openxmlformats.org/markup-compatibility/2006">
              <mc:Choice xmlns:v="urn:schemas-microsoft-com:vml" Requires="v">
                <p:oleObj name="公式" r:id="rId2" imgW="1206500" imgH="431800" progId="Equation.3">
                  <p:embed/>
                </p:oleObj>
              </mc:Choice>
              <mc:Fallback>
                <p:oleObj name="公式" r:id="rId2" imgW="1206500" imgH="4318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0488" y="4760118"/>
                        <a:ext cx="2684462"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3" name="Text Box 4"/>
          <p:cNvSpPr txBox="1">
            <a:spLocks noChangeArrowheads="1"/>
          </p:cNvSpPr>
          <p:nvPr/>
        </p:nvSpPr>
        <p:spPr bwMode="auto">
          <a:xfrm>
            <a:off x="539750" y="943768"/>
            <a:ext cx="746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kumimoji="1" lang="zh-CN" altLang="en-US" sz="2800" b="1">
                <a:latin typeface="SimHei" charset="-122"/>
                <a:ea typeface="SimHei" charset="-122"/>
                <a:cs typeface="SimHei" charset="-122"/>
              </a:rPr>
              <a:t>利用边界条件：</a:t>
            </a:r>
          </a:p>
        </p:txBody>
      </p:sp>
      <p:graphicFrame>
        <p:nvGraphicFramePr>
          <p:cNvPr id="14" name="Object 5"/>
          <p:cNvGraphicFramePr>
            <a:graphicFrameLocks noChangeAspect="1"/>
          </p:cNvGraphicFramePr>
          <p:nvPr>
            <p:extLst>
              <p:ext uri="{D42A27DB-BD31-4B8C-83A1-F6EECF244321}">
                <p14:modId xmlns:p14="http://schemas.microsoft.com/office/powerpoint/2010/main" val="1840853963"/>
              </p:ext>
            </p:extLst>
          </p:nvPr>
        </p:nvGraphicFramePr>
        <p:xfrm>
          <a:off x="4492625" y="1016793"/>
          <a:ext cx="862013" cy="430213"/>
        </p:xfrm>
        <a:graphic>
          <a:graphicData uri="http://schemas.openxmlformats.org/presentationml/2006/ole">
            <mc:AlternateContent xmlns:mc="http://schemas.openxmlformats.org/markup-compatibility/2006">
              <mc:Choice xmlns:v="urn:schemas-microsoft-com:vml" Requires="v">
                <p:oleObj name="公式" r:id="rId4" imgW="355138" imgH="177569" progId="Equation.3">
                  <p:embed/>
                </p:oleObj>
              </mc:Choice>
              <mc:Fallback>
                <p:oleObj name="公式" r:id="rId4" imgW="355138" imgH="17756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2625" y="1016793"/>
                        <a:ext cx="862013"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5" name="Object 7"/>
          <p:cNvGraphicFramePr>
            <a:graphicFrameLocks noChangeAspect="1"/>
          </p:cNvGraphicFramePr>
          <p:nvPr>
            <p:extLst>
              <p:ext uri="{D42A27DB-BD31-4B8C-83A1-F6EECF244321}">
                <p14:modId xmlns:p14="http://schemas.microsoft.com/office/powerpoint/2010/main" val="435653812"/>
              </p:ext>
            </p:extLst>
          </p:nvPr>
        </p:nvGraphicFramePr>
        <p:xfrm>
          <a:off x="3192463" y="1058068"/>
          <a:ext cx="1016000" cy="490538"/>
        </p:xfrm>
        <a:graphic>
          <a:graphicData uri="http://schemas.openxmlformats.org/presentationml/2006/ole">
            <mc:AlternateContent xmlns:mc="http://schemas.openxmlformats.org/markup-compatibility/2006">
              <mc:Choice xmlns:v="urn:schemas-microsoft-com:vml" Requires="v">
                <p:oleObj name="公式" r:id="rId6" imgW="418918" imgH="203112" progId="Equation.3">
                  <p:embed/>
                </p:oleObj>
              </mc:Choice>
              <mc:Fallback>
                <p:oleObj name="公式" r:id="rId6" imgW="418918" imgH="203112"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2463" y="1058068"/>
                        <a:ext cx="1016000"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6" name="Object 8"/>
          <p:cNvGraphicFramePr>
            <a:graphicFrameLocks noChangeAspect="1"/>
          </p:cNvGraphicFramePr>
          <p:nvPr>
            <p:extLst>
              <p:ext uri="{D42A27DB-BD31-4B8C-83A1-F6EECF244321}">
                <p14:modId xmlns:p14="http://schemas.microsoft.com/office/powerpoint/2010/main" val="1261865661"/>
              </p:ext>
            </p:extLst>
          </p:nvPr>
        </p:nvGraphicFramePr>
        <p:xfrm>
          <a:off x="5851525" y="727868"/>
          <a:ext cx="1263650" cy="1074738"/>
        </p:xfrm>
        <a:graphic>
          <a:graphicData uri="http://schemas.openxmlformats.org/presentationml/2006/ole">
            <mc:AlternateContent xmlns:mc="http://schemas.openxmlformats.org/markup-compatibility/2006">
              <mc:Choice xmlns:v="urn:schemas-microsoft-com:vml" Requires="v">
                <p:oleObj name="公式" r:id="rId8" imgW="520474" imgH="444307" progId="Equation.3">
                  <p:embed/>
                </p:oleObj>
              </mc:Choice>
              <mc:Fallback>
                <p:oleObj name="公式" r:id="rId8" imgW="520474" imgH="444307"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51525" y="727868"/>
                        <a:ext cx="1263650" cy="107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7" name="Object 9"/>
          <p:cNvGraphicFramePr>
            <a:graphicFrameLocks noChangeAspect="1"/>
          </p:cNvGraphicFramePr>
          <p:nvPr>
            <p:extLst>
              <p:ext uri="{D42A27DB-BD31-4B8C-83A1-F6EECF244321}">
                <p14:modId xmlns:p14="http://schemas.microsoft.com/office/powerpoint/2010/main" val="1775150302"/>
              </p:ext>
            </p:extLst>
          </p:nvPr>
        </p:nvGraphicFramePr>
        <p:xfrm>
          <a:off x="4333875" y="2008981"/>
          <a:ext cx="1046163" cy="522287"/>
        </p:xfrm>
        <a:graphic>
          <a:graphicData uri="http://schemas.openxmlformats.org/presentationml/2006/ole">
            <mc:AlternateContent xmlns:mc="http://schemas.openxmlformats.org/markup-compatibility/2006">
              <mc:Choice xmlns:v="urn:schemas-microsoft-com:vml" Requires="v">
                <p:oleObj name="公式" r:id="rId10" imgW="431613" imgH="215806" progId="Equation.3">
                  <p:embed/>
                </p:oleObj>
              </mc:Choice>
              <mc:Fallback>
                <p:oleObj name="公式" r:id="rId10" imgW="431613" imgH="215806"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33875" y="2008981"/>
                        <a:ext cx="1046163"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8" name="Object 11"/>
          <p:cNvGraphicFramePr>
            <a:graphicFrameLocks noChangeAspect="1"/>
          </p:cNvGraphicFramePr>
          <p:nvPr>
            <p:extLst>
              <p:ext uri="{D42A27DB-BD31-4B8C-83A1-F6EECF244321}">
                <p14:modId xmlns:p14="http://schemas.microsoft.com/office/powerpoint/2010/main" val="2108301590"/>
              </p:ext>
            </p:extLst>
          </p:nvPr>
        </p:nvGraphicFramePr>
        <p:xfrm>
          <a:off x="3063875" y="2066131"/>
          <a:ext cx="1138238" cy="552450"/>
        </p:xfrm>
        <a:graphic>
          <a:graphicData uri="http://schemas.openxmlformats.org/presentationml/2006/ole">
            <mc:AlternateContent xmlns:mc="http://schemas.openxmlformats.org/markup-compatibility/2006">
              <mc:Choice xmlns:v="urn:schemas-microsoft-com:vml" Requires="v">
                <p:oleObj name="公式" r:id="rId12" imgW="469900" imgH="228600" progId="Equation.3">
                  <p:embed/>
                </p:oleObj>
              </mc:Choice>
              <mc:Fallback>
                <p:oleObj name="公式" r:id="rId12" imgW="46990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63875" y="2066131"/>
                        <a:ext cx="1138238"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9" name="Object 12"/>
          <p:cNvGraphicFramePr>
            <a:graphicFrameLocks noChangeAspect="1"/>
          </p:cNvGraphicFramePr>
          <p:nvPr>
            <p:extLst>
              <p:ext uri="{D42A27DB-BD31-4B8C-83A1-F6EECF244321}">
                <p14:modId xmlns:p14="http://schemas.microsoft.com/office/powerpoint/2010/main" val="744647630"/>
              </p:ext>
            </p:extLst>
          </p:nvPr>
        </p:nvGraphicFramePr>
        <p:xfrm>
          <a:off x="5853113" y="1808956"/>
          <a:ext cx="1138237" cy="1012825"/>
        </p:xfrm>
        <a:graphic>
          <a:graphicData uri="http://schemas.openxmlformats.org/presentationml/2006/ole">
            <mc:AlternateContent xmlns:mc="http://schemas.openxmlformats.org/markup-compatibility/2006">
              <mc:Choice xmlns:v="urn:schemas-microsoft-com:vml" Requires="v">
                <p:oleObj name="公式" r:id="rId14" imgW="469900" imgH="419100" progId="Equation.3">
                  <p:embed/>
                </p:oleObj>
              </mc:Choice>
              <mc:Fallback>
                <p:oleObj name="公式" r:id="rId14" imgW="469900" imgH="4191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53113" y="1808956"/>
                        <a:ext cx="1138237"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1" name="Object 14"/>
          <p:cNvGraphicFramePr>
            <a:graphicFrameLocks noChangeAspect="1"/>
          </p:cNvGraphicFramePr>
          <p:nvPr>
            <p:extLst>
              <p:ext uri="{D42A27DB-BD31-4B8C-83A1-F6EECF244321}">
                <p14:modId xmlns:p14="http://schemas.microsoft.com/office/powerpoint/2010/main" val="1905506341"/>
              </p:ext>
            </p:extLst>
          </p:nvPr>
        </p:nvGraphicFramePr>
        <p:xfrm>
          <a:off x="1763713" y="2888456"/>
          <a:ext cx="4240212" cy="957262"/>
        </p:xfrm>
        <a:graphic>
          <a:graphicData uri="http://schemas.openxmlformats.org/presentationml/2006/ole">
            <mc:AlternateContent xmlns:mc="http://schemas.openxmlformats.org/markup-compatibility/2006">
              <mc:Choice xmlns:v="urn:schemas-microsoft-com:vml" Requires="v">
                <p:oleObj name="公式" r:id="rId16" imgW="1905000" imgH="431800" progId="Equation.3">
                  <p:embed/>
                </p:oleObj>
              </mc:Choice>
              <mc:Fallback>
                <p:oleObj name="公式" r:id="rId16" imgW="1905000" imgH="4318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63713" y="2888456"/>
                        <a:ext cx="4240212"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9689971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9" name="object 8"/>
          <p:cNvSpPr txBox="1"/>
          <p:nvPr/>
        </p:nvSpPr>
        <p:spPr>
          <a:xfrm>
            <a:off x="3141079" y="0"/>
            <a:ext cx="3090441" cy="637130"/>
          </a:xfrm>
          <a:prstGeom prst="rect">
            <a:avLst/>
          </a:prstGeom>
        </p:spPr>
        <p:txBody>
          <a:bodyPr vert="horz" wrap="square" lIns="0" tIns="0" rIns="0" bIns="0" rtlCol="0">
            <a:noAutofit/>
          </a:bodyPr>
          <a:lstStyle/>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五、对流换热基本方程</a:t>
            </a: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sz="2400" b="1" dirty="0">
              <a:solidFill>
                <a:srgbClr val="FF0000"/>
              </a:solidFill>
              <a:latin typeface="黑体" panose="02010609060101010101" pitchFamily="49" charset="-122"/>
              <a:ea typeface="黑体" panose="02010609060101010101" pitchFamily="49" charset="-122"/>
              <a:cs typeface="黑体"/>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Text Box 2"/>
          <p:cNvSpPr txBox="1">
            <a:spLocks noChangeArrowheads="1"/>
          </p:cNvSpPr>
          <p:nvPr/>
        </p:nvSpPr>
        <p:spPr bwMode="auto">
          <a:xfrm>
            <a:off x="562900" y="1624012"/>
            <a:ext cx="7467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kumimoji="1" lang="zh-CN" altLang="en-US" sz="2800" b="1">
                <a:latin typeface="SimHei" charset="-122"/>
                <a:ea typeface="SimHei" charset="-122"/>
                <a:cs typeface="SimHei" charset="-122"/>
              </a:rPr>
              <a:t>代入能量积分方程</a:t>
            </a:r>
          </a:p>
        </p:txBody>
      </p:sp>
      <p:graphicFrame>
        <p:nvGraphicFramePr>
          <p:cNvPr id="11" name="Object 3"/>
          <p:cNvGraphicFramePr>
            <a:graphicFrameLocks noChangeAspect="1"/>
          </p:cNvGraphicFramePr>
          <p:nvPr>
            <p:extLst>
              <p:ext uri="{D42A27DB-BD31-4B8C-83A1-F6EECF244321}">
                <p14:modId xmlns:p14="http://schemas.microsoft.com/office/powerpoint/2010/main" val="1446870164"/>
              </p:ext>
            </p:extLst>
          </p:nvPr>
        </p:nvGraphicFramePr>
        <p:xfrm>
          <a:off x="1426500" y="2200274"/>
          <a:ext cx="4527550" cy="1042988"/>
        </p:xfrm>
        <a:graphic>
          <a:graphicData uri="http://schemas.openxmlformats.org/presentationml/2006/ole">
            <mc:AlternateContent xmlns:mc="http://schemas.openxmlformats.org/markup-compatibility/2006">
              <mc:Choice xmlns:v="urn:schemas-microsoft-com:vml" Requires="v">
                <p:oleObj name="公式" r:id="rId2" imgW="2171700" imgH="495300" progId="Equation.3">
                  <p:embed/>
                </p:oleObj>
              </mc:Choice>
              <mc:Fallback>
                <p:oleObj name="公式" r:id="rId2" imgW="2171700" imgH="4953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6500" y="2200274"/>
                        <a:ext cx="4527550"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1589511367"/>
              </p:ext>
            </p:extLst>
          </p:nvPr>
        </p:nvGraphicFramePr>
        <p:xfrm>
          <a:off x="2147225" y="615949"/>
          <a:ext cx="2684463" cy="957263"/>
        </p:xfrm>
        <a:graphic>
          <a:graphicData uri="http://schemas.openxmlformats.org/presentationml/2006/ole">
            <mc:AlternateContent xmlns:mc="http://schemas.openxmlformats.org/markup-compatibility/2006">
              <mc:Choice xmlns:v="urn:schemas-microsoft-com:vml" Requires="v">
                <p:oleObj name="公式" r:id="rId4" imgW="1206500" imgH="431800" progId="Equation.3">
                  <p:embed/>
                </p:oleObj>
              </mc:Choice>
              <mc:Fallback>
                <p:oleObj name="公式" r:id="rId4" imgW="12065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7225" y="615949"/>
                        <a:ext cx="2684463"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3" name="Text Box 5"/>
          <p:cNvSpPr txBox="1">
            <a:spLocks noChangeArrowheads="1"/>
          </p:cNvSpPr>
          <p:nvPr/>
        </p:nvSpPr>
        <p:spPr bwMode="auto">
          <a:xfrm>
            <a:off x="562900" y="3208337"/>
            <a:ext cx="7467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kumimoji="1" lang="zh-CN" altLang="en-US" sz="2800" b="1">
                <a:latin typeface="SimHei" charset="-122"/>
                <a:ea typeface="SimHei" charset="-122"/>
                <a:cs typeface="SimHei" charset="-122"/>
              </a:rPr>
              <a:t>得</a:t>
            </a:r>
          </a:p>
        </p:txBody>
      </p:sp>
      <p:graphicFrame>
        <p:nvGraphicFramePr>
          <p:cNvPr id="14" name="Object 6"/>
          <p:cNvGraphicFramePr>
            <a:graphicFrameLocks noChangeAspect="1"/>
          </p:cNvGraphicFramePr>
          <p:nvPr>
            <p:extLst>
              <p:ext uri="{D42A27DB-BD31-4B8C-83A1-F6EECF244321}">
                <p14:modId xmlns:p14="http://schemas.microsoft.com/office/powerpoint/2010/main" val="220976489"/>
              </p:ext>
            </p:extLst>
          </p:nvPr>
        </p:nvGraphicFramePr>
        <p:xfrm>
          <a:off x="2363125" y="3568699"/>
          <a:ext cx="2289175" cy="873125"/>
        </p:xfrm>
        <a:graphic>
          <a:graphicData uri="http://schemas.openxmlformats.org/presentationml/2006/ole">
            <mc:AlternateContent xmlns:mc="http://schemas.openxmlformats.org/markup-compatibility/2006">
              <mc:Choice xmlns:v="urn:schemas-microsoft-com:vml" Requires="v">
                <p:oleObj name="公式" r:id="rId6" imgW="1028254" imgH="393529" progId="Equation.3">
                  <p:embed/>
                </p:oleObj>
              </mc:Choice>
              <mc:Fallback>
                <p:oleObj name="公式" r:id="rId6" imgW="1028254" imgH="39352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3125" y="3568699"/>
                        <a:ext cx="2289175"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5" name="Object 7"/>
          <p:cNvGraphicFramePr>
            <a:graphicFrameLocks noChangeAspect="1"/>
          </p:cNvGraphicFramePr>
          <p:nvPr>
            <p:extLst>
              <p:ext uri="{D42A27DB-BD31-4B8C-83A1-F6EECF244321}">
                <p14:modId xmlns:p14="http://schemas.microsoft.com/office/powerpoint/2010/main" val="952624960"/>
              </p:ext>
            </p:extLst>
          </p:nvPr>
        </p:nvGraphicFramePr>
        <p:xfrm>
          <a:off x="5387313" y="3713162"/>
          <a:ext cx="2736850" cy="603250"/>
        </p:xfrm>
        <a:graphic>
          <a:graphicData uri="http://schemas.openxmlformats.org/presentationml/2006/ole">
            <mc:AlternateContent xmlns:mc="http://schemas.openxmlformats.org/markup-compatibility/2006">
              <mc:Choice xmlns:v="urn:schemas-microsoft-com:vml" Requires="v">
                <p:oleObj name="公式" r:id="rId8" imgW="1104900" imgH="241300" progId="Equation.3">
                  <p:embed/>
                </p:oleObj>
              </mc:Choice>
              <mc:Fallback>
                <p:oleObj name="公式" r:id="rId8" imgW="1104900" imgH="2413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87313" y="3713162"/>
                        <a:ext cx="273685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6" name="Text Box 8"/>
          <p:cNvSpPr txBox="1">
            <a:spLocks noChangeArrowheads="1"/>
          </p:cNvSpPr>
          <p:nvPr/>
        </p:nvSpPr>
        <p:spPr bwMode="auto">
          <a:xfrm>
            <a:off x="562900" y="4648199"/>
            <a:ext cx="746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kumimoji="1" lang="zh-CN" altLang="en-US" sz="2800" b="1">
                <a:latin typeface="SimHei" charset="-122"/>
                <a:ea typeface="SimHei" charset="-122"/>
                <a:cs typeface="SimHei" charset="-122"/>
              </a:rPr>
              <a:t>进一步计算表面换热系数</a:t>
            </a:r>
          </a:p>
        </p:txBody>
      </p:sp>
      <p:graphicFrame>
        <p:nvGraphicFramePr>
          <p:cNvPr id="17" name="Object 9"/>
          <p:cNvGraphicFramePr>
            <a:graphicFrameLocks noChangeAspect="1"/>
          </p:cNvGraphicFramePr>
          <p:nvPr>
            <p:extLst>
              <p:ext uri="{D42A27DB-BD31-4B8C-83A1-F6EECF244321}">
                <p14:modId xmlns:p14="http://schemas.microsoft.com/office/powerpoint/2010/main" val="1277114335"/>
              </p:ext>
            </p:extLst>
          </p:nvPr>
        </p:nvGraphicFramePr>
        <p:xfrm>
          <a:off x="2363125" y="5297487"/>
          <a:ext cx="2895600" cy="1011237"/>
        </p:xfrm>
        <a:graphic>
          <a:graphicData uri="http://schemas.openxmlformats.org/presentationml/2006/ole">
            <mc:AlternateContent xmlns:mc="http://schemas.openxmlformats.org/markup-compatibility/2006">
              <mc:Choice xmlns:v="urn:schemas-microsoft-com:vml" Requires="v">
                <p:oleObj name="Equation" r:id="rId10" imgW="1422400" imgH="495300" progId="Equation.3">
                  <p:embed/>
                </p:oleObj>
              </mc:Choice>
              <mc:Fallback>
                <p:oleObj name="Equation" r:id="rId10" imgW="1422400" imgH="4953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63125" y="5297487"/>
                        <a:ext cx="2895600"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118140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9" name="object 8"/>
          <p:cNvSpPr txBox="1"/>
          <p:nvPr/>
        </p:nvSpPr>
        <p:spPr>
          <a:xfrm>
            <a:off x="3141079" y="0"/>
            <a:ext cx="3090441" cy="637130"/>
          </a:xfrm>
          <a:prstGeom prst="rect">
            <a:avLst/>
          </a:prstGeom>
        </p:spPr>
        <p:txBody>
          <a:bodyPr vert="horz" wrap="square" lIns="0" tIns="0" rIns="0" bIns="0" rtlCol="0">
            <a:noAutofit/>
          </a:bodyPr>
          <a:lstStyle/>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五、对流换热基本方程</a:t>
            </a: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sz="2400" b="1" dirty="0">
              <a:solidFill>
                <a:srgbClr val="FF0000"/>
              </a:solidFill>
              <a:latin typeface="黑体" panose="02010609060101010101" pitchFamily="49" charset="-122"/>
              <a:ea typeface="黑体" panose="02010609060101010101" pitchFamily="49" charset="-122"/>
              <a:cs typeface="黑体"/>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graphicFrame>
        <p:nvGraphicFramePr>
          <p:cNvPr id="10" name="Object 2"/>
          <p:cNvGraphicFramePr>
            <a:graphicFrameLocks noChangeAspect="1"/>
          </p:cNvGraphicFramePr>
          <p:nvPr>
            <p:extLst>
              <p:ext uri="{D42A27DB-BD31-4B8C-83A1-F6EECF244321}">
                <p14:modId xmlns:p14="http://schemas.microsoft.com/office/powerpoint/2010/main" val="1240323419"/>
              </p:ext>
            </p:extLst>
          </p:nvPr>
        </p:nvGraphicFramePr>
        <p:xfrm>
          <a:off x="684213" y="549275"/>
          <a:ext cx="2895600" cy="1011238"/>
        </p:xfrm>
        <a:graphic>
          <a:graphicData uri="http://schemas.openxmlformats.org/presentationml/2006/ole">
            <mc:AlternateContent xmlns:mc="http://schemas.openxmlformats.org/markup-compatibility/2006">
              <mc:Choice xmlns:v="urn:schemas-microsoft-com:vml" Requires="v">
                <p:oleObj name="Equation" r:id="rId2" imgW="1422400" imgH="495300" progId="Equation.3">
                  <p:embed/>
                </p:oleObj>
              </mc:Choice>
              <mc:Fallback>
                <p:oleObj name="Equation" r:id="rId2" imgW="1422400" imgH="4953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549275"/>
                        <a:ext cx="2895600"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1" name="Object 3"/>
          <p:cNvGraphicFramePr>
            <a:graphicFrameLocks noChangeAspect="1"/>
          </p:cNvGraphicFramePr>
          <p:nvPr>
            <p:extLst>
              <p:ext uri="{D42A27DB-BD31-4B8C-83A1-F6EECF244321}">
                <p14:modId xmlns:p14="http://schemas.microsoft.com/office/powerpoint/2010/main" val="491941704"/>
              </p:ext>
            </p:extLst>
          </p:nvPr>
        </p:nvGraphicFramePr>
        <p:xfrm>
          <a:off x="3851275" y="620713"/>
          <a:ext cx="1862138" cy="1011237"/>
        </p:xfrm>
        <a:graphic>
          <a:graphicData uri="http://schemas.openxmlformats.org/presentationml/2006/ole">
            <mc:AlternateContent xmlns:mc="http://schemas.openxmlformats.org/markup-compatibility/2006">
              <mc:Choice xmlns:v="urn:schemas-microsoft-com:vml" Requires="v">
                <p:oleObj name="公式" r:id="rId4" imgW="914400" imgH="495300" progId="Equation.3">
                  <p:embed/>
                </p:oleObj>
              </mc:Choice>
              <mc:Fallback>
                <p:oleObj name="公式" r:id="rId4" imgW="914400" imgH="495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275" y="620713"/>
                        <a:ext cx="1862138"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2" name="Object 5"/>
          <p:cNvGraphicFramePr>
            <a:graphicFrameLocks noChangeAspect="1"/>
          </p:cNvGraphicFramePr>
          <p:nvPr>
            <p:extLst>
              <p:ext uri="{D42A27DB-BD31-4B8C-83A1-F6EECF244321}">
                <p14:modId xmlns:p14="http://schemas.microsoft.com/office/powerpoint/2010/main" val="252178178"/>
              </p:ext>
            </p:extLst>
          </p:nvPr>
        </p:nvGraphicFramePr>
        <p:xfrm>
          <a:off x="5940425" y="620713"/>
          <a:ext cx="2366963" cy="977900"/>
        </p:xfrm>
        <a:graphic>
          <a:graphicData uri="http://schemas.openxmlformats.org/presentationml/2006/ole">
            <mc:AlternateContent xmlns:mc="http://schemas.openxmlformats.org/markup-compatibility/2006">
              <mc:Choice xmlns:v="urn:schemas-microsoft-com:vml" Requires="v">
                <p:oleObj name="公式" r:id="rId6" imgW="1040948" imgH="431613" progId="Equation.3">
                  <p:embed/>
                </p:oleObj>
              </mc:Choice>
              <mc:Fallback>
                <p:oleObj name="公式" r:id="rId6" imgW="1040948" imgH="431613"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0425" y="620713"/>
                        <a:ext cx="236696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1373402115"/>
              </p:ext>
            </p:extLst>
          </p:nvPr>
        </p:nvGraphicFramePr>
        <p:xfrm>
          <a:off x="971550" y="1844675"/>
          <a:ext cx="2684463" cy="957263"/>
        </p:xfrm>
        <a:graphic>
          <a:graphicData uri="http://schemas.openxmlformats.org/presentationml/2006/ole">
            <mc:AlternateContent xmlns:mc="http://schemas.openxmlformats.org/markup-compatibility/2006">
              <mc:Choice xmlns:v="urn:schemas-microsoft-com:vml" Requires="v">
                <p:oleObj name="公式" r:id="rId8" imgW="1206500" imgH="431800" progId="Equation.3">
                  <p:embed/>
                </p:oleObj>
              </mc:Choice>
              <mc:Fallback>
                <p:oleObj name="公式" r:id="rId8" imgW="1206500" imgH="431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1550" y="1844675"/>
                        <a:ext cx="2684463"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4" name="Text Box 7"/>
          <p:cNvSpPr txBox="1">
            <a:spLocks noChangeArrowheads="1"/>
          </p:cNvSpPr>
          <p:nvPr/>
        </p:nvSpPr>
        <p:spPr bwMode="auto">
          <a:xfrm>
            <a:off x="539750" y="2852738"/>
            <a:ext cx="7467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defRPr/>
            </a:pPr>
            <a:r>
              <a:rPr kumimoji="1" lang="zh-CN" altLang="en-US" sz="2800" b="1">
                <a:latin typeface="SimHei" charset="-122"/>
                <a:ea typeface="SimHei" charset="-122"/>
                <a:cs typeface="SimHei" charset="-122"/>
              </a:rPr>
              <a:t>所以：</a:t>
            </a:r>
          </a:p>
        </p:txBody>
      </p:sp>
      <p:graphicFrame>
        <p:nvGraphicFramePr>
          <p:cNvPr id="15" name="Object 9"/>
          <p:cNvGraphicFramePr>
            <a:graphicFrameLocks noChangeAspect="1"/>
          </p:cNvGraphicFramePr>
          <p:nvPr>
            <p:extLst>
              <p:ext uri="{D42A27DB-BD31-4B8C-83A1-F6EECF244321}">
                <p14:modId xmlns:p14="http://schemas.microsoft.com/office/powerpoint/2010/main" val="1615108849"/>
              </p:ext>
            </p:extLst>
          </p:nvPr>
        </p:nvGraphicFramePr>
        <p:xfrm>
          <a:off x="1403350" y="3284538"/>
          <a:ext cx="1370013" cy="881062"/>
        </p:xfrm>
        <a:graphic>
          <a:graphicData uri="http://schemas.openxmlformats.org/presentationml/2006/ole">
            <mc:AlternateContent xmlns:mc="http://schemas.openxmlformats.org/markup-compatibility/2006">
              <mc:Choice xmlns:v="urn:schemas-microsoft-com:vml" Requires="v">
                <p:oleObj name="公式" r:id="rId10" imgW="672808" imgH="431613" progId="Equation.3">
                  <p:embed/>
                </p:oleObj>
              </mc:Choice>
              <mc:Fallback>
                <p:oleObj name="公式" r:id="rId10" imgW="672808" imgH="431613"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03350" y="3284538"/>
                        <a:ext cx="1370013" cy="88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6" name="Object 10"/>
          <p:cNvGraphicFramePr>
            <a:graphicFrameLocks noChangeAspect="1"/>
          </p:cNvGraphicFramePr>
          <p:nvPr>
            <p:extLst>
              <p:ext uri="{D42A27DB-BD31-4B8C-83A1-F6EECF244321}">
                <p14:modId xmlns:p14="http://schemas.microsoft.com/office/powerpoint/2010/main" val="941127063"/>
              </p:ext>
            </p:extLst>
          </p:nvPr>
        </p:nvGraphicFramePr>
        <p:xfrm>
          <a:off x="3276600" y="3284538"/>
          <a:ext cx="2289175" cy="873125"/>
        </p:xfrm>
        <a:graphic>
          <a:graphicData uri="http://schemas.openxmlformats.org/presentationml/2006/ole">
            <mc:AlternateContent xmlns:mc="http://schemas.openxmlformats.org/markup-compatibility/2006">
              <mc:Choice xmlns:v="urn:schemas-microsoft-com:vml" Requires="v">
                <p:oleObj name="公式" r:id="rId12" imgW="1028254" imgH="393529" progId="Equation.3">
                  <p:embed/>
                </p:oleObj>
              </mc:Choice>
              <mc:Fallback>
                <p:oleObj name="公式" r:id="rId12" imgW="1028254" imgH="393529"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76600" y="3284538"/>
                        <a:ext cx="2289175"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7" name="Object 11"/>
          <p:cNvGraphicFramePr>
            <a:graphicFrameLocks noChangeAspect="1"/>
          </p:cNvGraphicFramePr>
          <p:nvPr>
            <p:extLst>
              <p:ext uri="{D42A27DB-BD31-4B8C-83A1-F6EECF244321}">
                <p14:modId xmlns:p14="http://schemas.microsoft.com/office/powerpoint/2010/main" val="1305487686"/>
              </p:ext>
            </p:extLst>
          </p:nvPr>
        </p:nvGraphicFramePr>
        <p:xfrm>
          <a:off x="5940425" y="3429000"/>
          <a:ext cx="2736850" cy="603250"/>
        </p:xfrm>
        <a:graphic>
          <a:graphicData uri="http://schemas.openxmlformats.org/presentationml/2006/ole">
            <mc:AlternateContent xmlns:mc="http://schemas.openxmlformats.org/markup-compatibility/2006">
              <mc:Choice xmlns:v="urn:schemas-microsoft-com:vml" Requires="v">
                <p:oleObj name="公式" r:id="rId14" imgW="1104900" imgH="241300" progId="Equation.3">
                  <p:embed/>
                </p:oleObj>
              </mc:Choice>
              <mc:Fallback>
                <p:oleObj name="公式" r:id="rId14" imgW="1104900" imgH="2413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40425" y="3429000"/>
                        <a:ext cx="273685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8" name="Object 12"/>
          <p:cNvGraphicFramePr>
            <a:graphicFrameLocks noChangeAspect="1"/>
          </p:cNvGraphicFramePr>
          <p:nvPr>
            <p:extLst>
              <p:ext uri="{D42A27DB-BD31-4B8C-83A1-F6EECF244321}">
                <p14:modId xmlns:p14="http://schemas.microsoft.com/office/powerpoint/2010/main" val="491117203"/>
              </p:ext>
            </p:extLst>
          </p:nvPr>
        </p:nvGraphicFramePr>
        <p:xfrm>
          <a:off x="1763713" y="4508500"/>
          <a:ext cx="3068637" cy="528638"/>
        </p:xfrm>
        <a:graphic>
          <a:graphicData uri="http://schemas.openxmlformats.org/presentationml/2006/ole">
            <mc:AlternateContent xmlns:mc="http://schemas.openxmlformats.org/markup-compatibility/2006">
              <mc:Choice xmlns:v="urn:schemas-microsoft-com:vml" Requires="v">
                <p:oleObj name="Equation" r:id="rId16" imgW="1409088" imgH="241195" progId="Equation.3">
                  <p:embed/>
                </p:oleObj>
              </mc:Choice>
              <mc:Fallback>
                <p:oleObj name="Equation" r:id="rId16" imgW="1409088" imgH="241195"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63713" y="4508500"/>
                        <a:ext cx="3068637" cy="52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9" name="Object 15"/>
          <p:cNvGraphicFramePr>
            <a:graphicFrameLocks noChangeAspect="1"/>
          </p:cNvGraphicFramePr>
          <p:nvPr>
            <p:extLst>
              <p:ext uri="{D42A27DB-BD31-4B8C-83A1-F6EECF244321}">
                <p14:modId xmlns:p14="http://schemas.microsoft.com/office/powerpoint/2010/main" val="1427175400"/>
              </p:ext>
            </p:extLst>
          </p:nvPr>
        </p:nvGraphicFramePr>
        <p:xfrm>
          <a:off x="1763713" y="5300663"/>
          <a:ext cx="3744912" cy="879475"/>
        </p:xfrm>
        <a:graphic>
          <a:graphicData uri="http://schemas.openxmlformats.org/presentationml/2006/ole">
            <mc:AlternateContent xmlns:mc="http://schemas.openxmlformats.org/markup-compatibility/2006">
              <mc:Choice xmlns:v="urn:schemas-microsoft-com:vml" Requires="v">
                <p:oleObj name="公式" r:id="rId18" imgW="1663700" imgH="393700" progId="Equation.3">
                  <p:embed/>
                </p:oleObj>
              </mc:Choice>
              <mc:Fallback>
                <p:oleObj name="公式" r:id="rId18" imgW="1663700" imgH="39370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63713" y="5300663"/>
                        <a:ext cx="3744912"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7852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9" name="object 8"/>
          <p:cNvSpPr txBox="1"/>
          <p:nvPr/>
        </p:nvSpPr>
        <p:spPr>
          <a:xfrm>
            <a:off x="3141079" y="0"/>
            <a:ext cx="3090441" cy="637130"/>
          </a:xfrm>
          <a:prstGeom prst="rect">
            <a:avLst/>
          </a:prstGeom>
        </p:spPr>
        <p:txBody>
          <a:bodyPr vert="horz" wrap="square" lIns="0" tIns="0" rIns="0" bIns="0" rtlCol="0">
            <a:noAutofit/>
          </a:bodyPr>
          <a:lstStyle/>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五、对流换热基本方程</a:t>
            </a: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sz="2400" b="1" dirty="0">
              <a:solidFill>
                <a:srgbClr val="FF0000"/>
              </a:solidFill>
              <a:latin typeface="黑体" panose="02010609060101010101" pitchFamily="49" charset="-122"/>
              <a:ea typeface="黑体" panose="02010609060101010101" pitchFamily="49" charset="-122"/>
              <a:cs typeface="黑体"/>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sp>
        <p:nvSpPr>
          <p:cNvPr id="10" name="Text Box 2"/>
          <p:cNvSpPr txBox="1">
            <a:spLocks noChangeArrowheads="1"/>
          </p:cNvSpPr>
          <p:nvPr/>
        </p:nvSpPr>
        <p:spPr bwMode="auto">
          <a:xfrm>
            <a:off x="533400" y="609600"/>
            <a:ext cx="3048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54000"/>
          <a:lstStyle>
            <a:lvl1pPr>
              <a:defRPr kumimoji="1" sz="2400">
                <a:solidFill>
                  <a:schemeClr val="tx1"/>
                </a:solidFill>
                <a:latin typeface="Times New Roman" charset="0"/>
                <a:ea typeface="宋体" charset="0"/>
              </a:defRPr>
            </a:lvl1pPr>
            <a:lvl2pPr marL="1033463" indent="-457200">
              <a:defRPr kumimoji="1" sz="2400">
                <a:solidFill>
                  <a:schemeClr val="tx1"/>
                </a:solidFill>
                <a:latin typeface="Times New Roman" charset="0"/>
                <a:ea typeface="宋体" charset="0"/>
              </a:defRPr>
            </a:lvl2pPr>
            <a:lvl3pPr marL="1681163" indent="-457200">
              <a:defRPr kumimoji="1" sz="2400">
                <a:solidFill>
                  <a:schemeClr val="tx1"/>
                </a:solidFill>
                <a:latin typeface="Times New Roman" charset="0"/>
                <a:ea typeface="宋体" charset="0"/>
              </a:defRPr>
            </a:lvl3pPr>
            <a:lvl4pPr marL="2328863" indent="-457200">
              <a:defRPr kumimoji="1" sz="2400">
                <a:solidFill>
                  <a:schemeClr val="tx1"/>
                </a:solidFill>
                <a:latin typeface="Times New Roman" charset="0"/>
                <a:ea typeface="宋体" charset="0"/>
              </a:defRPr>
            </a:lvl4pPr>
            <a:lvl5pPr marL="2976563" indent="-457200">
              <a:defRPr kumimoji="1" sz="2400">
                <a:solidFill>
                  <a:schemeClr val="tx1"/>
                </a:solidFill>
                <a:latin typeface="Times New Roman" charset="0"/>
                <a:ea typeface="宋体" charset="0"/>
              </a:defRPr>
            </a:lvl5pPr>
            <a:lvl6pPr marL="3433763" indent="-457200" fontAlgn="base">
              <a:spcBef>
                <a:spcPct val="0"/>
              </a:spcBef>
              <a:spcAft>
                <a:spcPct val="0"/>
              </a:spcAft>
              <a:defRPr kumimoji="1" sz="2400">
                <a:solidFill>
                  <a:schemeClr val="tx1"/>
                </a:solidFill>
                <a:latin typeface="Times New Roman" charset="0"/>
                <a:ea typeface="宋体" charset="0"/>
              </a:defRPr>
            </a:lvl6pPr>
            <a:lvl7pPr marL="3890963" indent="-457200" fontAlgn="base">
              <a:spcBef>
                <a:spcPct val="0"/>
              </a:spcBef>
              <a:spcAft>
                <a:spcPct val="0"/>
              </a:spcAft>
              <a:defRPr kumimoji="1" sz="2400">
                <a:solidFill>
                  <a:schemeClr val="tx1"/>
                </a:solidFill>
                <a:latin typeface="Times New Roman" charset="0"/>
                <a:ea typeface="宋体" charset="0"/>
              </a:defRPr>
            </a:lvl7pPr>
            <a:lvl8pPr marL="4348163" indent="-457200" fontAlgn="base">
              <a:spcBef>
                <a:spcPct val="0"/>
              </a:spcBef>
              <a:spcAft>
                <a:spcPct val="0"/>
              </a:spcAft>
              <a:defRPr kumimoji="1" sz="2400">
                <a:solidFill>
                  <a:schemeClr val="tx1"/>
                </a:solidFill>
                <a:latin typeface="Times New Roman" charset="0"/>
                <a:ea typeface="宋体" charset="0"/>
              </a:defRPr>
            </a:lvl8pPr>
            <a:lvl9pPr marL="4805363" indent="-457200" fontAlgn="base">
              <a:spcBef>
                <a:spcPct val="0"/>
              </a:spcBef>
              <a:spcAft>
                <a:spcPct val="0"/>
              </a:spcAft>
              <a:defRPr kumimoji="1" sz="2400">
                <a:solidFill>
                  <a:schemeClr val="tx1"/>
                </a:solidFill>
                <a:latin typeface="Times New Roman" charset="0"/>
                <a:ea typeface="宋体" charset="0"/>
              </a:defRPr>
            </a:lvl9pPr>
          </a:lstStyle>
          <a:p>
            <a:pPr eaLnBrk="1" hangingPunct="1">
              <a:lnSpc>
                <a:spcPct val="120000"/>
              </a:lnSpc>
              <a:spcBef>
                <a:spcPct val="50000"/>
              </a:spcBef>
              <a:defRPr/>
            </a:pPr>
            <a:r>
              <a:rPr lang="en-US" altLang="zh-CN" sz="2800" b="1">
                <a:latin typeface="SimHei" charset="-122"/>
                <a:ea typeface="SimHei" charset="-122"/>
                <a:cs typeface="SimHei" charset="-122"/>
              </a:rPr>
              <a:t>2. </a:t>
            </a:r>
            <a:r>
              <a:rPr lang="zh-CN" altLang="en-US" sz="2800" b="1">
                <a:latin typeface="SimHei" charset="-122"/>
                <a:ea typeface="SimHei" charset="-122"/>
                <a:cs typeface="SimHei" charset="-122"/>
              </a:rPr>
              <a:t>主要求解结果</a:t>
            </a:r>
          </a:p>
        </p:txBody>
      </p:sp>
      <p:grpSp>
        <p:nvGrpSpPr>
          <p:cNvPr id="11" name="Group 3"/>
          <p:cNvGrpSpPr>
            <a:grpSpLocks/>
          </p:cNvGrpSpPr>
          <p:nvPr/>
        </p:nvGrpSpPr>
        <p:grpSpPr bwMode="auto">
          <a:xfrm>
            <a:off x="457200" y="990600"/>
            <a:ext cx="6477000" cy="1054100"/>
            <a:chOff x="288" y="624"/>
            <a:chExt cx="4080" cy="664"/>
          </a:xfrm>
        </p:grpSpPr>
        <p:sp>
          <p:nvSpPr>
            <p:cNvPr id="12" name="Rectangle 4"/>
            <p:cNvSpPr>
              <a:spLocks noChangeArrowheads="1"/>
            </p:cNvSpPr>
            <p:nvPr/>
          </p:nvSpPr>
          <p:spPr bwMode="auto">
            <a:xfrm>
              <a:off x="288" y="816"/>
              <a:ext cx="254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kumimoji="1" lang="zh-CN" altLang="en-US" sz="2800" b="1">
                  <a:latin typeface="SimHei" charset="-122"/>
                  <a:ea typeface="SimHei" charset="-122"/>
                  <a:cs typeface="SimHei" charset="-122"/>
                </a:rPr>
                <a:t>边界层中的速度分布： </a:t>
              </a:r>
            </a:p>
          </p:txBody>
        </p:sp>
        <p:graphicFrame>
          <p:nvGraphicFramePr>
            <p:cNvPr id="13" name="Object 5"/>
            <p:cNvGraphicFramePr>
              <a:graphicFrameLocks noChangeAspect="1"/>
            </p:cNvGraphicFramePr>
            <p:nvPr/>
          </p:nvGraphicFramePr>
          <p:xfrm>
            <a:off x="2544" y="624"/>
            <a:ext cx="1824" cy="664"/>
          </p:xfrm>
          <a:graphic>
            <a:graphicData uri="http://schemas.openxmlformats.org/presentationml/2006/ole">
              <mc:AlternateContent xmlns:mc="http://schemas.openxmlformats.org/markup-compatibility/2006">
                <mc:Choice xmlns:v="urn:schemas-microsoft-com:vml" Requires="v">
                  <p:oleObj r:id="rId2" imgW="1333500" imgH="482600" progId="Equation.3">
                    <p:embed/>
                  </p:oleObj>
                </mc:Choice>
                <mc:Fallback>
                  <p:oleObj r:id="rId2" imgW="1333500" imgH="4826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4" y="624"/>
                          <a:ext cx="1824" cy="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4" name="Group 6"/>
          <p:cNvGrpSpPr>
            <a:grpSpLocks/>
          </p:cNvGrpSpPr>
          <p:nvPr/>
        </p:nvGrpSpPr>
        <p:grpSpPr bwMode="auto">
          <a:xfrm>
            <a:off x="457200" y="2209800"/>
            <a:ext cx="6781800" cy="1016000"/>
            <a:chOff x="288" y="1392"/>
            <a:chExt cx="4272" cy="640"/>
          </a:xfrm>
        </p:grpSpPr>
        <p:sp>
          <p:nvSpPr>
            <p:cNvPr id="15" name="Rectangle 7"/>
            <p:cNvSpPr>
              <a:spLocks noChangeArrowheads="1"/>
            </p:cNvSpPr>
            <p:nvPr/>
          </p:nvSpPr>
          <p:spPr bwMode="auto">
            <a:xfrm>
              <a:off x="288" y="1488"/>
              <a:ext cx="220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kumimoji="1" lang="zh-CN" altLang="en-US" sz="2800" b="1">
                  <a:latin typeface="SimHei" charset="-122"/>
                  <a:ea typeface="SimHei" charset="-122"/>
                  <a:cs typeface="SimHei" charset="-122"/>
                </a:rPr>
                <a:t>无量纲温度分布：</a:t>
              </a:r>
            </a:p>
          </p:txBody>
        </p:sp>
        <p:graphicFrame>
          <p:nvGraphicFramePr>
            <p:cNvPr id="16" name="Object 8"/>
            <p:cNvGraphicFramePr>
              <a:graphicFrameLocks noChangeAspect="1"/>
            </p:cNvGraphicFramePr>
            <p:nvPr/>
          </p:nvGraphicFramePr>
          <p:xfrm>
            <a:off x="2448" y="1392"/>
            <a:ext cx="2112" cy="640"/>
          </p:xfrm>
          <a:graphic>
            <a:graphicData uri="http://schemas.openxmlformats.org/presentationml/2006/ole">
              <mc:AlternateContent xmlns:mc="http://schemas.openxmlformats.org/markup-compatibility/2006">
                <mc:Choice xmlns:v="urn:schemas-microsoft-com:vml" Requires="v">
                  <p:oleObj r:id="rId4" imgW="1663700" imgH="508000" progId="Equation.3">
                    <p:embed/>
                  </p:oleObj>
                </mc:Choice>
                <mc:Fallback>
                  <p:oleObj r:id="rId4" imgW="1663700" imgH="508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8" y="1392"/>
                          <a:ext cx="2112"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7" name="Rectangle 9"/>
          <p:cNvSpPr>
            <a:spLocks noChangeArrowheads="1"/>
          </p:cNvSpPr>
          <p:nvPr/>
        </p:nvSpPr>
        <p:spPr bwMode="auto">
          <a:xfrm>
            <a:off x="457200" y="3276600"/>
            <a:ext cx="2819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kumimoji="1" lang="zh-CN" altLang="en-US" sz="2800" b="1">
                <a:latin typeface="SimHei" charset="-122"/>
                <a:ea typeface="SimHei" charset="-122"/>
                <a:cs typeface="SimHei" charset="-122"/>
              </a:rPr>
              <a:t>离开前缘处的流动边界层厚度的无量纲表达式： </a:t>
            </a:r>
          </a:p>
        </p:txBody>
      </p:sp>
      <p:graphicFrame>
        <p:nvGraphicFramePr>
          <p:cNvPr id="18" name="Object 10"/>
          <p:cNvGraphicFramePr>
            <a:graphicFrameLocks noChangeAspect="1"/>
          </p:cNvGraphicFramePr>
          <p:nvPr>
            <p:extLst>
              <p:ext uri="{D42A27DB-BD31-4B8C-83A1-F6EECF244321}">
                <p14:modId xmlns:p14="http://schemas.microsoft.com/office/powerpoint/2010/main" val="2031144631"/>
              </p:ext>
            </p:extLst>
          </p:nvPr>
        </p:nvGraphicFramePr>
        <p:xfrm>
          <a:off x="3962400" y="3429000"/>
          <a:ext cx="1728788" cy="1130300"/>
        </p:xfrm>
        <a:graphic>
          <a:graphicData uri="http://schemas.openxmlformats.org/presentationml/2006/ole">
            <mc:AlternateContent xmlns:mc="http://schemas.openxmlformats.org/markup-compatibility/2006">
              <mc:Choice xmlns:v="urn:schemas-microsoft-com:vml" Requires="v">
                <p:oleObj name="Equation" r:id="rId6" imgW="698500" imgH="457200" progId="Equation.3">
                  <p:embed/>
                </p:oleObj>
              </mc:Choice>
              <mc:Fallback>
                <p:oleObj name="Equation" r:id="rId6" imgW="6985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2400" y="3429000"/>
                        <a:ext cx="1728788"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Rectangle 11"/>
          <p:cNvSpPr>
            <a:spLocks noChangeArrowheads="1"/>
          </p:cNvSpPr>
          <p:nvPr/>
        </p:nvSpPr>
        <p:spPr bwMode="auto">
          <a:xfrm>
            <a:off x="457200" y="4876800"/>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kumimoji="1" lang="zh-CN" altLang="en-US" sz="2800" b="1">
                <a:latin typeface="SimHei" charset="-122"/>
                <a:ea typeface="SimHei" charset="-122"/>
                <a:cs typeface="SimHei" charset="-122"/>
              </a:rPr>
              <a:t>局部努塞尔数 ：</a:t>
            </a:r>
          </a:p>
        </p:txBody>
      </p:sp>
      <p:graphicFrame>
        <p:nvGraphicFramePr>
          <p:cNvPr id="21" name="Object 12"/>
          <p:cNvGraphicFramePr>
            <a:graphicFrameLocks noChangeAspect="1"/>
          </p:cNvGraphicFramePr>
          <p:nvPr>
            <p:extLst>
              <p:ext uri="{D42A27DB-BD31-4B8C-83A1-F6EECF244321}">
                <p14:modId xmlns:p14="http://schemas.microsoft.com/office/powerpoint/2010/main" val="1047760505"/>
              </p:ext>
            </p:extLst>
          </p:nvPr>
        </p:nvGraphicFramePr>
        <p:xfrm>
          <a:off x="3824288" y="4648200"/>
          <a:ext cx="4516437" cy="958850"/>
        </p:xfrm>
        <a:graphic>
          <a:graphicData uri="http://schemas.openxmlformats.org/presentationml/2006/ole">
            <mc:AlternateContent xmlns:mc="http://schemas.openxmlformats.org/markup-compatibility/2006">
              <mc:Choice xmlns:v="urn:schemas-microsoft-com:vml" Requires="v">
                <p:oleObj name="Equation" r:id="rId8" imgW="1841500" imgH="393700" progId="Equation.3">
                  <p:embed/>
                </p:oleObj>
              </mc:Choice>
              <mc:Fallback>
                <p:oleObj name="Equation" r:id="rId8" imgW="1841500" imgH="3937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24288" y="4648200"/>
                        <a:ext cx="45164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2" name="Group 13"/>
          <p:cNvGrpSpPr>
            <a:grpSpLocks/>
          </p:cNvGrpSpPr>
          <p:nvPr/>
        </p:nvGrpSpPr>
        <p:grpSpPr bwMode="auto">
          <a:xfrm>
            <a:off x="457200" y="5486400"/>
            <a:ext cx="7620000" cy="984250"/>
            <a:chOff x="288" y="3456"/>
            <a:chExt cx="4800" cy="620"/>
          </a:xfrm>
        </p:grpSpPr>
        <p:sp>
          <p:nvSpPr>
            <p:cNvPr id="23" name="Rectangle 14"/>
            <p:cNvSpPr>
              <a:spLocks noChangeArrowheads="1"/>
            </p:cNvSpPr>
            <p:nvPr/>
          </p:nvSpPr>
          <p:spPr bwMode="auto">
            <a:xfrm>
              <a:off x="288" y="3600"/>
              <a:ext cx="16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kumimoji="1" lang="zh-CN" altLang="en-US" sz="2800" b="1">
                  <a:latin typeface="SimHei" charset="-122"/>
                  <a:ea typeface="SimHei" charset="-122"/>
                  <a:cs typeface="SimHei" charset="-122"/>
                </a:rPr>
                <a:t>平均努赛尔数： </a:t>
              </a:r>
            </a:p>
          </p:txBody>
        </p:sp>
        <p:graphicFrame>
          <p:nvGraphicFramePr>
            <p:cNvPr id="24" name="Object 15"/>
            <p:cNvGraphicFramePr>
              <a:graphicFrameLocks noChangeAspect="1"/>
            </p:cNvGraphicFramePr>
            <p:nvPr/>
          </p:nvGraphicFramePr>
          <p:xfrm>
            <a:off x="2448" y="3456"/>
            <a:ext cx="2640" cy="620"/>
          </p:xfrm>
          <a:graphic>
            <a:graphicData uri="http://schemas.openxmlformats.org/presentationml/2006/ole">
              <mc:AlternateContent xmlns:mc="http://schemas.openxmlformats.org/markup-compatibility/2006">
                <mc:Choice xmlns:v="urn:schemas-microsoft-com:vml" Requires="v">
                  <p:oleObj name="Equation" r:id="rId10" imgW="1663700" imgH="393700" progId="Equation.3">
                    <p:embed/>
                  </p:oleObj>
                </mc:Choice>
                <mc:Fallback>
                  <p:oleObj name="Equation" r:id="rId10" imgW="1663700" imgH="3937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48" y="3456"/>
                          <a:ext cx="2640" cy="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175152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9" name="object 8"/>
          <p:cNvSpPr txBox="1"/>
          <p:nvPr/>
        </p:nvSpPr>
        <p:spPr>
          <a:xfrm>
            <a:off x="3141079" y="0"/>
            <a:ext cx="3090441" cy="637130"/>
          </a:xfrm>
          <a:prstGeom prst="rect">
            <a:avLst/>
          </a:prstGeom>
        </p:spPr>
        <p:txBody>
          <a:bodyPr vert="horz" wrap="square" lIns="0" tIns="0" rIns="0" bIns="0" rtlCol="0">
            <a:noAutofit/>
          </a:bodyPr>
          <a:lstStyle/>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一、对流换热基本概念</a:t>
            </a: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sz="2400" b="1" dirty="0">
              <a:solidFill>
                <a:srgbClr val="FF0000"/>
              </a:solidFill>
              <a:latin typeface="黑体" panose="02010609060101010101" pitchFamily="49" charset="-122"/>
              <a:ea typeface="黑体" panose="02010609060101010101" pitchFamily="49" charset="-122"/>
              <a:cs typeface="黑体"/>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87820"/>
            <a:ext cx="8871387" cy="5633051"/>
          </a:xfrm>
          <a:prstGeom prst="rect">
            <a:avLst/>
          </a:prstGeom>
        </p:spPr>
      </p:pic>
    </p:spTree>
    <p:extLst>
      <p:ext uri="{BB962C8B-B14F-4D97-AF65-F5344CB8AC3E}">
        <p14:creationId xmlns:p14="http://schemas.microsoft.com/office/powerpoint/2010/main" val="132504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9" name="object 8"/>
          <p:cNvSpPr txBox="1"/>
          <p:nvPr/>
        </p:nvSpPr>
        <p:spPr>
          <a:xfrm>
            <a:off x="3141079" y="0"/>
            <a:ext cx="3090441" cy="637130"/>
          </a:xfrm>
          <a:prstGeom prst="rect">
            <a:avLst/>
          </a:prstGeom>
        </p:spPr>
        <p:txBody>
          <a:bodyPr vert="horz" wrap="square" lIns="0" tIns="0" rIns="0" bIns="0" rtlCol="0">
            <a:noAutofit/>
          </a:bodyPr>
          <a:lstStyle/>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一、对流换热基本概念</a:t>
            </a: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sz="2400" b="1" dirty="0">
              <a:solidFill>
                <a:srgbClr val="FF0000"/>
              </a:solidFill>
              <a:latin typeface="黑体" panose="02010609060101010101" pitchFamily="49" charset="-122"/>
              <a:ea typeface="黑体" panose="02010609060101010101" pitchFamily="49" charset="-122"/>
              <a:cs typeface="黑体"/>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662" y="605556"/>
            <a:ext cx="8807273" cy="5615315"/>
          </a:xfrm>
          <a:prstGeom prst="rect">
            <a:avLst/>
          </a:prstGeom>
        </p:spPr>
      </p:pic>
    </p:spTree>
    <p:extLst>
      <p:ext uri="{BB962C8B-B14F-4D97-AF65-F5344CB8AC3E}">
        <p14:creationId xmlns:p14="http://schemas.microsoft.com/office/powerpoint/2010/main" val="1347104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9" name="object 8"/>
          <p:cNvSpPr txBox="1"/>
          <p:nvPr/>
        </p:nvSpPr>
        <p:spPr>
          <a:xfrm>
            <a:off x="3141079" y="0"/>
            <a:ext cx="3090441" cy="637130"/>
          </a:xfrm>
          <a:prstGeom prst="rect">
            <a:avLst/>
          </a:prstGeom>
        </p:spPr>
        <p:txBody>
          <a:bodyPr vert="horz" wrap="square" lIns="0" tIns="0" rIns="0" bIns="0" rtlCol="0">
            <a:noAutofit/>
          </a:bodyPr>
          <a:lstStyle/>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一、对流换热基本概念</a:t>
            </a: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sz="2400" b="1" dirty="0">
              <a:solidFill>
                <a:srgbClr val="FF0000"/>
              </a:solidFill>
              <a:latin typeface="黑体" panose="02010609060101010101" pitchFamily="49" charset="-122"/>
              <a:ea typeface="黑体" panose="02010609060101010101" pitchFamily="49" charset="-122"/>
              <a:cs typeface="黑体"/>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032" y="590023"/>
            <a:ext cx="8887968" cy="5646420"/>
          </a:xfrm>
          <a:prstGeom prst="rect">
            <a:avLst/>
          </a:prstGeom>
        </p:spPr>
      </p:pic>
    </p:spTree>
    <p:extLst>
      <p:ext uri="{BB962C8B-B14F-4D97-AF65-F5344CB8AC3E}">
        <p14:creationId xmlns:p14="http://schemas.microsoft.com/office/powerpoint/2010/main" val="339917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0" y="2286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99CC00"/>
          </a:solidFill>
        </p:spPr>
        <p:txBody>
          <a:bodyPr wrap="square" lIns="0" tIns="0" rIns="0" bIns="0" rtlCol="0">
            <a:noAutofit/>
          </a:bodyPr>
          <a:lstStyle/>
          <a:p>
            <a:endParaRPr/>
          </a:p>
        </p:txBody>
      </p:sp>
      <p:sp>
        <p:nvSpPr>
          <p:cNvPr id="4" name="object 3"/>
          <p:cNvSpPr/>
          <p:nvPr/>
        </p:nvSpPr>
        <p:spPr>
          <a:xfrm>
            <a:off x="228600" y="6308725"/>
            <a:ext cx="8915400" cy="0"/>
          </a:xfrm>
          <a:custGeom>
            <a:avLst/>
            <a:gdLst/>
            <a:ahLst/>
            <a:cxnLst/>
            <a:rect l="l" t="t" r="r" b="b"/>
            <a:pathLst>
              <a:path w="8915400">
                <a:moveTo>
                  <a:pt x="0" y="0"/>
                </a:moveTo>
                <a:lnTo>
                  <a:pt x="8915400" y="0"/>
                </a:lnTo>
              </a:path>
            </a:pathLst>
          </a:custGeom>
          <a:ln w="57150">
            <a:solidFill>
              <a:srgbClr val="000080"/>
            </a:solidFill>
          </a:ln>
        </p:spPr>
        <p:txBody>
          <a:bodyPr wrap="square" lIns="0" tIns="0" rIns="0" bIns="0" rtlCol="0">
            <a:noAutofit/>
          </a:bodyPr>
          <a:lstStyle/>
          <a:p>
            <a:endParaRPr/>
          </a:p>
        </p:txBody>
      </p:sp>
      <p:sp>
        <p:nvSpPr>
          <p:cNvPr id="5" name="object 4"/>
          <p:cNvSpPr/>
          <p:nvPr/>
        </p:nvSpPr>
        <p:spPr>
          <a:xfrm>
            <a:off x="0" y="457200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339966"/>
          </a:solidFill>
        </p:spPr>
        <p:txBody>
          <a:bodyPr wrap="square" lIns="0" tIns="0" rIns="0" bIns="0" rtlCol="0">
            <a:noAutofit/>
          </a:bodyPr>
          <a:lstStyle/>
          <a:p>
            <a:endParaRPr/>
          </a:p>
        </p:txBody>
      </p:sp>
      <p:sp>
        <p:nvSpPr>
          <p:cNvPr id="6" name="object 5"/>
          <p:cNvSpPr/>
          <p:nvPr/>
        </p:nvSpPr>
        <p:spPr>
          <a:xfrm>
            <a:off x="228600" y="549275"/>
            <a:ext cx="8915400" cy="0"/>
          </a:xfrm>
          <a:custGeom>
            <a:avLst/>
            <a:gdLst/>
            <a:ahLst/>
            <a:cxnLst/>
            <a:rect l="l" t="t" r="r" b="b"/>
            <a:pathLst>
              <a:path w="8915400">
                <a:moveTo>
                  <a:pt x="0" y="0"/>
                </a:moveTo>
                <a:lnTo>
                  <a:pt x="8915400" y="0"/>
                </a:lnTo>
              </a:path>
            </a:pathLst>
          </a:custGeom>
          <a:ln w="57150">
            <a:solidFill>
              <a:srgbClr val="006699"/>
            </a:solidFill>
          </a:ln>
        </p:spPr>
        <p:txBody>
          <a:bodyPr wrap="square" lIns="0" tIns="0" rIns="0" bIns="0" rtlCol="0">
            <a:noAutofit/>
          </a:bodyPr>
          <a:lstStyle/>
          <a:p>
            <a:endParaRPr/>
          </a:p>
        </p:txBody>
      </p:sp>
      <p:sp>
        <p:nvSpPr>
          <p:cNvPr id="7" name="object 6"/>
          <p:cNvSpPr/>
          <p:nvPr/>
        </p:nvSpPr>
        <p:spPr>
          <a:xfrm>
            <a:off x="0" y="0"/>
            <a:ext cx="228600" cy="2286000"/>
          </a:xfrm>
          <a:custGeom>
            <a:avLst/>
            <a:gdLst/>
            <a:ahLst/>
            <a:cxnLst/>
            <a:rect l="l" t="t" r="r" b="b"/>
            <a:pathLst>
              <a:path w="228600" h="2286000">
                <a:moveTo>
                  <a:pt x="0" y="2286000"/>
                </a:moveTo>
                <a:lnTo>
                  <a:pt x="228600" y="2286000"/>
                </a:lnTo>
                <a:lnTo>
                  <a:pt x="228600" y="0"/>
                </a:lnTo>
                <a:lnTo>
                  <a:pt x="0" y="0"/>
                </a:lnTo>
                <a:lnTo>
                  <a:pt x="0" y="2286000"/>
                </a:lnTo>
                <a:close/>
              </a:path>
            </a:pathLst>
          </a:custGeom>
          <a:solidFill>
            <a:srgbClr val="008000"/>
          </a:solidFill>
        </p:spPr>
        <p:txBody>
          <a:bodyPr wrap="square" lIns="0" tIns="0" rIns="0" bIns="0" rtlCol="0">
            <a:noAutofit/>
          </a:bodyPr>
          <a:lstStyle/>
          <a:p>
            <a:endParaRPr/>
          </a:p>
        </p:txBody>
      </p:sp>
      <p:sp>
        <p:nvSpPr>
          <p:cNvPr id="8" name="object 7"/>
          <p:cNvSpPr txBox="1">
            <a:spLocks/>
          </p:cNvSpPr>
          <p:nvPr/>
        </p:nvSpPr>
        <p:spPr>
          <a:xfrm>
            <a:off x="228601" y="3555"/>
            <a:ext cx="8915400" cy="514187"/>
          </a:xfrm>
          <a:prstGeom prst="rect">
            <a:avLst/>
          </a:prstGeom>
          <a:solidFill>
            <a:srgbClr val="CCFFCC"/>
          </a:solidFill>
        </p:spPr>
        <p:txBody>
          <a:bodyPr vert="horz" wrap="square" lIns="0" tIns="0" rIns="0" bIns="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62255">
              <a:lnSpc>
                <a:spcPct val="100000"/>
              </a:lnSpc>
              <a:tabLst>
                <a:tab pos="1007744" algn="l"/>
                <a:tab pos="1638935" algn="l"/>
                <a:tab pos="2384425" algn="l"/>
                <a:tab pos="3128010" algn="l"/>
              </a:tabLst>
            </a:pPr>
            <a:endParaRPr lang="zh-CN" altLang="en-US" sz="3200" dirty="0">
              <a:latin typeface="华文行楷" panose="02010800040101010101" pitchFamily="2" charset="-122"/>
              <a:ea typeface="华文行楷" panose="02010800040101010101" pitchFamily="2" charset="-122"/>
              <a:cs typeface="华文行楷"/>
            </a:endParaRPr>
          </a:p>
        </p:txBody>
      </p:sp>
      <p:sp>
        <p:nvSpPr>
          <p:cNvPr id="9" name="object 8"/>
          <p:cNvSpPr txBox="1"/>
          <p:nvPr/>
        </p:nvSpPr>
        <p:spPr>
          <a:xfrm>
            <a:off x="3141079" y="0"/>
            <a:ext cx="3090441" cy="637130"/>
          </a:xfrm>
          <a:prstGeom prst="rect">
            <a:avLst/>
          </a:prstGeom>
        </p:spPr>
        <p:txBody>
          <a:bodyPr vert="horz" wrap="square" lIns="0" tIns="0" rIns="0" bIns="0" rtlCol="0">
            <a:noAutofit/>
          </a:bodyPr>
          <a:lstStyle/>
          <a:p>
            <a:pPr marL="12700">
              <a:lnSpc>
                <a:spcPct val="150000"/>
              </a:lnSpc>
            </a:pPr>
            <a:r>
              <a:rPr lang="zh-CN" altLang="en-US" sz="2400" b="1" spc="-10" dirty="0">
                <a:solidFill>
                  <a:srgbClr val="FF0000"/>
                </a:solidFill>
                <a:latin typeface="黑体" panose="02010609060101010101" pitchFamily="49" charset="-122"/>
                <a:ea typeface="黑体" panose="02010609060101010101" pitchFamily="49" charset="-122"/>
                <a:cs typeface="黑体"/>
              </a:rPr>
              <a:t>一、对流换热基本概念</a:t>
            </a: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lang="zh-CN" altLang="en-US" sz="2400" b="1" dirty="0">
              <a:solidFill>
                <a:srgbClr val="FF0000"/>
              </a:solidFill>
              <a:latin typeface="黑体" panose="02010609060101010101" pitchFamily="49" charset="-122"/>
              <a:ea typeface="黑体" panose="02010609060101010101" pitchFamily="49" charset="-122"/>
              <a:cs typeface="黑体"/>
            </a:endParaRPr>
          </a:p>
          <a:p>
            <a:pPr marL="12700">
              <a:lnSpc>
                <a:spcPct val="150000"/>
              </a:lnSpc>
            </a:pPr>
            <a:endParaRPr sz="2400" b="1" dirty="0">
              <a:solidFill>
                <a:srgbClr val="FF0000"/>
              </a:solidFill>
              <a:latin typeface="黑体" panose="02010609060101010101" pitchFamily="49" charset="-122"/>
              <a:ea typeface="黑体" panose="02010609060101010101" pitchFamily="49" charset="-122"/>
              <a:cs typeface="黑体"/>
            </a:endParaRPr>
          </a:p>
        </p:txBody>
      </p:sp>
      <p:sp>
        <p:nvSpPr>
          <p:cNvPr id="20" name="object 2"/>
          <p:cNvSpPr/>
          <p:nvPr/>
        </p:nvSpPr>
        <p:spPr>
          <a:xfrm>
            <a:off x="228600" y="6308725"/>
            <a:ext cx="8915400" cy="549275"/>
          </a:xfrm>
          <a:custGeom>
            <a:avLst/>
            <a:gdLst/>
            <a:ahLst/>
            <a:cxnLst/>
            <a:rect l="l" t="t" r="r" b="b"/>
            <a:pathLst>
              <a:path w="8915400" h="549275">
                <a:moveTo>
                  <a:pt x="0" y="549275"/>
                </a:moveTo>
                <a:lnTo>
                  <a:pt x="8915400" y="549275"/>
                </a:lnTo>
                <a:lnTo>
                  <a:pt x="8915400" y="0"/>
                </a:lnTo>
                <a:lnTo>
                  <a:pt x="0" y="0"/>
                </a:lnTo>
                <a:lnTo>
                  <a:pt x="0" y="549275"/>
                </a:lnTo>
                <a:close/>
              </a:path>
            </a:pathLst>
          </a:custGeom>
          <a:solidFill>
            <a:srgbClr val="CCFFFF"/>
          </a:solidFill>
        </p:spPr>
        <p:txBody>
          <a:bodyPr wrap="square" lIns="0" tIns="0" rIns="0" bIns="0" rtlCol="0">
            <a:noAutofit/>
          </a:bodyPr>
          <a:lstStyle/>
          <a:p>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80809"/>
            <a:ext cx="8906256" cy="5678424"/>
          </a:xfrm>
          <a:prstGeom prst="rect">
            <a:avLst/>
          </a:prstGeom>
        </p:spPr>
      </p:pic>
    </p:spTree>
    <p:extLst>
      <p:ext uri="{BB962C8B-B14F-4D97-AF65-F5344CB8AC3E}">
        <p14:creationId xmlns:p14="http://schemas.microsoft.com/office/powerpoint/2010/main" val="1048080692"/>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573</TotalTime>
  <Words>1848</Words>
  <Application>Microsoft Office PowerPoint</Application>
  <PresentationFormat>全屏显示(4:3)</PresentationFormat>
  <Paragraphs>352</Paragraphs>
  <Slides>55</Slides>
  <Notes>0</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3</vt:i4>
      </vt:variant>
      <vt:variant>
        <vt:lpstr>幻灯片标题</vt:lpstr>
      </vt:variant>
      <vt:variant>
        <vt:i4>55</vt:i4>
      </vt:variant>
    </vt:vector>
  </HeadingPairs>
  <TitlesOfParts>
    <vt:vector size="71" baseType="lpstr">
      <vt:lpstr>等线 Light</vt:lpstr>
      <vt:lpstr>黑体</vt:lpstr>
      <vt:lpstr>黑体</vt:lpstr>
      <vt:lpstr>华文行楷</vt:lpstr>
      <vt:lpstr>楷体_GB2312</vt:lpstr>
      <vt:lpstr>Arial</vt:lpstr>
      <vt:lpstr>Calibri</vt:lpstr>
      <vt:lpstr>Calibri Light</vt:lpstr>
      <vt:lpstr>Cambria Math</vt:lpstr>
      <vt:lpstr>Symbol</vt:lpstr>
      <vt:lpstr>Times New Roman</vt:lpstr>
      <vt:lpstr>Wingdings</vt:lpstr>
      <vt:lpstr>Office 主题​​</vt:lpstr>
      <vt:lpstr>Equation</vt:lpstr>
      <vt:lpstr>公式</vt:lpstr>
      <vt:lpstr>Equation.3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姜昌伟</dc:creator>
  <cp:lastModifiedBy>zh_jiang1108@163.com</cp:lastModifiedBy>
  <cp:revision>200</cp:revision>
  <cp:lastPrinted>2017-12-11T00:39:48Z</cp:lastPrinted>
  <dcterms:created xsi:type="dcterms:W3CDTF">2015-11-08T10:49:19Z</dcterms:created>
  <dcterms:modified xsi:type="dcterms:W3CDTF">2022-09-14T07:23:06Z</dcterms:modified>
</cp:coreProperties>
</file>