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8" r:id="rId2"/>
    <p:sldId id="302" r:id="rId3"/>
    <p:sldId id="309" r:id="rId4"/>
    <p:sldId id="311" r:id="rId5"/>
    <p:sldId id="312" r:id="rId6"/>
    <p:sldId id="313" r:id="rId7"/>
    <p:sldId id="314" r:id="rId8"/>
    <p:sldId id="315" r:id="rId9"/>
    <p:sldId id="316" r:id="rId10"/>
    <p:sldId id="317" r:id="rId11"/>
    <p:sldId id="318" r:id="rId12"/>
    <p:sldId id="319" r:id="rId13"/>
    <p:sldId id="320" r:id="rId14"/>
    <p:sldId id="304" r:id="rId15"/>
    <p:sldId id="308" r:id="rId16"/>
    <p:sldId id="307" r:id="rId17"/>
    <p:sldId id="306" r:id="rId18"/>
    <p:sldId id="305" r:id="rId19"/>
    <p:sldId id="303" r:id="rId20"/>
    <p:sldId id="310" r:id="rId21"/>
    <p:sldId id="301" r:id="rId22"/>
    <p:sldId id="298" r:id="rId23"/>
    <p:sldId id="260" r:id="rId24"/>
    <p:sldId id="261" r:id="rId25"/>
    <p:sldId id="274" r:id="rId26"/>
    <p:sldId id="275" r:id="rId27"/>
    <p:sldId id="299" r:id="rId28"/>
    <p:sldId id="276" r:id="rId29"/>
    <p:sldId id="277" r:id="rId30"/>
    <p:sldId id="278" r:id="rId31"/>
    <p:sldId id="279" r:id="rId32"/>
    <p:sldId id="280" r:id="rId33"/>
    <p:sldId id="281" r:id="rId34"/>
    <p:sldId id="300" r:id="rId35"/>
    <p:sldId id="282" r:id="rId36"/>
    <p:sldId id="283" r:id="rId37"/>
    <p:sldId id="284" r:id="rId38"/>
    <p:sldId id="285" r:id="rId39"/>
    <p:sldId id="286" r:id="rId40"/>
    <p:sldId id="287" r:id="rId41"/>
    <p:sldId id="288" r:id="rId42"/>
    <p:sldId id="289" r:id="rId43"/>
    <p:sldId id="291" r:id="rId44"/>
    <p:sldId id="292" r:id="rId45"/>
    <p:sldId id="293" r:id="rId46"/>
    <p:sldId id="294" r:id="rId47"/>
    <p:sldId id="321" r:id="rId48"/>
    <p:sldId id="322" r:id="rId49"/>
    <p:sldId id="323" r:id="rId50"/>
    <p:sldId id="324" r:id="rId51"/>
    <p:sldId id="325" r:id="rId52"/>
    <p:sldId id="326" r:id="rId53"/>
    <p:sldId id="328" r:id="rId54"/>
    <p:sldId id="329" r:id="rId55"/>
    <p:sldId id="380" r:id="rId56"/>
    <p:sldId id="327"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CCFFCC"/>
    <a:srgbClr val="6DC15F"/>
    <a:srgbClr val="A9F729"/>
    <a:srgbClr val="34ECD2"/>
    <a:srgbClr val="24FCD8"/>
    <a:srgbClr val="2AF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p:restoredTop sz="92747"/>
  </p:normalViewPr>
  <p:slideViewPr>
    <p:cSldViewPr snapToGrid="0">
      <p:cViewPr varScale="1">
        <p:scale>
          <a:sx n="89" d="100"/>
          <a:sy n="89" d="100"/>
        </p:scale>
        <p:origin x="657"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2E17A9-6A29-6746-B088-C7B3BEC0D2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CAD50DE8-169C-2347-B39C-26C70FDF6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193073-7F36-5544-A1AD-736BE3F425BD}" type="datetimeFigureOut">
              <a:rPr kumimoji="1" lang="zh-CN" altLang="en-US" smtClean="0"/>
              <a:t>2022/9/14</a:t>
            </a:fld>
            <a:endParaRPr kumimoji="1" lang="zh-CN" altLang="en-US"/>
          </a:p>
        </p:txBody>
      </p:sp>
      <p:sp>
        <p:nvSpPr>
          <p:cNvPr id="4" name="页脚占位符 3">
            <a:extLst>
              <a:ext uri="{FF2B5EF4-FFF2-40B4-BE49-F238E27FC236}">
                <a16:creationId xmlns:a16="http://schemas.microsoft.com/office/drawing/2014/main" id="{D2E228B0-C220-C046-AD45-F598713EB9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B715F540-EEE2-604D-813E-EEA5984624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FE4C92-83CB-0645-A591-B21B8244B4E0}" type="slidenum">
              <a:rPr kumimoji="1" lang="zh-CN" altLang="en-US" smtClean="0"/>
              <a:t>‹#›</a:t>
            </a:fld>
            <a:endParaRPr kumimoji="1" lang="zh-CN" altLang="en-US"/>
          </a:p>
        </p:txBody>
      </p:sp>
    </p:spTree>
    <p:extLst>
      <p:ext uri="{BB962C8B-B14F-4D97-AF65-F5344CB8AC3E}">
        <p14:creationId xmlns:p14="http://schemas.microsoft.com/office/powerpoint/2010/main" val="181812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02768-43CE-E145-87AA-9EF3D1C6FEC5}" type="datetimeFigureOut">
              <a:rPr kumimoji="1" lang="zh-CN" altLang="en-US" smtClean="0"/>
              <a:t>2022/9/14</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541DA-4B19-474D-B51D-742C57D2D395}" type="slidenum">
              <a:rPr kumimoji="1" lang="zh-CN" altLang="en-US" smtClean="0"/>
              <a:t>‹#›</a:t>
            </a:fld>
            <a:endParaRPr kumimoji="1" lang="zh-CN" altLang="en-US"/>
          </a:p>
        </p:txBody>
      </p:sp>
    </p:spTree>
    <p:extLst>
      <p:ext uri="{BB962C8B-B14F-4D97-AF65-F5344CB8AC3E}">
        <p14:creationId xmlns:p14="http://schemas.microsoft.com/office/powerpoint/2010/main" val="90136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65417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66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75800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58600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1399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69258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4805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55937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7956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44125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23154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62873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2.tiff"/><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010.png"/><Relationship Id="rId7" Type="http://schemas.openxmlformats.org/officeDocument/2006/relationships/image" Target="../media/image1410.png"/><Relationship Id="rId2" Type="http://schemas.openxmlformats.org/officeDocument/2006/relationships/image" Target="../media/image910.png"/><Relationship Id="rId1" Type="http://schemas.openxmlformats.org/officeDocument/2006/relationships/slideLayout" Target="../slideLayouts/slideLayout1.xml"/><Relationship Id="rId6" Type="http://schemas.openxmlformats.org/officeDocument/2006/relationships/image" Target="../media/image1310.png"/><Relationship Id="rId5" Type="http://schemas.openxmlformats.org/officeDocument/2006/relationships/image" Target="../media/image1210.png"/><Relationship Id="rId4" Type="http://schemas.openxmlformats.org/officeDocument/2006/relationships/image" Target="../media/image1110.png"/></Relationships>
</file>

<file path=ppt/slides/_rels/slide22.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image" Target="../media/image261.png"/><Relationship Id="rId3" Type="http://schemas.openxmlformats.org/officeDocument/2006/relationships/image" Target="../media/image1611.png"/><Relationship Id="rId7" Type="http://schemas.openxmlformats.org/officeDocument/2006/relationships/image" Target="../media/image201.png"/><Relationship Id="rId12" Type="http://schemas.openxmlformats.org/officeDocument/2006/relationships/image" Target="../media/image251.png"/><Relationship Id="rId2" Type="http://schemas.openxmlformats.org/officeDocument/2006/relationships/image" Target="../media/image1510.png"/><Relationship Id="rId16" Type="http://schemas.openxmlformats.org/officeDocument/2006/relationships/image" Target="../media/image291.png"/><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241.png"/><Relationship Id="rId5" Type="http://schemas.openxmlformats.org/officeDocument/2006/relationships/image" Target="../media/image181.png"/><Relationship Id="rId15" Type="http://schemas.openxmlformats.org/officeDocument/2006/relationships/image" Target="../media/image281.png"/><Relationship Id="rId10" Type="http://schemas.openxmlformats.org/officeDocument/2006/relationships/image" Target="../media/image231.png"/><Relationship Id="rId4" Type="http://schemas.openxmlformats.org/officeDocument/2006/relationships/image" Target="../media/image174.png"/><Relationship Id="rId9" Type="http://schemas.openxmlformats.org/officeDocument/2006/relationships/image" Target="../media/image221.png"/><Relationship Id="rId14" Type="http://schemas.openxmlformats.org/officeDocument/2006/relationships/image" Target="../media/image271.png"/></Relationships>
</file>

<file path=ppt/slides/_rels/slide23.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0.png"/><Relationship Id="rId3" Type="http://schemas.openxmlformats.org/officeDocument/2006/relationships/image" Target="../media/image173.png"/><Relationship Id="rId7" Type="http://schemas.openxmlformats.org/officeDocument/2006/relationships/image" Target="../media/image210.png"/><Relationship Id="rId12" Type="http://schemas.openxmlformats.org/officeDocument/2006/relationships/image" Target="../media/image260.png"/><Relationship Id="rId2" Type="http://schemas.openxmlformats.org/officeDocument/2006/relationships/image" Target="../media/image1610.png"/><Relationship Id="rId1" Type="http://schemas.openxmlformats.org/officeDocument/2006/relationships/slideLayout" Target="../slideLayouts/slideLayout1.xml"/><Relationship Id="rId6" Type="http://schemas.openxmlformats.org/officeDocument/2006/relationships/image" Target="../media/image200.png"/><Relationship Id="rId11" Type="http://schemas.openxmlformats.org/officeDocument/2006/relationships/image" Target="../media/image250.png"/><Relationship Id="rId5" Type="http://schemas.openxmlformats.org/officeDocument/2006/relationships/image" Target="../media/image190.png"/><Relationship Id="rId15" Type="http://schemas.openxmlformats.org/officeDocument/2006/relationships/image" Target="../media/image290.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0.png"/><Relationship Id="rId14" Type="http://schemas.openxmlformats.org/officeDocument/2006/relationships/image" Target="../media/image280.png"/></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50.png"/><Relationship Id="rId2" Type="http://schemas.openxmlformats.org/officeDocument/2006/relationships/image" Target="../media/image300.png"/><Relationship Id="rId1" Type="http://schemas.openxmlformats.org/officeDocument/2006/relationships/slideLayout" Target="../slideLayouts/slideLayout1.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25.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2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1.png"/><Relationship Id="rId7" Type="http://schemas.openxmlformats.org/officeDocument/2006/relationships/image" Target="../media/image49.png"/><Relationship Id="rId2" Type="http://schemas.openxmlformats.org/officeDocument/2006/relationships/image" Target="../media/image451.png"/><Relationship Id="rId1" Type="http://schemas.openxmlformats.org/officeDocument/2006/relationships/slideLayout" Target="../slideLayouts/slideLayout2.xml"/><Relationship Id="rId6" Type="http://schemas.openxmlformats.org/officeDocument/2006/relationships/image" Target="../media/image481.png"/><Relationship Id="rId11" Type="http://schemas.openxmlformats.org/officeDocument/2006/relationships/image" Target="../media/image53.png"/><Relationship Id="rId5" Type="http://schemas.openxmlformats.org/officeDocument/2006/relationships/image" Target="../media/image471.png"/><Relationship Id="rId10" Type="http://schemas.openxmlformats.org/officeDocument/2006/relationships/image" Target="../media/image52.png"/><Relationship Id="rId4" Type="http://schemas.openxmlformats.org/officeDocument/2006/relationships/image" Target="../media/image910.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60.png"/><Relationship Id="rId7" Type="http://schemas.openxmlformats.org/officeDocument/2006/relationships/image" Target="../media/image50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90.png"/><Relationship Id="rId11" Type="http://schemas.openxmlformats.org/officeDocument/2006/relationships/image" Target="../media/image54.png"/><Relationship Id="rId5" Type="http://schemas.openxmlformats.org/officeDocument/2006/relationships/image" Target="../media/image480.png"/><Relationship Id="rId10" Type="http://schemas.openxmlformats.org/officeDocument/2006/relationships/image" Target="../media/image530.png"/><Relationship Id="rId4" Type="http://schemas.openxmlformats.org/officeDocument/2006/relationships/image" Target="../media/image470.png"/><Relationship Id="rId9" Type="http://schemas.openxmlformats.org/officeDocument/2006/relationships/image" Target="../media/image520.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1110.png"/></Relationships>
</file>

<file path=ppt/slides/_rels/slide35.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image" Target="../media/image950.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3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3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28.png"/></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0" Type="http://schemas.openxmlformats.org/officeDocument/2006/relationships/image" Target="../media/image146.png"/><Relationship Id="rId4" Type="http://schemas.openxmlformats.org/officeDocument/2006/relationships/image" Target="../media/image140.png"/><Relationship Id="rId9" Type="http://schemas.openxmlformats.org/officeDocument/2006/relationships/image" Target="../media/image145.png"/></Relationships>
</file>

<file path=ppt/slides/_rels/slide4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27.png"/><Relationship Id="rId4" Type="http://schemas.openxmlformats.org/officeDocument/2006/relationships/image" Target="../media/image126.png"/></Relationships>
</file>

<file path=ppt/slides/_rels/slide44.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45.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8.png"/><Relationship Id="rId7" Type="http://schemas.openxmlformats.org/officeDocument/2006/relationships/image" Target="../media/image163.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59.png"/><Relationship Id="rId9" Type="http://schemas.openxmlformats.org/officeDocument/2006/relationships/image" Target="../media/image165.png"/></Relationships>
</file>

<file path=ppt/slides/_rels/slide46.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4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2.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49.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87.png"/><Relationship Id="rId11" Type="http://schemas.openxmlformats.org/officeDocument/2006/relationships/image" Target="../media/image194.png"/><Relationship Id="rId5" Type="http://schemas.openxmlformats.org/officeDocument/2006/relationships/image" Target="../media/image186.png"/><Relationship Id="rId10" Type="http://schemas.openxmlformats.org/officeDocument/2006/relationships/image" Target="../media/image193.png"/><Relationship Id="rId4" Type="http://schemas.openxmlformats.org/officeDocument/2006/relationships/image" Target="../media/image185.png"/><Relationship Id="rId9" Type="http://schemas.openxmlformats.org/officeDocument/2006/relationships/image" Target="../media/image192.png"/></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77.png"/></Relationships>
</file>

<file path=ppt/slides/_rels/slide51.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99.png"/><Relationship Id="rId9" Type="http://schemas.openxmlformats.org/officeDocument/2006/relationships/image" Target="../media/image204.png"/></Relationships>
</file>

<file path=ppt/slides/_rels/slide52.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2.png"/></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2461550" y="2893900"/>
            <a:ext cx="5131443" cy="418465"/>
          </a:xfrm>
          <a:prstGeom prst="rect">
            <a:avLst/>
          </a:prstGeom>
        </p:spPr>
        <p:txBody>
          <a:bodyPr vert="horz" wrap="square" lIns="0" tIns="0" rIns="0" bIns="0" rtlCol="0">
            <a:noAutofit/>
          </a:bodyPr>
          <a:lstStyle/>
          <a:p>
            <a:pPr marL="12700">
              <a:lnSpc>
                <a:spcPts val="3295"/>
              </a:lnSpc>
            </a:pPr>
            <a:r>
              <a:rPr lang="zh-CN" altLang="en-US" sz="4000" b="1" spc="-10" dirty="0">
                <a:solidFill>
                  <a:srgbClr val="FF0000"/>
                </a:solidFill>
                <a:latin typeface="黑体" panose="02010609060101010101" pitchFamily="49" charset="-122"/>
                <a:ea typeface="黑体" panose="02010609060101010101" pitchFamily="49" charset="-122"/>
                <a:cs typeface="黑体"/>
              </a:rPr>
              <a:t>第四章 非稳态导热</a:t>
            </a:r>
            <a:endParaRPr sz="40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Tree>
    <p:extLst>
      <p:ext uri="{BB962C8B-B14F-4D97-AF65-F5344CB8AC3E}">
        <p14:creationId xmlns:p14="http://schemas.microsoft.com/office/powerpoint/2010/main" val="416525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659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073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2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385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1</a:t>
            </a:r>
            <a:r>
              <a:rPr lang="zh-CN" altLang="en-US" sz="2000" b="1" spc="-10" dirty="0">
                <a:solidFill>
                  <a:srgbClr val="0432FF"/>
                </a:solidFill>
                <a:latin typeface="黑体" panose="02010609060101010101" pitchFamily="49" charset="-122"/>
                <a:ea typeface="黑体" panose="02010609060101010101" pitchFamily="49" charset="-122"/>
                <a:cs typeface="黑体"/>
              </a:rPr>
              <a:t>、环境温度保持为常量</a:t>
            </a:r>
            <a:endParaRPr sz="2000" b="1" dirty="0">
              <a:solidFill>
                <a:srgbClr val="0432FF"/>
              </a:solidFill>
              <a:latin typeface="黑体" panose="02010609060101010101" pitchFamily="49" charset="-122"/>
              <a:ea typeface="黑体" panose="02010609060101010101" pitchFamily="49" charset="-122"/>
              <a:cs typeface="黑体"/>
            </a:endParaRPr>
          </a:p>
        </p:txBody>
      </p:sp>
      <p:sp>
        <p:nvSpPr>
          <p:cNvPr id="12" name="object 8"/>
          <p:cNvSpPr txBox="1"/>
          <p:nvPr/>
        </p:nvSpPr>
        <p:spPr>
          <a:xfrm>
            <a:off x="3956130" y="2433748"/>
            <a:ext cx="146033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过余温度</a:t>
            </a:r>
            <a:endParaRPr sz="2000" b="1" dirty="0">
              <a:latin typeface="黑体" panose="02010609060101010101" pitchFamily="49" charset="-122"/>
              <a:ea typeface="黑体" panose="02010609060101010101" pitchFamily="49" charset="-122"/>
              <a:cs typeface="黑体"/>
            </a:endParaRPr>
          </a:p>
        </p:txBody>
      </p:sp>
      <p:sp>
        <p:nvSpPr>
          <p:cNvPr id="13" name="object 8"/>
          <p:cNvSpPr txBox="1"/>
          <p:nvPr/>
        </p:nvSpPr>
        <p:spPr>
          <a:xfrm>
            <a:off x="638699" y="1932940"/>
            <a:ext cx="2801072"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控制方程和</a:t>
            </a:r>
            <a:r>
              <a:rPr lang="zh-CN" altLang="en-US" sz="2000" b="1" spc="-10">
                <a:latin typeface="黑体" panose="02010609060101010101" pitchFamily="49" charset="-122"/>
                <a:ea typeface="黑体" panose="02010609060101010101" pitchFamily="49" charset="-122"/>
                <a:cs typeface="黑体"/>
              </a:rPr>
              <a:t>被定解条件</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659239" y="2589225"/>
                <a:ext cx="2473241"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𝑑𝑡</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e>
                      </m:d>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659239" y="2589225"/>
                <a:ext cx="2473241" cy="52597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98419" y="3402691"/>
                <a:ext cx="13408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98419" y="3402691"/>
                <a:ext cx="1340816" cy="276999"/>
              </a:xfrm>
              <a:prstGeom prst="rect">
                <a:avLst/>
              </a:prstGeom>
              <a:blipFill rotWithShape="0">
                <a:blip r:embed="rId3"/>
                <a:stretch>
                  <a:fillRect l="-2273" t="-143478" r="-909" b="-176087"/>
                </a:stretch>
              </a:blipFill>
            </p:spPr>
            <p:txBody>
              <a:bodyPr/>
              <a:lstStyle/>
              <a:p>
                <a:r>
                  <a:rPr lang="zh-CN" altLang="en-US">
                    <a:noFill/>
                  </a:rPr>
                  <a:t> </a:t>
                </a:r>
              </a:p>
            </p:txBody>
          </p:sp>
        </mc:Fallback>
      </mc:AlternateContent>
      <p:sp>
        <p:nvSpPr>
          <p:cNvPr id="15" name="右箭头 14"/>
          <p:cNvSpPr/>
          <p:nvPr/>
        </p:nvSpPr>
        <p:spPr>
          <a:xfrm>
            <a:off x="3611301" y="2852214"/>
            <a:ext cx="1886674" cy="2629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文本框 15"/>
              <p:cNvSpPr txBox="1"/>
              <p:nvPr/>
            </p:nvSpPr>
            <p:spPr>
              <a:xfrm>
                <a:off x="3956130" y="3221906"/>
                <a:ext cx="1052660"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3956130" y="3221906"/>
                <a:ext cx="1052660" cy="299249"/>
              </a:xfrm>
              <a:prstGeom prst="rect">
                <a:avLst/>
              </a:prstGeom>
              <a:blipFill rotWithShape="0">
                <a:blip r:embed="rId4"/>
                <a:stretch>
                  <a:fillRect l="-5202" r="-3468"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761298" y="2381114"/>
                <a:ext cx="186422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𝜃</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761298" y="2381114"/>
                <a:ext cx="1864228" cy="52597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800478" y="3194580"/>
                <a:ext cx="22835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800478" y="3194580"/>
                <a:ext cx="2283510" cy="276999"/>
              </a:xfrm>
              <a:prstGeom prst="rect">
                <a:avLst/>
              </a:prstGeom>
              <a:blipFill rotWithShape="0">
                <a:blip r:embed="rId6"/>
                <a:stretch>
                  <a:fillRect l="-1070" t="-146667" r="-535" b="-182222"/>
                </a:stretch>
              </a:blipFill>
            </p:spPr>
            <p:txBody>
              <a:bodyPr/>
              <a:lstStyle/>
              <a:p>
                <a:r>
                  <a:rPr lang="zh-CN" altLang="en-US">
                    <a:noFill/>
                  </a:rPr>
                  <a:t> </a:t>
                </a:r>
              </a:p>
            </p:txBody>
          </p:sp>
        </mc:Fallback>
      </mc:AlternateContent>
      <p:sp>
        <p:nvSpPr>
          <p:cNvPr id="21" name="右箭头 20"/>
          <p:cNvSpPr/>
          <p:nvPr/>
        </p:nvSpPr>
        <p:spPr>
          <a:xfrm>
            <a:off x="767384" y="4325554"/>
            <a:ext cx="725750" cy="2149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p:cNvSpPr txBox="1"/>
              <p:nvPr/>
            </p:nvSpPr>
            <p:spPr>
              <a:xfrm>
                <a:off x="1670546" y="4128528"/>
                <a:ext cx="2014462"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𝐶𝑒𝑥𝑝</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h𝐴</m:t>
                          </m:r>
                        </m:num>
                        <m:den>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𝑐𝑊</m:t>
                          </m:r>
                        </m:den>
                      </m:f>
                      <m:r>
                        <a:rPr kumimoji="1" lang="bg-BG"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1670546" y="4128528"/>
                <a:ext cx="2014462" cy="572786"/>
              </a:xfrm>
              <a:prstGeom prst="rect">
                <a:avLst/>
              </a:prstGeom>
              <a:blipFill rotWithShape="0">
                <a:blip r:embed="rId7"/>
                <a:stretch>
                  <a:fillRect/>
                </a:stretch>
              </a:blipFill>
            </p:spPr>
            <p:txBody>
              <a:bodyPr/>
              <a:lstStyle/>
              <a:p>
                <a:r>
                  <a:rPr lang="zh-CN" altLang="en-US">
                    <a:noFill/>
                  </a:rPr>
                  <a:t> </a:t>
                </a:r>
              </a:p>
            </p:txBody>
          </p:sp>
        </mc:Fallback>
      </mc:AlternateContent>
      <p:sp>
        <p:nvSpPr>
          <p:cNvPr id="22" name="右箭头 21"/>
          <p:cNvSpPr/>
          <p:nvPr/>
        </p:nvSpPr>
        <p:spPr>
          <a:xfrm>
            <a:off x="3862420" y="4338404"/>
            <a:ext cx="725750" cy="2149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3" name="文本框 22"/>
              <p:cNvSpPr txBox="1"/>
              <p:nvPr/>
            </p:nvSpPr>
            <p:spPr>
              <a:xfrm>
                <a:off x="4686299" y="4139178"/>
                <a:ext cx="3311739" cy="5729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𝑒𝑥𝑝</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h𝐴</m:t>
                              </m:r>
                            </m:num>
                            <m:den>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𝑐𝑊</m:t>
                              </m:r>
                            </m:den>
                          </m:f>
                          <m:r>
                            <a:rPr kumimoji="1" lang="bg-BG"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m:rPr>
                          <m:sty m:val="p"/>
                        </m:rPr>
                        <a:rPr kumimoji="1" lang="en-US" altLang="zh-CN" b="0" i="0" smtClean="0">
                          <a:latin typeface="Cambria Math" charset="0"/>
                          <a:ea typeface="Cambria Math" charset="0"/>
                          <a:cs typeface="Cambria Math" charset="0"/>
                        </a:rPr>
                        <m:t>exp</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𝜏</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686299" y="4139178"/>
                <a:ext cx="3311739" cy="572977"/>
              </a:xfrm>
              <a:prstGeom prst="rect">
                <a:avLst/>
              </a:prstGeom>
              <a:blipFill rotWithShape="0">
                <a:blip r:embed="rId8"/>
                <a:stretch>
                  <a:fillRect/>
                </a:stretch>
              </a:blipFill>
            </p:spPr>
            <p:txBody>
              <a:bodyPr/>
              <a:lstStyle/>
              <a:p>
                <a:r>
                  <a:rPr lang="zh-CN" altLang="en-US">
                    <a:noFill/>
                  </a:rPr>
                  <a:t> </a:t>
                </a:r>
              </a:p>
            </p:txBody>
          </p:sp>
        </mc:Fallback>
      </mc:AlternateContent>
      <p:sp>
        <p:nvSpPr>
          <p:cNvPr id="24" name="object 8"/>
          <p:cNvSpPr txBox="1"/>
          <p:nvPr/>
        </p:nvSpPr>
        <p:spPr>
          <a:xfrm>
            <a:off x="4588170" y="5062783"/>
            <a:ext cx="146033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时间常数</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5" name="文本框 24"/>
              <p:cNvSpPr txBox="1"/>
              <p:nvPr/>
            </p:nvSpPr>
            <p:spPr>
              <a:xfrm>
                <a:off x="5777864" y="5013642"/>
                <a:ext cx="951927"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num>
                        <m:den>
                          <m:r>
                            <a:rPr kumimoji="1" lang="en-US" altLang="zh-CN" b="0" i="1" smtClean="0">
                              <a:latin typeface="Cambria Math" charset="0"/>
                            </a:rPr>
                            <m:t>h𝐴</m:t>
                          </m:r>
                        </m:den>
                      </m:f>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5777864" y="5013642"/>
                <a:ext cx="951927" cy="516745"/>
              </a:xfrm>
              <a:prstGeom prst="rect">
                <a:avLst/>
              </a:prstGeom>
              <a:blipFill rotWithShape="0">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1009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2</a:t>
            </a:r>
            <a:r>
              <a:rPr lang="zh-CN" altLang="en-US" sz="2000" b="1" spc="-10" dirty="0">
                <a:solidFill>
                  <a:srgbClr val="0432FF"/>
                </a:solidFill>
                <a:latin typeface="黑体" panose="02010609060101010101" pitchFamily="49" charset="-122"/>
                <a:ea typeface="黑体" panose="02010609060101010101" pitchFamily="49" charset="-122"/>
                <a:cs typeface="黑体"/>
              </a:rPr>
              <a:t>、环境温度按线性变化</a:t>
            </a:r>
            <a:endParaRPr sz="2000" b="1" dirty="0">
              <a:solidFill>
                <a:srgbClr val="0432FF"/>
              </a:solidFill>
              <a:latin typeface="黑体" panose="02010609060101010101" pitchFamily="49" charset="-122"/>
              <a:ea typeface="黑体" panose="02010609060101010101" pitchFamily="49" charset="-122"/>
              <a:cs typeface="黑体"/>
            </a:endParaRPr>
          </a:p>
        </p:txBody>
      </p:sp>
      <p:sp>
        <p:nvSpPr>
          <p:cNvPr id="12" name="object 8"/>
          <p:cNvSpPr txBox="1"/>
          <p:nvPr/>
        </p:nvSpPr>
        <p:spPr>
          <a:xfrm>
            <a:off x="638699" y="1932940"/>
            <a:ext cx="2801072"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控制方程和定解条件</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3472404" y="1475768"/>
                <a:ext cx="1250150"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0</m:t>
                          </m:r>
                        </m:sub>
                      </m:sSub>
                      <m:r>
                        <a:rPr kumimoji="1" lang="en-US" altLang="zh-CN" b="0" i="1" smtClean="0">
                          <a:latin typeface="Cambria Math" charset="0"/>
                        </a:rPr>
                        <m:t>+</m:t>
                      </m:r>
                      <m:r>
                        <a:rPr kumimoji="1" lang="en-US" altLang="zh-CN" b="0" i="1" smtClean="0">
                          <a:latin typeface="Cambria Math" charset="0"/>
                        </a:rPr>
                        <m:t>𝑏</m:t>
                      </m:r>
                      <m:r>
                        <a:rPr kumimoji="1" lang="en-US" altLang="zh-CN" b="0" i="1" smtClean="0">
                          <a:latin typeface="Cambria Math" charset="0"/>
                          <a:ea typeface="Cambria Math" charset="0"/>
                          <a:cs typeface="Cambria Math" charset="0"/>
                        </a:rPr>
                        <m:t>𝜏</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3472404" y="1475768"/>
                <a:ext cx="1250150" cy="299249"/>
              </a:xfrm>
              <a:prstGeom prst="rect">
                <a:avLst/>
              </a:prstGeom>
              <a:blipFill rotWithShape="0">
                <a:blip r:embed="rId2"/>
                <a:stretch>
                  <a:fillRect l="-3415" r="-976" b="-28571"/>
                </a:stretch>
              </a:blipFill>
            </p:spPr>
            <p:txBody>
              <a:bodyPr/>
              <a:lstStyle/>
              <a:p>
                <a:r>
                  <a:rPr lang="zh-CN" altLang="en-US">
                    <a:noFill/>
                  </a:rPr>
                  <a:t> </a:t>
                </a:r>
              </a:p>
            </p:txBody>
          </p:sp>
        </mc:Fallback>
      </mc:AlternateContent>
      <p:sp>
        <p:nvSpPr>
          <p:cNvPr id="13" name="object 8"/>
          <p:cNvSpPr txBox="1"/>
          <p:nvPr/>
        </p:nvSpPr>
        <p:spPr>
          <a:xfrm>
            <a:off x="3956130" y="2433748"/>
            <a:ext cx="146033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过余温度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4" name="文本框 13"/>
              <p:cNvSpPr txBox="1"/>
              <p:nvPr/>
            </p:nvSpPr>
            <p:spPr>
              <a:xfrm>
                <a:off x="659239" y="2589225"/>
                <a:ext cx="2473241"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𝑑𝑡</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e>
                      </m:d>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59239" y="2589225"/>
                <a:ext cx="2473241" cy="52597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98419" y="3402691"/>
                <a:ext cx="13408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98419" y="3402691"/>
                <a:ext cx="1340816" cy="276999"/>
              </a:xfrm>
              <a:prstGeom prst="rect">
                <a:avLst/>
              </a:prstGeom>
              <a:blipFill rotWithShape="0">
                <a:blip r:embed="rId4"/>
                <a:stretch>
                  <a:fillRect l="-2273" t="-143478" r="-909" b="-176087"/>
                </a:stretch>
              </a:blipFill>
            </p:spPr>
            <p:txBody>
              <a:bodyPr/>
              <a:lstStyle/>
              <a:p>
                <a:r>
                  <a:rPr lang="zh-CN" altLang="en-US">
                    <a:noFill/>
                  </a:rPr>
                  <a:t> </a:t>
                </a:r>
              </a:p>
            </p:txBody>
          </p:sp>
        </mc:Fallback>
      </mc:AlternateContent>
      <p:sp>
        <p:nvSpPr>
          <p:cNvPr id="16" name="右箭头 15"/>
          <p:cNvSpPr/>
          <p:nvPr/>
        </p:nvSpPr>
        <p:spPr>
          <a:xfrm>
            <a:off x="3611301" y="2852214"/>
            <a:ext cx="1886674" cy="2629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p:cNvSpPr txBox="1"/>
              <p:nvPr/>
            </p:nvSpPr>
            <p:spPr>
              <a:xfrm>
                <a:off x="3956130" y="3221906"/>
                <a:ext cx="10588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3956130" y="3221906"/>
                <a:ext cx="1058880" cy="276999"/>
              </a:xfrm>
              <a:prstGeom prst="rect">
                <a:avLst/>
              </a:prstGeom>
              <a:blipFill rotWithShape="0">
                <a:blip r:embed="rId5"/>
                <a:stretch>
                  <a:fillRect l="-5172" r="-1149"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761298" y="2381114"/>
                <a:ext cx="2245871"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𝜃</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h𝐴𝑏</m:t>
                      </m:r>
                      <m:r>
                        <a:rPr kumimoji="1" lang="en-US" altLang="zh-CN" b="0" i="1" smtClean="0">
                          <a:latin typeface="Cambria Math" charset="0"/>
                          <a:ea typeface="Cambria Math" charset="0"/>
                          <a:cs typeface="Cambria Math" charset="0"/>
                        </a:rPr>
                        <m:t>𝜏</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761298" y="2381114"/>
                <a:ext cx="2245871" cy="525978"/>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800478" y="3194580"/>
                <a:ext cx="13133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800478" y="3194580"/>
                <a:ext cx="1313308" cy="276999"/>
              </a:xfrm>
              <a:prstGeom prst="rect">
                <a:avLst/>
              </a:prstGeom>
              <a:blipFill rotWithShape="0">
                <a:blip r:embed="rId7"/>
                <a:stretch>
                  <a:fillRect l="-2326" t="-146667" r="-3721" b="-182222"/>
                </a:stretch>
              </a:blipFill>
            </p:spPr>
            <p:txBody>
              <a:bodyPr/>
              <a:lstStyle/>
              <a:p>
                <a:r>
                  <a:rPr lang="zh-CN" altLang="en-US">
                    <a:noFill/>
                  </a:rPr>
                  <a:t> </a:t>
                </a:r>
              </a:p>
            </p:txBody>
          </p:sp>
        </mc:Fallback>
      </mc:AlternateContent>
      <p:sp>
        <p:nvSpPr>
          <p:cNvPr id="21" name="右箭头 20"/>
          <p:cNvSpPr/>
          <p:nvPr/>
        </p:nvSpPr>
        <p:spPr>
          <a:xfrm>
            <a:off x="767384" y="4013037"/>
            <a:ext cx="725750" cy="2149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2" name="文本框 21"/>
              <p:cNvSpPr txBox="1"/>
              <p:nvPr/>
            </p:nvSpPr>
            <p:spPr>
              <a:xfrm>
                <a:off x="1670546" y="3827587"/>
                <a:ext cx="3460563"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𝐶𝑒𝑥𝑝</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h𝐴</m:t>
                              </m:r>
                            </m:num>
                            <m:den>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𝑐𝑊</m:t>
                              </m:r>
                            </m:den>
                          </m:f>
                          <m:r>
                            <a:rPr kumimoji="1" lang="bg-BG"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num>
                        <m:den>
                          <m:r>
                            <a:rPr kumimoji="1" lang="en-US" altLang="zh-CN" b="0" i="1" smtClean="0">
                              <a:latin typeface="Cambria Math" charset="0"/>
                              <a:ea typeface="Cambria Math" charset="0"/>
                              <a:cs typeface="Cambria Math" charset="0"/>
                            </a:rPr>
                            <m:t>h𝐴</m:t>
                          </m:r>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1670546" y="3827587"/>
                <a:ext cx="3460563" cy="572786"/>
              </a:xfrm>
              <a:prstGeom prst="rect">
                <a:avLst/>
              </a:prstGeom>
              <a:blipFill rotWithShape="0">
                <a:blip r:embed="rId8"/>
                <a:stretch>
                  <a:fillRect/>
                </a:stretch>
              </a:blipFill>
            </p:spPr>
            <p:txBody>
              <a:bodyPr/>
              <a:lstStyle/>
              <a:p>
                <a:r>
                  <a:rPr lang="zh-CN" altLang="en-US">
                    <a:noFill/>
                  </a:rPr>
                  <a:t> </a:t>
                </a:r>
              </a:p>
            </p:txBody>
          </p:sp>
        </mc:Fallback>
      </mc:AlternateContent>
      <p:sp>
        <p:nvSpPr>
          <p:cNvPr id="23" name="右箭头 22"/>
          <p:cNvSpPr/>
          <p:nvPr/>
        </p:nvSpPr>
        <p:spPr>
          <a:xfrm>
            <a:off x="795119" y="5031080"/>
            <a:ext cx="725750" cy="1953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文本框 25"/>
              <p:cNvSpPr txBox="1"/>
              <p:nvPr/>
            </p:nvSpPr>
            <p:spPr>
              <a:xfrm>
                <a:off x="754449" y="4504348"/>
                <a:ext cx="1058047"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𝐶</m:t>
                      </m:r>
                      <m:r>
                        <a:rPr kumimoji="1" lang="en-US" altLang="zh-CN" b="0" i="1" smtClean="0">
                          <a:latin typeface="Cambria Math" charset="0"/>
                        </a:rPr>
                        <m:t>=</m:t>
                      </m:r>
                      <m:r>
                        <a:rPr kumimoji="1" lang="en-US" altLang="zh-CN" b="0" i="1" smtClean="0">
                          <a:latin typeface="Cambria Math" charset="0"/>
                        </a:rPr>
                        <m:t>𝑏</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num>
                        <m:den>
                          <m:r>
                            <a:rPr kumimoji="1" lang="en-US" altLang="zh-CN" b="0" i="1" smtClean="0">
                              <a:latin typeface="Cambria Math" charset="0"/>
                            </a:rPr>
                            <m:t>h𝐴</m:t>
                          </m:r>
                        </m:den>
                      </m:f>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754449" y="4504348"/>
                <a:ext cx="1058047" cy="518540"/>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2029362" y="4846154"/>
                <a:ext cx="3916970"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i="1">
                          <a:latin typeface="Cambria Math" charset="0"/>
                        </a:rPr>
                        <m:t>𝑏</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𝑐𝑉</m:t>
                          </m:r>
                        </m:num>
                        <m:den>
                          <m:r>
                            <a:rPr kumimoji="1" lang="en-US" altLang="zh-CN" i="1">
                              <a:latin typeface="Cambria Math" charset="0"/>
                            </a:rPr>
                            <m:t>h𝐴</m:t>
                          </m:r>
                        </m:den>
                      </m:f>
                      <m:r>
                        <a:rPr kumimoji="1" lang="en-US" altLang="zh-CN" b="0" i="1" smtClean="0">
                          <a:latin typeface="Cambria Math" charset="0"/>
                          <a:ea typeface="Cambria Math" charset="0"/>
                          <a:cs typeface="Cambria Math" charset="0"/>
                        </a:rPr>
                        <m:t>𝑒𝑥𝑝</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h𝐴</m:t>
                              </m:r>
                            </m:num>
                            <m:den>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𝑐𝑊</m:t>
                              </m:r>
                            </m:den>
                          </m:f>
                          <m:r>
                            <a:rPr kumimoji="1" lang="bg-BG"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num>
                        <m:den>
                          <m:r>
                            <a:rPr kumimoji="1" lang="en-US" altLang="zh-CN" b="0" i="1" smtClean="0">
                              <a:latin typeface="Cambria Math" charset="0"/>
                              <a:ea typeface="Cambria Math" charset="0"/>
                              <a:cs typeface="Cambria Math" charset="0"/>
                            </a:rPr>
                            <m:t>h𝐴</m:t>
                          </m:r>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2029362" y="4846154"/>
                <a:ext cx="3916970" cy="572786"/>
              </a:xfrm>
              <a:prstGeom prst="rect">
                <a:avLst/>
              </a:prstGeom>
              <a:blipFill rotWithShape="0">
                <a:blip r:embed="rId10"/>
                <a:stretch>
                  <a:fillRect/>
                </a:stretch>
              </a:blipFill>
            </p:spPr>
            <p:txBody>
              <a:bodyPr/>
              <a:lstStyle/>
              <a:p>
                <a:r>
                  <a:rPr lang="zh-CN" altLang="en-US">
                    <a:noFill/>
                  </a:rPr>
                  <a:t> </a:t>
                </a:r>
              </a:p>
            </p:txBody>
          </p:sp>
        </mc:Fallback>
      </mc:AlternateContent>
      <p:sp>
        <p:nvSpPr>
          <p:cNvPr id="28" name="object 8"/>
          <p:cNvSpPr txBox="1"/>
          <p:nvPr/>
        </p:nvSpPr>
        <p:spPr>
          <a:xfrm>
            <a:off x="1948571" y="5615621"/>
            <a:ext cx="2801072" cy="418465"/>
          </a:xfrm>
          <a:prstGeom prst="rect">
            <a:avLst/>
          </a:prstGeom>
        </p:spPr>
        <p:txBody>
          <a:bodyPr vert="horz" wrap="square" lIns="0" tIns="0" rIns="0" bIns="0" rtlCol="0">
            <a:noAutofit/>
          </a:bodyPr>
          <a:lstStyle/>
          <a:p>
            <a:pPr marL="12700">
              <a:lnSpc>
                <a:spcPts val="3295"/>
              </a:lnSpc>
            </a:pPr>
            <a:r>
              <a:rPr lang="zh-CN" altLang="en-US" sz="2000" b="1" dirty="0">
                <a:latin typeface="黑体" panose="02010609060101010101" pitchFamily="49" charset="-122"/>
                <a:ea typeface="黑体" panose="02010609060101010101" pitchFamily="49" charset="-122"/>
                <a:cs typeface="黑体"/>
              </a:rPr>
              <a:t>随时间按</a:t>
            </a:r>
            <a:r>
              <a:rPr lang="zh-CN" altLang="en-US" sz="2000" b="1">
                <a:latin typeface="黑体" panose="02010609060101010101" pitchFamily="49" charset="-122"/>
                <a:ea typeface="黑体" panose="02010609060101010101" pitchFamily="49" charset="-122"/>
                <a:cs typeface="黑体"/>
              </a:rPr>
              <a:t>指数规律衰减</a:t>
            </a:r>
            <a:endParaRPr sz="2000" b="1" dirty="0">
              <a:latin typeface="黑体" panose="02010609060101010101" pitchFamily="49" charset="-122"/>
              <a:ea typeface="黑体" panose="02010609060101010101" pitchFamily="49" charset="-122"/>
              <a:cs typeface="黑体"/>
            </a:endParaRPr>
          </a:p>
        </p:txBody>
      </p:sp>
      <p:sp>
        <p:nvSpPr>
          <p:cNvPr id="29" name="object 8"/>
          <p:cNvSpPr txBox="1"/>
          <p:nvPr/>
        </p:nvSpPr>
        <p:spPr>
          <a:xfrm>
            <a:off x="4716849" y="5571253"/>
            <a:ext cx="2801072" cy="418465"/>
          </a:xfrm>
          <a:prstGeom prst="rect">
            <a:avLst/>
          </a:prstGeom>
        </p:spPr>
        <p:txBody>
          <a:bodyPr vert="horz" wrap="square" lIns="0" tIns="0" rIns="0" bIns="0" rtlCol="0">
            <a:noAutofit/>
          </a:bodyPr>
          <a:lstStyle/>
          <a:p>
            <a:pPr marL="12700">
              <a:lnSpc>
                <a:spcPts val="3295"/>
              </a:lnSpc>
            </a:pPr>
            <a:r>
              <a:rPr lang="zh-CN" altLang="en-US" sz="2000" b="1" dirty="0">
                <a:latin typeface="黑体" panose="02010609060101010101" pitchFamily="49" charset="-122"/>
                <a:ea typeface="黑体" panose="02010609060101010101" pitchFamily="49" charset="-122"/>
                <a:cs typeface="黑体"/>
              </a:rPr>
              <a:t>随时间按线性增加</a:t>
            </a:r>
            <a:endParaRPr sz="2000" b="1" dirty="0">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214318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12"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13"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14"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5"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6"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7"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8"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9"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3</a:t>
            </a:r>
            <a:r>
              <a:rPr lang="zh-CN" altLang="en-US" sz="2000" b="1" spc="-10" dirty="0">
                <a:solidFill>
                  <a:srgbClr val="0432FF"/>
                </a:solidFill>
                <a:latin typeface="黑体" panose="02010609060101010101" pitchFamily="49" charset="-122"/>
                <a:ea typeface="黑体" panose="02010609060101010101" pitchFamily="49" charset="-122"/>
                <a:cs typeface="黑体"/>
              </a:rPr>
              <a:t>、环境温度按简谐波变化</a:t>
            </a:r>
            <a:endParaRPr sz="2000" b="1" dirty="0">
              <a:solidFill>
                <a:srgbClr val="0432FF"/>
              </a:solidFill>
              <a:latin typeface="黑体" panose="02010609060101010101" pitchFamily="49" charset="-122"/>
              <a:ea typeface="黑体" panose="02010609060101010101" pitchFamily="49" charset="-122"/>
              <a:cs typeface="黑体"/>
            </a:endParaRPr>
          </a:p>
        </p:txBody>
      </p:sp>
      <p:sp>
        <p:nvSpPr>
          <p:cNvPr id="21" name="object 8"/>
          <p:cNvSpPr txBox="1"/>
          <p:nvPr/>
        </p:nvSpPr>
        <p:spPr>
          <a:xfrm>
            <a:off x="638699" y="1932940"/>
            <a:ext cx="2801072"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控制方程和定解条件</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2" name="文本框 21"/>
              <p:cNvSpPr txBox="1"/>
              <p:nvPr/>
            </p:nvSpPr>
            <p:spPr>
              <a:xfrm>
                <a:off x="3842795" y="1475768"/>
                <a:ext cx="2047163"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r>
                        <a:rPr kumimoji="1" lang="en-US" altLang="zh-CN" b="0" i="1" smtClean="0">
                          <a:latin typeface="Cambria Math" charset="0"/>
                        </a:rPr>
                        <m:t>=</m:t>
                      </m:r>
                      <m:acc>
                        <m:accPr>
                          <m:chr m:val="̅"/>
                          <m:ctrlPr>
                            <a:rPr kumimoji="1" lang="en-US" altLang="zh-CN" b="0" i="1" smtClean="0">
                              <a:latin typeface="Cambria Math" panose="02040503050406030204" pitchFamily="18" charset="0"/>
                            </a:rPr>
                          </m:ctrlPr>
                        </m:accPr>
                        <m:e>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e>
                      </m:acc>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𝑓</m:t>
                          </m:r>
                        </m:sub>
                      </m:sSub>
                      <m:r>
                        <m:rPr>
                          <m:sty m:val="p"/>
                        </m:rPr>
                        <a:rPr kumimoji="1" lang="en-US" altLang="zh-CN" b="0" i="0" smtClean="0">
                          <a:latin typeface="Cambria Math" charset="0"/>
                        </a:rPr>
                        <m:t>cos</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rPr>
                        <m:t>)</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3842795" y="1475768"/>
                <a:ext cx="2047163" cy="299249"/>
              </a:xfrm>
              <a:prstGeom prst="rect">
                <a:avLst/>
              </a:prstGeom>
              <a:blipFill rotWithShape="0">
                <a:blip r:embed="rId2"/>
                <a:stretch>
                  <a:fillRect l="-1786" t="-132653" r="-3571" b="-161224"/>
                </a:stretch>
              </a:blipFill>
            </p:spPr>
            <p:txBody>
              <a:bodyPr/>
              <a:lstStyle/>
              <a:p>
                <a:r>
                  <a:rPr lang="zh-CN" altLang="en-US">
                    <a:noFill/>
                  </a:rPr>
                  <a:t> </a:t>
                </a:r>
              </a:p>
            </p:txBody>
          </p:sp>
        </mc:Fallback>
      </mc:AlternateContent>
      <p:sp>
        <p:nvSpPr>
          <p:cNvPr id="23" name="object 8"/>
          <p:cNvSpPr txBox="1"/>
          <p:nvPr/>
        </p:nvSpPr>
        <p:spPr>
          <a:xfrm>
            <a:off x="3956130" y="2433748"/>
            <a:ext cx="1460339" cy="418465"/>
          </a:xfrm>
          <a:prstGeom prst="rect">
            <a:avLst/>
          </a:prstGeom>
        </p:spPr>
        <p:txBody>
          <a:bodyPr vert="horz" wrap="square" lIns="0" tIns="0" rIns="0" bIns="0" rtlCol="0">
            <a:noAutofit/>
          </a:bodyPr>
          <a:lstStyle/>
          <a:p>
            <a:pPr marL="12700">
              <a:lnSpc>
                <a:spcPts val="3295"/>
              </a:lnSpc>
            </a:pPr>
            <a:r>
              <a:rPr lang="zh-CN" altLang="en-US" sz="2000" b="1" spc="-10" dirty="0">
                <a:latin typeface="黑体" panose="02010609060101010101" pitchFamily="49" charset="-122"/>
                <a:ea typeface="黑体" panose="02010609060101010101" pitchFamily="49" charset="-122"/>
                <a:cs typeface="黑体"/>
              </a:rPr>
              <a:t>过余温度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4" name="文本框 23"/>
              <p:cNvSpPr txBox="1"/>
              <p:nvPr/>
            </p:nvSpPr>
            <p:spPr>
              <a:xfrm>
                <a:off x="659239" y="2589225"/>
                <a:ext cx="2473241"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𝑑𝑡</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e>
                      </m:d>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659239" y="2589225"/>
                <a:ext cx="2473241" cy="52597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698419" y="3402691"/>
                <a:ext cx="1334596"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acc>
                        <m:accPr>
                          <m:chr m:val="̅"/>
                          <m:ctrlPr>
                            <a:rPr kumimoji="1" lang="en-US" altLang="zh-CN" i="1">
                              <a:latin typeface="Cambria Math" panose="02040503050406030204" pitchFamily="18" charset="0"/>
                              <a:ea typeface="Cambria Math" charset="0"/>
                              <a:cs typeface="Cambria Math" charset="0"/>
                            </a:rPr>
                          </m:ctrlPr>
                        </m:accPr>
                        <m:e>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𝑓</m:t>
                              </m:r>
                            </m:sub>
                          </m:sSub>
                        </m:e>
                      </m:acc>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698419" y="3402691"/>
                <a:ext cx="1334596" cy="299249"/>
              </a:xfrm>
              <a:prstGeom prst="rect">
                <a:avLst/>
              </a:prstGeom>
              <a:blipFill rotWithShape="0">
                <a:blip r:embed="rId4"/>
                <a:stretch>
                  <a:fillRect l="-2294" t="-132653" r="-27982" b="-161224"/>
                </a:stretch>
              </a:blipFill>
            </p:spPr>
            <p:txBody>
              <a:bodyPr/>
              <a:lstStyle/>
              <a:p>
                <a:r>
                  <a:rPr lang="zh-CN" altLang="en-US">
                    <a:noFill/>
                  </a:rPr>
                  <a:t> </a:t>
                </a:r>
              </a:p>
            </p:txBody>
          </p:sp>
        </mc:Fallback>
      </mc:AlternateContent>
      <p:sp>
        <p:nvSpPr>
          <p:cNvPr id="26" name="右箭头 25"/>
          <p:cNvSpPr/>
          <p:nvPr/>
        </p:nvSpPr>
        <p:spPr>
          <a:xfrm>
            <a:off x="3611301" y="2852214"/>
            <a:ext cx="1886674" cy="2629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7" name="文本框 26"/>
              <p:cNvSpPr txBox="1"/>
              <p:nvPr/>
            </p:nvSpPr>
            <p:spPr>
              <a:xfrm>
                <a:off x="3956130" y="3221906"/>
                <a:ext cx="105265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acc>
                        <m:accPr>
                          <m:chr m:val="̅"/>
                          <m:ctrlPr>
                            <a:rPr kumimoji="1" lang="en-US" altLang="zh-CN" b="0" i="1" smtClean="0">
                              <a:latin typeface="Cambria Math" panose="02040503050406030204" pitchFamily="18" charset="0"/>
                              <a:ea typeface="Cambria Math" charset="0"/>
                              <a:cs typeface="Cambria Math" charset="0"/>
                            </a:rPr>
                          </m:ctrlPr>
                        </m:acc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e>
                      </m:acc>
                    </m:oMath>
                  </m:oMathPara>
                </a14:m>
                <a:endParaRPr kumimoji="1"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3956130" y="3221906"/>
                <a:ext cx="1052659" cy="299249"/>
              </a:xfrm>
              <a:prstGeom prst="rect">
                <a:avLst/>
              </a:prstGeom>
              <a:blipFill rotWithShape="0">
                <a:blip r:embed="rId5"/>
                <a:stretch>
                  <a:fillRect l="-5202" r="-35260"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5761298" y="2381114"/>
                <a:ext cx="305134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𝜃</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h𝐴</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r>
                        <m:rPr>
                          <m:sty m:val="p"/>
                        </m:rPr>
                        <a:rPr kumimoji="1" lang="en-US" altLang="zh-CN" b="0" i="0" smtClean="0">
                          <a:latin typeface="Cambria Math" charset="0"/>
                          <a:ea typeface="Cambria Math" charset="0"/>
                          <a:cs typeface="Cambria Math" charset="0"/>
                        </a:rPr>
                        <m:t>cos</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5761298" y="2381114"/>
                <a:ext cx="3051348" cy="525978"/>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800478" y="3194580"/>
                <a:ext cx="237558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acc>
                        <m:accPr>
                          <m:chr m:val="̅"/>
                          <m:ctrlPr>
                            <a:rPr kumimoji="1" lang="en-US" altLang="zh-CN" b="0" i="1" smtClean="0">
                              <a:latin typeface="Cambria Math" panose="02040503050406030204" pitchFamily="18" charset="0"/>
                              <a:ea typeface="Cambria Math" charset="0"/>
                              <a:cs typeface="Cambria Math" charset="0"/>
                            </a:rPr>
                          </m:ctrlPr>
                        </m:acc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𝑓</m:t>
                              </m:r>
                            </m:sub>
                          </m:sSub>
                        </m:e>
                      </m:acc>
                    </m:oMath>
                  </m:oMathPara>
                </a14:m>
                <a:endParaRPr kumimoji="1"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800478" y="3194580"/>
                <a:ext cx="2375587" cy="299249"/>
              </a:xfrm>
              <a:prstGeom prst="rect">
                <a:avLst/>
              </a:prstGeom>
              <a:blipFill rotWithShape="0">
                <a:blip r:embed="rId7"/>
                <a:stretch>
                  <a:fillRect l="-1028" t="-132653" r="-15424" b="-1612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787078" y="3802281"/>
                <a:ext cx="3320011" cy="1025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d>
                        <m:dPr>
                          <m:begChr m:val="{"/>
                          <m:endChr m:val=""/>
                          <m:ctrlPr>
                            <a:rPr kumimoji="1" lang="en-US" altLang="zh-CN" b="0" i="1" smtClean="0">
                              <a:latin typeface="Cambria Math" panose="02040503050406030204" pitchFamily="18" charset="0"/>
                              <a:ea typeface="Cambria Math" charset="0"/>
                              <a:cs typeface="Cambria Math" charset="0"/>
                            </a:rPr>
                          </m:ctrlPr>
                        </m:dPr>
                        <m:e>
                          <m:eqArr>
                            <m:eqArrPr>
                              <m:ctrlPr>
                                <a:rPr kumimoji="1" lang="en-US" altLang="zh-CN" b="0" i="1" smtClean="0">
                                  <a:latin typeface="Cambria Math" panose="02040503050406030204" pitchFamily="18" charset="0"/>
                                  <a:ea typeface="Cambria Math" charset="0"/>
                                  <a:cs typeface="Cambria Math" charset="0"/>
                                </a:rPr>
                              </m:ctrlPr>
                            </m:eqArrPr>
                            <m:e>
                              <m:r>
                                <a:rPr kumimoji="1" lang="zh-CN" altLang="en-US" b="1" i="1" smtClean="0">
                                  <a:latin typeface="Cambria Math" charset="0"/>
                                  <a:ea typeface="SimHei" charset="0"/>
                                  <a:cs typeface="SimHei" charset="0"/>
                                </a:rPr>
                                <m:t>特解</m:t>
                              </m:r>
                              <m:r>
                                <a:rPr kumimoji="1" lang="zh-CN" altLang="en-US" b="1" i="1" smtClean="0">
                                  <a:latin typeface="Cambria Math" charset="0"/>
                                  <a:ea typeface="SimHei" charset="0"/>
                                  <a:cs typeface="SimHei" charset="0"/>
                                </a:rPr>
                                <m:t>   </m:t>
                              </m:r>
                              <m:sSup>
                                <m:sSupPr>
                                  <m:ctrlPr>
                                    <a:rPr kumimoji="1" lang="en-US" altLang="zh-CN" b="1" i="1" smtClean="0">
                                      <a:latin typeface="Cambria Math" panose="02040503050406030204" pitchFamily="18" charset="0"/>
                                      <a:ea typeface="SimHei" charset="0"/>
                                      <a:cs typeface="SimHei" charset="0"/>
                                    </a:rPr>
                                  </m:ctrlPr>
                                </m:sSupPr>
                                <m:e>
                                  <m:r>
                                    <a:rPr kumimoji="1" lang="en-US" altLang="zh-CN" b="1" i="1" smtClean="0">
                                      <a:latin typeface="Cambria Math" charset="0"/>
                                      <a:ea typeface="Cambria Math" charset="0"/>
                                      <a:cs typeface="Cambria Math" charset="0"/>
                                    </a:rPr>
                                    <m:t>𝜽</m:t>
                                  </m:r>
                                </m:e>
                                <m:sup>
                                  <m:r>
                                    <a:rPr kumimoji="1" lang="zh-CN" altLang="en-US" b="1" i="1" smtClean="0">
                                      <a:latin typeface="Cambria Math" charset="0"/>
                                      <a:ea typeface="SimHei" charset="0"/>
                                      <a:cs typeface="SimHei" charset="0"/>
                                    </a:rPr>
                                    <m:t>∗</m:t>
                                  </m:r>
                                </m:sup>
                              </m:sSup>
                              <m:r>
                                <a:rPr kumimoji="1" lang="en-US" altLang="zh-CN" b="1" i="1" smtClean="0">
                                  <a:latin typeface="Cambria Math" charset="0"/>
                                  <a:ea typeface="SimHei" charset="0"/>
                                  <a:cs typeface="SimHei" charset="0"/>
                                </a:rPr>
                                <m:t>=</m:t>
                              </m:r>
                              <m:r>
                                <a:rPr kumimoji="1" lang="en-US" altLang="zh-CN" b="1" i="1" smtClean="0">
                                  <a:latin typeface="Cambria Math" charset="0"/>
                                  <a:ea typeface="SimHei" charset="0"/>
                                  <a:cs typeface="SimHei" charset="0"/>
                                </a:rPr>
                                <m:t>𝑩𝒄𝒐𝒔</m:t>
                              </m:r>
                              <m:r>
                                <a:rPr kumimoji="1" lang="en-US" altLang="zh-CN" b="1" i="1" smtClean="0">
                                  <a:latin typeface="Cambria Math" charset="0"/>
                                  <a:ea typeface="SimHei" charset="0"/>
                                  <a:cs typeface="SimHei" charset="0"/>
                                </a:rPr>
                                <m:t>(</m:t>
                              </m:r>
                              <m:r>
                                <a:rPr kumimoji="1" lang="en-US" altLang="zh-CN" b="1" i="1" smtClean="0">
                                  <a:latin typeface="Cambria Math" charset="0"/>
                                  <a:ea typeface="Cambria Math" charset="0"/>
                                  <a:cs typeface="Cambria Math" charset="0"/>
                                </a:rPr>
                                <m:t>𝝎𝝉</m:t>
                              </m:r>
                              <m:r>
                                <a:rPr kumimoji="1" lang="en-US" altLang="zh-CN" b="1" i="1" smtClean="0">
                                  <a:latin typeface="Cambria Math" charset="0"/>
                                  <a:ea typeface="Cambria Math" charset="0"/>
                                  <a:cs typeface="Cambria Math" charset="0"/>
                                </a:rPr>
                                <m:t>+</m:t>
                              </m:r>
                              <m:r>
                                <a:rPr kumimoji="1" lang="en-US" altLang="zh-CN" b="1" i="1" smtClean="0">
                                  <a:latin typeface="Cambria Math" charset="0"/>
                                  <a:ea typeface="Cambria Math" charset="0"/>
                                  <a:cs typeface="Cambria Math" charset="0"/>
                                </a:rPr>
                                <m:t>𝝋</m:t>
                              </m:r>
                              <m:r>
                                <a:rPr kumimoji="1" lang="en-US" altLang="zh-CN" b="1" i="1" smtClean="0">
                                  <a:latin typeface="Cambria Math" charset="0"/>
                                  <a:ea typeface="Cambria Math" charset="0"/>
                                  <a:cs typeface="Cambria Math" charset="0"/>
                                </a:rPr>
                                <m:t>) </m:t>
                              </m:r>
                            </m:e>
                            <m:e>
                              <m:r>
                                <a:rPr lang="zh-CN" altLang="en-US" b="1" i="1" smtClean="0">
                                  <a:latin typeface="Cambria Math" charset="0"/>
                                  <a:ea typeface="SimHei" charset="0"/>
                                  <a:cs typeface="SimHei" charset="0"/>
                                </a:rPr>
                                <m:t>通解</m:t>
                              </m:r>
                              <m:r>
                                <a:rPr lang="zh-CN" altLang="en-US" b="1" i="1" smtClean="0">
                                  <a:latin typeface="Cambria Math" charset="0"/>
                                  <a:ea typeface="SimHei" charset="0"/>
                                  <a:cs typeface="SimHei" charset="0"/>
                                </a:rPr>
                                <m:t>  </m:t>
                              </m:r>
                              <m:sSub>
                                <m:sSubPr>
                                  <m:ctrlPr>
                                    <a:rPr lang="en-US" altLang="zh-CN" b="1" i="1" smtClean="0">
                                      <a:latin typeface="Cambria Math" panose="02040503050406030204" pitchFamily="18" charset="0"/>
                                      <a:ea typeface="SimHei" charset="0"/>
                                      <a:cs typeface="SimHei" charset="0"/>
                                    </a:rPr>
                                  </m:ctrlPr>
                                </m:sSubPr>
                                <m:e>
                                  <m:r>
                                    <a:rPr lang="en-US" altLang="zh-CN" b="1" i="1" smtClean="0">
                                      <a:latin typeface="Cambria Math" charset="0"/>
                                      <a:ea typeface="Cambria Math" charset="0"/>
                                      <a:cs typeface="Cambria Math" charset="0"/>
                                    </a:rPr>
                                    <m:t>𝜽</m:t>
                                  </m:r>
                                </m:e>
                                <m:sub>
                                  <m:r>
                                    <a:rPr lang="en-US" altLang="zh-CN" b="1" i="1" smtClean="0">
                                      <a:latin typeface="Cambria Math" charset="0"/>
                                      <a:ea typeface="SimHei" charset="0"/>
                                      <a:cs typeface="SimHei" charset="0"/>
                                    </a:rPr>
                                    <m:t>𝟏</m:t>
                                  </m:r>
                                </m:sub>
                              </m:sSub>
                              <m:r>
                                <a:rPr lang="en-US" altLang="zh-CN" b="1" i="1" smtClean="0">
                                  <a:latin typeface="Cambria Math" charset="0"/>
                                  <a:ea typeface="SimHei" charset="0"/>
                                  <a:cs typeface="SimHei" charset="0"/>
                                </a:rPr>
                                <m:t>=</m:t>
                              </m:r>
                              <m:r>
                                <a:rPr lang="en-US" altLang="zh-CN" b="1" i="1" smtClean="0">
                                  <a:latin typeface="Cambria Math" charset="0"/>
                                  <a:ea typeface="SimHei" charset="0"/>
                                  <a:cs typeface="SimHei" charset="0"/>
                                </a:rPr>
                                <m:t>𝑪𝒆𝒙𝒑</m:t>
                              </m:r>
                              <m:r>
                                <a:rPr lang="en-US" altLang="zh-CN" b="1" i="1" smtClean="0">
                                  <a:latin typeface="Cambria Math" charset="0"/>
                                  <a:ea typeface="SimHei" charset="0"/>
                                  <a:cs typeface="SimHei" charset="0"/>
                                </a:rPr>
                                <m:t>(−</m:t>
                              </m:r>
                              <m:f>
                                <m:fPr>
                                  <m:ctrlPr>
                                    <a:rPr lang="bg-BG" altLang="zh-CN" b="1" i="1" smtClean="0">
                                      <a:latin typeface="Cambria Math" panose="02040503050406030204" pitchFamily="18" charset="0"/>
                                      <a:ea typeface="SimHei" charset="0"/>
                                      <a:cs typeface="SimHei" charset="0"/>
                                    </a:rPr>
                                  </m:ctrlPr>
                                </m:fPr>
                                <m:num>
                                  <m:r>
                                    <a:rPr lang="en-US" altLang="zh-CN" b="1" i="1" smtClean="0">
                                      <a:latin typeface="Cambria Math" charset="0"/>
                                      <a:ea typeface="SimHei" charset="0"/>
                                      <a:cs typeface="SimHei" charset="0"/>
                                    </a:rPr>
                                    <m:t>𝒉𝑨</m:t>
                                  </m:r>
                                </m:num>
                                <m:den>
                                  <m:r>
                                    <a:rPr lang="bg-BG" altLang="zh-CN" b="1" i="1" smtClean="0">
                                      <a:latin typeface="Cambria Math" charset="0"/>
                                      <a:ea typeface="Cambria Math" charset="0"/>
                                      <a:cs typeface="Cambria Math" charset="0"/>
                                    </a:rPr>
                                    <m:t>𝝆</m:t>
                                  </m:r>
                                  <m:r>
                                    <a:rPr lang="en-US" altLang="zh-CN" b="1" i="1" smtClean="0">
                                      <a:latin typeface="Cambria Math" charset="0"/>
                                      <a:ea typeface="Cambria Math" charset="0"/>
                                      <a:cs typeface="Cambria Math" charset="0"/>
                                    </a:rPr>
                                    <m:t>𝒄𝑽</m:t>
                                  </m:r>
                                </m:den>
                              </m:f>
                              <m:r>
                                <a:rPr lang="bg-BG" altLang="zh-CN" b="1" i="1" smtClean="0">
                                  <a:latin typeface="Cambria Math" charset="0"/>
                                  <a:ea typeface="Cambria Math" charset="0"/>
                                  <a:cs typeface="Cambria Math" charset="0"/>
                                </a:rPr>
                                <m:t>𝝉</m:t>
                              </m:r>
                              <m:r>
                                <a:rPr lang="en-US" altLang="zh-CN" b="1" i="1" smtClean="0">
                                  <a:latin typeface="Cambria Math" charset="0"/>
                                  <a:ea typeface="Cambria Math" charset="0"/>
                                  <a:cs typeface="Cambria Math" charset="0"/>
                                </a:rPr>
                                <m:t>)</m:t>
                              </m:r>
                            </m:e>
                          </m:eqArr>
                        </m:e>
                      </m:d>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787078" y="3802281"/>
                <a:ext cx="3320011" cy="1025665"/>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636607" y="5260691"/>
                <a:ext cx="5002010"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ea typeface="Cambria Math" charset="0"/>
                          <a:cs typeface="Cambria Math" charset="0"/>
                        </a:rPr>
                        <m:t>𝜔</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r>
                        <a:rPr kumimoji="1" lang="en-US" altLang="zh-CN" b="0" i="1" smtClean="0">
                          <a:latin typeface="Cambria Math" charset="0"/>
                          <a:ea typeface="Cambria Math" charset="0"/>
                          <a:cs typeface="Cambria Math" charset="0"/>
                        </a:rPr>
                        <m:t>𝐵𝑠𝑖𝑛</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𝜑</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𝐵𝑐𝑜𝑠</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𝜑</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r>
                        <m:rPr>
                          <m:sty m:val="p"/>
                        </m:rPr>
                        <a:rPr kumimoji="1" lang="en-US" altLang="zh-CN" b="0" i="0" smtClean="0">
                          <a:latin typeface="Cambria Math" charset="0"/>
                          <a:ea typeface="Cambria Math" charset="0"/>
                          <a:cs typeface="Cambria Math" charset="0"/>
                        </a:rPr>
                        <m:t>cos</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636607" y="5260691"/>
                <a:ext cx="5002010" cy="299249"/>
              </a:xfrm>
              <a:prstGeom prst="rect">
                <a:avLst/>
              </a:prstGeom>
              <a:blipFill rotWithShape="0">
                <a:blip r:embed="rId9"/>
                <a:stretch>
                  <a:fillRect t="-132653" r="-1218" b="-1612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507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636607" y="1345053"/>
                <a:ext cx="5002010" cy="329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ea typeface="Cambria Math" charset="0"/>
                          <a:cs typeface="Cambria Math" charset="0"/>
                        </a:rPr>
                        <m:t>𝜔</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r>
                        <a:rPr kumimoji="1" lang="en-US" altLang="zh-CN" b="0" i="1" smtClean="0">
                          <a:latin typeface="Cambria Math" charset="0"/>
                          <a:ea typeface="Cambria Math" charset="0"/>
                          <a:cs typeface="Cambria Math" charset="0"/>
                        </a:rPr>
                        <m:t>𝐵𝑠𝑖𝑛</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𝜑</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𝐵𝑐𝑜𝑠</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𝜑</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r>
                        <m:rPr>
                          <m:sty m:val="p"/>
                        </m:rPr>
                        <a:rPr kumimoji="1" lang="en-US" altLang="zh-CN" b="0" i="0" smtClean="0">
                          <a:latin typeface="Cambria Math" charset="0"/>
                          <a:ea typeface="Cambria Math" charset="0"/>
                          <a:cs typeface="Cambria Math" charset="0"/>
                        </a:rPr>
                        <m:t>cos</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636607" y="1345053"/>
                <a:ext cx="5002010" cy="329174"/>
              </a:xfrm>
              <a:prstGeom prst="rect">
                <a:avLst/>
              </a:prstGeom>
              <a:blipFill rotWithShape="0">
                <a:blip r:embed="rId2"/>
                <a:stretch>
                  <a:fillRect t="-122222" r="-1218" b="-1351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729203" y="1707262"/>
                <a:ext cx="6464014" cy="6662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rPr>
                            <m:t>1+</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𝜔</m:t>
                              </m:r>
                            </m:e>
                            <m:sup>
                              <m:r>
                                <a:rPr kumimoji="1" lang="en-US" altLang="zh-CN" b="0" i="1" smtClean="0">
                                  <a:latin typeface="Cambria Math" charset="0"/>
                                </a:rPr>
                                <m:t>2</m:t>
                              </m:r>
                            </m:sup>
                          </m:sSup>
                          <m:sSubSup>
                            <m:sSubSupPr>
                              <m:ctrlPr>
                                <a:rPr kumimoji="1" lang="en-US" altLang="zh-CN" b="0" i="1" smtClean="0">
                                  <a:latin typeface="Cambria Math" panose="02040503050406030204" pitchFamily="18" charset="0"/>
                                </a:rPr>
                              </m:ctrlPr>
                            </m:sSubSup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rPr>
                                <m:t>𝑟</m:t>
                              </m:r>
                            </m:sub>
                            <m:sup>
                              <m:r>
                                <a:rPr kumimoji="1" lang="en-US" altLang="zh-CN" b="0" i="1" smtClean="0">
                                  <a:latin typeface="Cambria Math" charset="0"/>
                                </a:rPr>
                                <m:t>2</m:t>
                              </m:r>
                            </m:sup>
                          </m:sSubSup>
                        </m:e>
                      </m:rad>
                      <m:d>
                        <m:dPr>
                          <m:begChr m:val="["/>
                          <m:endChr m:val="]"/>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𝜑</m:t>
                                  </m:r>
                                </m:e>
                              </m:d>
                            </m:e>
                          </m:func>
                          <m:r>
                            <a:rPr kumimoji="1" lang="en-US" altLang="zh-CN" b="0" i="1" smtClean="0">
                              <a:latin typeface="Cambria Math" charset="0"/>
                            </a:rPr>
                            <m:t>−</m:t>
                          </m:r>
                          <m:f>
                            <m:fPr>
                              <m:ctrlPr>
                                <a:rPr kumimoji="1" lang="bg-BG" altLang="zh-CN" i="1">
                                  <a:latin typeface="Cambria Math" panose="02040503050406030204" pitchFamily="18" charset="0"/>
                                </a:rPr>
                              </m:ctrlPr>
                            </m:fPr>
                            <m:num>
                              <m:r>
                                <a:rPr kumimoji="1" lang="bg-BG" altLang="zh-CN" i="1" smtClean="0">
                                  <a:latin typeface="Cambria Math" charset="0"/>
                                  <a:ea typeface="Cambria Math" charset="0"/>
                                  <a:cs typeface="Cambria Math" charset="0"/>
                                </a:rPr>
                                <m:t>𝜔</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sin</m:t>
                              </m:r>
                            </m:fName>
                            <m:e>
                              <m:d>
                                <m:dPr>
                                  <m:ctrlPr>
                                    <a:rPr kumimoji="1" lang="en-US" altLang="zh-CN" i="1">
                                      <a:latin typeface="Cambria Math" panose="02040503050406030204" pitchFamily="18" charset="0"/>
                                    </a:rPr>
                                  </m:ctrlPr>
                                </m:dPr>
                                <m:e>
                                  <m:r>
                                    <a:rPr kumimoji="1" lang="en-US" altLang="zh-CN" i="1">
                                      <a:latin typeface="Cambria Math" charset="0"/>
                                      <a:ea typeface="Cambria Math" charset="0"/>
                                      <a:cs typeface="Cambria Math" charset="0"/>
                                    </a:rPr>
                                    <m:t>𝜔𝜏</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𝜑</m:t>
                                  </m:r>
                                </m:e>
                              </m:d>
                            </m:e>
                          </m:func>
                        </m:e>
                      </m:d>
                    </m:oMath>
                  </m:oMathPara>
                </a14:m>
                <a:endParaRPr kumimoji="1" lang="zh-CN" altLang="en-US" b="0" dirty="0"/>
              </a:p>
            </p:txBody>
          </p:sp>
        </mc:Choice>
        <mc:Fallback xmlns="">
          <p:sp>
            <p:nvSpPr>
              <p:cNvPr id="2" name="文本框 1"/>
              <p:cNvSpPr txBox="1">
                <a:spLocks noRot="1" noChangeAspect="1" noMove="1" noResize="1" noEditPoints="1" noAdjustHandles="1" noChangeArrowheads="1" noChangeShapeType="1" noTextEdit="1"/>
              </p:cNvSpPr>
              <p:nvPr/>
            </p:nvSpPr>
            <p:spPr>
              <a:xfrm>
                <a:off x="729203" y="1707262"/>
                <a:ext cx="6464014" cy="666208"/>
              </a:xfrm>
              <a:prstGeom prst="rect">
                <a:avLst/>
              </a:prstGeom>
              <a:blipFill rotWithShape="0">
                <a:blip r:embed="rId3"/>
                <a:stretch>
                  <a:fillRect b="-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515071" y="2463323"/>
                <a:ext cx="6128795"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i="1">
                          <a:latin typeface="Cambria Math" charset="0"/>
                        </a:rPr>
                        <m:t>𝐵</m:t>
                      </m:r>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
                        <m:dPr>
                          <m:begChr m:val="["/>
                          <m:endChr m:val="]"/>
                          <m:ctrlPr>
                            <a:rPr kumimoji="1" lang="en-US" altLang="zh-CN" i="1">
                              <a:latin typeface="Cambria Math" panose="02040503050406030204" pitchFamily="18" charset="0"/>
                            </a:rPr>
                          </m:ctrlPr>
                        </m:dPr>
                        <m:e>
                          <m:r>
                            <a:rPr kumimoji="1" lang="en-US" altLang="zh-CN" b="0" i="1" smtClean="0">
                              <a:latin typeface="Cambria Math" charset="0"/>
                            </a:rPr>
                            <m:t>𝑐𝑜𝑠</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𝜑</m:t>
                              </m:r>
                            </m:e>
                            <m:sup>
                              <m:r>
                                <a:rPr kumimoji="1" lang="en-US" altLang="zh-CN" b="0" i="1" smtClean="0">
                                  <a:latin typeface="Cambria Math" charset="0"/>
                                </a:rPr>
                                <m:t>′</m:t>
                              </m:r>
                            </m:sup>
                          </m:sSup>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r>
                                    <a:rPr kumimoji="1" lang="en-US" altLang="zh-CN" i="1">
                                      <a:latin typeface="Cambria Math" charset="0"/>
                                      <a:ea typeface="Cambria Math" charset="0"/>
                                      <a:cs typeface="Cambria Math" charset="0"/>
                                    </a:rPr>
                                    <m:t>𝜔𝜏</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𝜑</m:t>
                                  </m:r>
                                </m:e>
                              </m:d>
                            </m:e>
                          </m:func>
                          <m:r>
                            <a:rPr kumimoji="1" lang="en-US" altLang="zh-CN" i="1">
                              <a:latin typeface="Cambria Math" charset="0"/>
                            </a:rPr>
                            <m:t>−</m:t>
                          </m:r>
                          <m:r>
                            <a:rPr kumimoji="1" lang="en-US" altLang="zh-CN" b="0" i="1" smtClean="0">
                              <a:latin typeface="Cambria Math" charset="0"/>
                            </a:rPr>
                            <m:t>𝑠𝑖𝑛</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𝜑</m:t>
                              </m:r>
                            </m:e>
                            <m:sup>
                              <m:r>
                                <a:rPr kumimoji="1" lang="en-US" altLang="zh-CN" b="0" i="1" smtClean="0">
                                  <a:latin typeface="Cambria Math" charset="0"/>
                                </a:rPr>
                                <m:t>′</m:t>
                              </m:r>
                            </m:sup>
                          </m:sSup>
                          <m:func>
                            <m:funcPr>
                              <m:ctrlPr>
                                <a:rPr kumimoji="1" lang="en-US" altLang="zh-CN" i="1">
                                  <a:latin typeface="Cambria Math" panose="02040503050406030204" pitchFamily="18" charset="0"/>
                                </a:rPr>
                              </m:ctrlPr>
                            </m:funcPr>
                            <m:fName>
                              <m:r>
                                <m:rPr>
                                  <m:sty m:val="p"/>
                                </m:rPr>
                                <a:rPr kumimoji="1" lang="en-US" altLang="zh-CN">
                                  <a:latin typeface="Cambria Math" charset="0"/>
                                </a:rPr>
                                <m:t>sin</m:t>
                              </m:r>
                            </m:fName>
                            <m:e>
                              <m:d>
                                <m:dPr>
                                  <m:ctrlPr>
                                    <a:rPr kumimoji="1" lang="en-US" altLang="zh-CN" i="1">
                                      <a:latin typeface="Cambria Math" panose="02040503050406030204" pitchFamily="18" charset="0"/>
                                    </a:rPr>
                                  </m:ctrlPr>
                                </m:dPr>
                                <m:e>
                                  <m:r>
                                    <a:rPr kumimoji="1" lang="en-US" altLang="zh-CN" i="1">
                                      <a:latin typeface="Cambria Math" charset="0"/>
                                      <a:ea typeface="Cambria Math" charset="0"/>
                                      <a:cs typeface="Cambria Math" charset="0"/>
                                    </a:rPr>
                                    <m:t>𝜔𝜏</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𝜑</m:t>
                                  </m:r>
                                </m:e>
                              </m:d>
                            </m:e>
                          </m:func>
                        </m:e>
                      </m:d>
                    </m:oMath>
                  </m:oMathPara>
                </a14:m>
                <a:endParaRPr kumimoji="1"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515071" y="2463323"/>
                <a:ext cx="6128795" cy="65601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28571" y="3182899"/>
                <a:ext cx="3811935"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i="1">
                          <a:latin typeface="Cambria Math" charset="0"/>
                        </a:rPr>
                        <m:t>𝐵</m:t>
                      </m:r>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smtClean="0">
                                  <a:latin typeface="Cambria Math" panose="02040503050406030204" pitchFamily="18" charset="0"/>
                                </a:rPr>
                              </m:ctrlPr>
                            </m:dPr>
                            <m:e>
                              <m:r>
                                <a:rPr kumimoji="1" lang="en-US" altLang="zh-CN" i="1">
                                  <a:latin typeface="Cambria Math" charset="0"/>
                                  <a:ea typeface="Cambria Math" charset="0"/>
                                  <a:cs typeface="Cambria Math" charset="0"/>
                                </a:rPr>
                                <m:t>𝜔𝜏</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𝜑</m:t>
                              </m:r>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𝜑</m:t>
                                  </m:r>
                                </m:e>
                                <m:sup>
                                  <m:r>
                                    <a:rPr kumimoji="1" lang="en-US" altLang="zh-CN" b="0" i="1" smtClean="0">
                                      <a:latin typeface="Cambria Math" charset="0"/>
                                      <a:ea typeface="Cambria Math" charset="0"/>
                                      <a:cs typeface="Cambria Math" charset="0"/>
                                    </a:rPr>
                                    <m:t>′</m:t>
                                  </m:r>
                                </m:sup>
                              </m:sSup>
                            </m:e>
                          </m:d>
                        </m:e>
                      </m:func>
                    </m:oMath>
                  </m:oMathPara>
                </a14:m>
                <a:endParaRPr kumimoji="1"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528571" y="3182899"/>
                <a:ext cx="3811935" cy="656013"/>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810227" y="3941178"/>
                <a:ext cx="1597745" cy="644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𝑓</m:t>
                              </m:r>
                            </m:sub>
                          </m:sSub>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810227" y="3941178"/>
                <a:ext cx="1597745" cy="644600"/>
              </a:xfrm>
              <a:prstGeom prst="rect">
                <a:avLst/>
              </a:prstGeom>
              <a:blipFill rotWithShape="0">
                <a:blip r:embed="rId6"/>
                <a:stretch>
                  <a:fillRect b="-9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3553423" y="3889087"/>
                <a:ext cx="5138330"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𝜑</m:t>
                      </m:r>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𝜑</m:t>
                          </m:r>
                        </m:e>
                        <m:sup>
                          <m:r>
                            <a:rPr kumimoji="1" lang="en-US" altLang="zh-CN" b="0" i="1" smtClean="0">
                              <a:latin typeface="Cambria Math" charset="0"/>
                              <a:ea typeface="Cambria Math" charset="0"/>
                              <a:cs typeface="Cambria Math" charset="0"/>
                            </a:rPr>
                            <m:t>′</m:t>
                          </m:r>
                        </m:sup>
                      </m:sSup>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𝑎𝑟𝑐𝑐𝑜𝑠</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𝑎𝑟𝑐𝑡𝑎𝑛</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3553423" y="3889087"/>
                <a:ext cx="5138330" cy="729046"/>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94479" y="4708822"/>
                <a:ext cx="5520935" cy="644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𝐶𝑒𝑥𝑝</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𝜏</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r>
                        <m:rPr>
                          <m:sty m:val="p"/>
                        </m:rPr>
                        <a:rPr kumimoji="1" lang="en-US" altLang="zh-CN" b="0" i="0" smtClean="0">
                          <a:latin typeface="Cambria Math" charset="0"/>
                          <a:ea typeface="Cambria Math" charset="0"/>
                          <a:cs typeface="Cambria Math" charset="0"/>
                        </a:rPr>
                        <m:t>cos</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arctan</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e>
                          </m:d>
                        </m:e>
                      </m:func>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94479" y="4708822"/>
                <a:ext cx="5520935" cy="644600"/>
              </a:xfrm>
              <a:prstGeom prst="rect">
                <a:avLst/>
              </a:prstGeom>
              <a:blipFill rotWithShape="0">
                <a:blip r:embed="rId8"/>
                <a:stretch>
                  <a:fillRect b="-9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673257" y="5497844"/>
                <a:ext cx="6827510" cy="644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num>
                        <m:den>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𝑒𝑥𝑝</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𝜏</m:t>
                              </m:r>
                            </m:num>
                            <m:den>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𝑓</m:t>
                              </m:r>
                            </m:sub>
                          </m:sSub>
                        </m:num>
                        <m:den>
                          <m:rad>
                            <m:radPr>
                              <m:degHide m:val="on"/>
                              <m:ctrlPr>
                                <a:rPr kumimoji="1" lang="en-US" altLang="zh-CN" i="1">
                                  <a:latin typeface="Cambria Math" panose="02040503050406030204" pitchFamily="18" charset="0"/>
                                </a:rPr>
                              </m:ctrlPr>
                            </m:radPr>
                            <m:deg/>
                            <m:e>
                              <m:r>
                                <a:rPr kumimoji="1" lang="en-US" altLang="zh-CN" i="1">
                                  <a:latin typeface="Cambria Math" charset="0"/>
                                </a:rPr>
                                <m:t>1+</m:t>
                              </m:r>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𝜔</m:t>
                                  </m:r>
                                </m:e>
                                <m:sup>
                                  <m:r>
                                    <a:rPr kumimoji="1" lang="en-US" altLang="zh-CN" i="1">
                                      <a:latin typeface="Cambria Math" charset="0"/>
                                    </a:rPr>
                                    <m:t>2</m:t>
                                  </m:r>
                                </m:sup>
                              </m:sSup>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𝜏</m:t>
                                  </m:r>
                                </m:e>
                                <m:sub>
                                  <m:r>
                                    <a:rPr kumimoji="1" lang="en-US" altLang="zh-CN" i="1">
                                      <a:latin typeface="Cambria Math" charset="0"/>
                                    </a:rPr>
                                    <m:t>𝑟</m:t>
                                  </m:r>
                                </m:sub>
                                <m:sup>
                                  <m:r>
                                    <a:rPr kumimoji="1" lang="en-US" altLang="zh-CN" i="1">
                                      <a:latin typeface="Cambria Math" charset="0"/>
                                    </a:rPr>
                                    <m:t>2</m:t>
                                  </m:r>
                                </m:sup>
                              </m:sSubSup>
                            </m:e>
                          </m:rad>
                        </m:den>
                      </m:f>
                      <m:r>
                        <m:rPr>
                          <m:sty m:val="p"/>
                        </m:rPr>
                        <a:rPr kumimoji="1" lang="en-US" altLang="zh-CN" b="0" i="0" smtClean="0">
                          <a:latin typeface="Cambria Math" charset="0"/>
                          <a:ea typeface="Cambria Math" charset="0"/>
                          <a:cs typeface="Cambria Math" charset="0"/>
                        </a:rPr>
                        <m:t>cos</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𝜔𝜏</m:t>
                      </m:r>
                      <m:r>
                        <a:rPr kumimoji="1" lang="en-US" altLang="zh-CN" b="0" i="1" smtClean="0">
                          <a:latin typeface="Cambria Math" charset="0"/>
                          <a:ea typeface="Cambria Math" charset="0"/>
                          <a:cs typeface="Cambria Math" charset="0"/>
                        </a:rPr>
                        <m:t>−</m:t>
                      </m:r>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arctan</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𝜔</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ea typeface="Cambria Math" charset="0"/>
                                      <a:cs typeface="Cambria Math" charset="0"/>
                                    </a:rPr>
                                    <m:t>𝑟</m:t>
                                  </m:r>
                                </m:sub>
                              </m:sSub>
                            </m:e>
                          </m:d>
                        </m:e>
                      </m:func>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673257" y="5497844"/>
                <a:ext cx="6827510" cy="644600"/>
              </a:xfrm>
              <a:prstGeom prst="rect">
                <a:avLst/>
              </a:prstGeom>
              <a:blipFill rotWithShape="0">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68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9"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10"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11"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12"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3"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4"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6"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17"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18"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19"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21"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2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3"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24"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25"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4</a:t>
            </a:r>
            <a:r>
              <a:rPr lang="zh-CN" altLang="en-US" sz="2000" b="1" spc="-10" dirty="0">
                <a:solidFill>
                  <a:srgbClr val="0432FF"/>
                </a:solidFill>
                <a:latin typeface="黑体" panose="02010609060101010101" pitchFamily="49" charset="-122"/>
                <a:ea typeface="黑体" panose="02010609060101010101" pitchFamily="49" charset="-122"/>
                <a:cs typeface="黑体"/>
              </a:rPr>
              <a:t>、多容系统</a:t>
            </a:r>
            <a:endParaRPr sz="2000" b="1" dirty="0">
              <a:solidFill>
                <a:srgbClr val="0432FF"/>
              </a:solidFill>
              <a:latin typeface="黑体" panose="02010609060101010101" pitchFamily="49" charset="-122"/>
              <a:ea typeface="黑体" panose="02010609060101010101" pitchFamily="49" charset="-122"/>
              <a:cs typeface="黑体"/>
            </a:endParaRPr>
          </a:p>
        </p:txBody>
      </p:sp>
      <p:sp>
        <p:nvSpPr>
          <p:cNvPr id="37" name="object 8"/>
          <p:cNvSpPr txBox="1"/>
          <p:nvPr/>
        </p:nvSpPr>
        <p:spPr>
          <a:xfrm>
            <a:off x="638699" y="1932940"/>
            <a:ext cx="2801072" cy="418465"/>
          </a:xfrm>
          <a:prstGeom prst="rect">
            <a:avLst/>
          </a:prstGeom>
        </p:spPr>
        <p:txBody>
          <a:bodyPr vert="horz" wrap="square" lIns="0" tIns="0" rIns="0" bIns="0" rtlCol="0">
            <a:noAutofit/>
          </a:bodyPr>
          <a:lstStyle/>
          <a:p>
            <a:pPr marL="12700">
              <a:lnSpc>
                <a:spcPts val="3295"/>
              </a:lnSpc>
            </a:pPr>
            <a:r>
              <a:rPr lang="zh-CN" altLang="en-US" sz="2000" b="1" dirty="0">
                <a:latin typeface="黑体" panose="02010609060101010101" pitchFamily="49" charset="-122"/>
                <a:ea typeface="黑体" panose="02010609060101010101" pitchFamily="49" charset="-122"/>
                <a:cs typeface="黑体"/>
              </a:rPr>
              <a:t>容器过余温度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2280213" y="2008207"/>
                <a:ext cx="1232773"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1</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1</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2280213" y="2008207"/>
                <a:ext cx="1232773" cy="299249"/>
              </a:xfrm>
              <a:prstGeom prst="rect">
                <a:avLst/>
              </a:prstGeom>
              <a:blipFill rotWithShape="0">
                <a:blip r:embed="rId2"/>
                <a:stretch>
                  <a:fillRect l="-3960" r="-2970" b="-26000"/>
                </a:stretch>
              </a:blipFill>
            </p:spPr>
            <p:txBody>
              <a:bodyPr/>
              <a:lstStyle/>
              <a:p>
                <a:r>
                  <a:rPr lang="zh-CN" altLang="en-US">
                    <a:noFill/>
                  </a:rPr>
                  <a:t> </a:t>
                </a:r>
              </a:p>
            </p:txBody>
          </p:sp>
        </mc:Fallback>
      </mc:AlternateContent>
      <p:sp>
        <p:nvSpPr>
          <p:cNvPr id="38" name="object 8"/>
          <p:cNvSpPr txBox="1"/>
          <p:nvPr/>
        </p:nvSpPr>
        <p:spPr>
          <a:xfrm>
            <a:off x="640628" y="2409432"/>
            <a:ext cx="2801072" cy="418465"/>
          </a:xfrm>
          <a:prstGeom prst="rect">
            <a:avLst/>
          </a:prstGeom>
        </p:spPr>
        <p:txBody>
          <a:bodyPr vert="horz" wrap="square" lIns="0" tIns="0" rIns="0" bIns="0" rtlCol="0">
            <a:noAutofit/>
          </a:bodyPr>
          <a:lstStyle/>
          <a:p>
            <a:pPr marL="12700">
              <a:lnSpc>
                <a:spcPts val="3295"/>
              </a:lnSpc>
            </a:pPr>
            <a:r>
              <a:rPr lang="zh-CN" altLang="en-US" sz="2000" b="1" dirty="0">
                <a:latin typeface="黑体" panose="02010609060101010101" pitchFamily="49" charset="-122"/>
                <a:ea typeface="黑体" panose="02010609060101010101" pitchFamily="49" charset="-122"/>
                <a:cs typeface="黑体"/>
              </a:rPr>
              <a:t>液体过余温度</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39" name="文本框 38"/>
              <p:cNvSpPr txBox="1"/>
              <p:nvPr/>
            </p:nvSpPr>
            <p:spPr>
              <a:xfrm>
                <a:off x="2282142" y="2484699"/>
                <a:ext cx="124341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oMath>
                  </m:oMathPara>
                </a14:m>
                <a:endParaRPr kumimoji="1" lang="zh-CN" altLang="en-US" dirty="0"/>
              </a:p>
            </p:txBody>
          </p:sp>
        </mc:Choice>
        <mc:Fallback xmlns="">
          <p:sp>
            <p:nvSpPr>
              <p:cNvPr id="39" name="文本框 38"/>
              <p:cNvSpPr txBox="1">
                <a:spLocks noRot="1" noChangeAspect="1" noMove="1" noResize="1" noEditPoints="1" noAdjustHandles="1" noChangeArrowheads="1" noChangeShapeType="1" noTextEdit="1"/>
              </p:cNvSpPr>
              <p:nvPr/>
            </p:nvSpPr>
            <p:spPr>
              <a:xfrm>
                <a:off x="2282142" y="2484699"/>
                <a:ext cx="1243417" cy="299249"/>
              </a:xfrm>
              <a:prstGeom prst="rect">
                <a:avLst/>
              </a:prstGeom>
              <a:blipFill rotWithShape="0">
                <a:blip r:embed="rId3"/>
                <a:stretch>
                  <a:fillRect l="-3922" r="-2941" b="-28571"/>
                </a:stretch>
              </a:blipFill>
            </p:spPr>
            <p:txBody>
              <a:bodyPr/>
              <a:lstStyle/>
              <a:p>
                <a:r>
                  <a:rPr lang="zh-CN" altLang="en-US">
                    <a:noFill/>
                  </a:rPr>
                  <a:t> </a:t>
                </a:r>
              </a:p>
            </p:txBody>
          </p:sp>
        </mc:Fallback>
      </mc:AlternateContent>
      <p:sp>
        <p:nvSpPr>
          <p:cNvPr id="40" name="object 8"/>
          <p:cNvSpPr txBox="1"/>
          <p:nvPr/>
        </p:nvSpPr>
        <p:spPr>
          <a:xfrm>
            <a:off x="677280" y="2978521"/>
            <a:ext cx="2801072" cy="418465"/>
          </a:xfrm>
          <a:prstGeom prst="rect">
            <a:avLst/>
          </a:prstGeom>
        </p:spPr>
        <p:txBody>
          <a:bodyPr vert="horz" wrap="square" lIns="0" tIns="0" rIns="0" bIns="0" rtlCol="0">
            <a:noAutofit/>
          </a:bodyPr>
          <a:lstStyle/>
          <a:p>
            <a:pPr marL="12700">
              <a:lnSpc>
                <a:spcPts val="3295"/>
              </a:lnSpc>
            </a:pPr>
            <a:r>
              <a:rPr lang="zh-CN" altLang="en-US" sz="2000" b="1" dirty="0">
                <a:latin typeface="黑体" panose="02010609060101010101" pitchFamily="49" charset="-122"/>
                <a:ea typeface="黑体" panose="02010609060101010101" pitchFamily="49" charset="-122"/>
                <a:cs typeface="黑体"/>
              </a:rPr>
              <a:t>控制方程及定解条件</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41" name="文本框 40"/>
              <p:cNvSpPr txBox="1"/>
              <p:nvPr/>
            </p:nvSpPr>
            <p:spPr>
              <a:xfrm>
                <a:off x="752352" y="3524490"/>
                <a:ext cx="3786357"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𝜌</m:t>
                          </m:r>
                        </m:e>
                        <m:sub>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1</m:t>
                          </m:r>
                        </m:sub>
                      </m:sSub>
                      <m:f>
                        <m:fPr>
                          <m:ctrlPr>
                            <a:rPr kumimoji="1" lang="bg-BG" altLang="zh-CN" i="1" smtClean="0">
                              <a:latin typeface="Cambria Math" panose="02040503050406030204" pitchFamily="18" charset="0"/>
                            </a:rPr>
                          </m:ctrlPr>
                        </m:fPr>
                        <m:num>
                          <m:r>
                            <a:rPr kumimoji="1" lang="en-US" altLang="zh-CN" b="0" i="1" smtClean="0">
                              <a:latin typeface="Cambria Math" charset="0"/>
                            </a:rPr>
                            <m:t>𝑑</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1</m:t>
                              </m:r>
                            </m:sub>
                          </m:sSub>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1</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1</m:t>
                          </m:r>
                        </m:sub>
                      </m:sSub>
                      <m:r>
                        <a:rPr kumimoji="1" lang="en-US" altLang="zh-CN" b="0" i="1" smtClean="0">
                          <a:latin typeface="Cambria Math" charset="0"/>
                        </a:rPr>
                        <m:t>)</m:t>
                      </m:r>
                    </m:oMath>
                  </m:oMathPara>
                </a14:m>
                <a:endParaRPr kumimoji="1" lang="zh-CN" altLang="en-US" dirty="0"/>
              </a:p>
            </p:txBody>
          </p:sp>
        </mc:Choice>
        <mc:Fallback xmlns="">
          <p:sp>
            <p:nvSpPr>
              <p:cNvPr id="41" name="文本框 40"/>
              <p:cNvSpPr txBox="1">
                <a:spLocks noRot="1" noChangeAspect="1" noMove="1" noResize="1" noEditPoints="1" noAdjustHandles="1" noChangeArrowheads="1" noChangeShapeType="1" noTextEdit="1"/>
              </p:cNvSpPr>
              <p:nvPr/>
            </p:nvSpPr>
            <p:spPr>
              <a:xfrm>
                <a:off x="752352" y="3524490"/>
                <a:ext cx="3786357" cy="525978"/>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754280" y="4151452"/>
                <a:ext cx="3234027"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𝜌</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2</m:t>
                          </m:r>
                        </m:sub>
                      </m:sSub>
                      <m:f>
                        <m:fPr>
                          <m:ctrlPr>
                            <a:rPr kumimoji="1" lang="bg-BG" altLang="zh-CN" i="1" smtClean="0">
                              <a:latin typeface="Cambria Math" panose="02040503050406030204" pitchFamily="18" charset="0"/>
                            </a:rPr>
                          </m:ctrlPr>
                        </m:fPr>
                        <m:num>
                          <m:r>
                            <a:rPr kumimoji="1" lang="en-US" altLang="zh-CN" b="0" i="1" smtClean="0">
                              <a:latin typeface="Cambria Math" charset="0"/>
                            </a:rPr>
                            <m:t>𝑑</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1</m:t>
                          </m:r>
                        </m:sub>
                      </m:sSub>
                      <m:r>
                        <a:rPr kumimoji="1" lang="en-US" altLang="zh-CN" i="1">
                          <a:latin typeface="Cambria Math" charset="0"/>
                        </a:rPr>
                        <m:t>)</m:t>
                      </m:r>
                      <m:r>
                        <a:rPr kumimoji="1" lang="en-US" altLang="zh-CN" b="0" i="1" smtClean="0">
                          <a:latin typeface="Cambria Math" charset="0"/>
                        </a:rPr>
                        <m:t>=0</m:t>
                      </m:r>
                    </m:oMath>
                  </m:oMathPara>
                </a14:m>
                <a:endParaRPr kumimoji="1" lang="zh-CN" altLang="en-US" dirty="0"/>
              </a:p>
            </p:txBody>
          </p:sp>
        </mc:Choice>
        <mc:Fallback xmlns="">
          <p:sp>
            <p:nvSpPr>
              <p:cNvPr id="42" name="文本框 41"/>
              <p:cNvSpPr txBox="1">
                <a:spLocks noRot="1" noChangeAspect="1" noMove="1" noResize="1" noEditPoints="1" noAdjustHandles="1" noChangeArrowheads="1" noChangeShapeType="1" noTextEdit="1"/>
              </p:cNvSpPr>
              <p:nvPr/>
            </p:nvSpPr>
            <p:spPr>
              <a:xfrm>
                <a:off x="754280" y="4151452"/>
                <a:ext cx="3234027" cy="52597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763927" y="4797703"/>
                <a:ext cx="20462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43" name="文本框 42"/>
              <p:cNvSpPr txBox="1">
                <a:spLocks noRot="1" noChangeAspect="1" noMove="1" noResize="1" noEditPoints="1" noAdjustHandles="1" noChangeArrowheads="1" noChangeShapeType="1" noTextEdit="1"/>
              </p:cNvSpPr>
              <p:nvPr/>
            </p:nvSpPr>
            <p:spPr>
              <a:xfrm>
                <a:off x="763927" y="4797703"/>
                <a:ext cx="2046201" cy="276999"/>
              </a:xfrm>
              <a:prstGeom prst="rect">
                <a:avLst/>
              </a:prstGeom>
              <a:blipFill rotWithShape="0">
                <a:blip r:embed="rId6"/>
                <a:stretch>
                  <a:fillRect t="-146667" b="-182222"/>
                </a:stretch>
              </a:blipFill>
            </p:spPr>
            <p:txBody>
              <a:bodyPr/>
              <a:lstStyle/>
              <a:p>
                <a:r>
                  <a:rPr lang="zh-CN" altLang="en-US">
                    <a:noFill/>
                  </a:rPr>
                  <a:t> </a:t>
                </a:r>
              </a:p>
            </p:txBody>
          </p:sp>
        </mc:Fallback>
      </mc:AlternateContent>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2500" t="28185" r="64051" b="40938"/>
          <a:stretch/>
        </p:blipFill>
        <p:spPr>
          <a:xfrm>
            <a:off x="5195904" y="2315173"/>
            <a:ext cx="3058610" cy="2117528"/>
          </a:xfrm>
          <a:prstGeom prst="rect">
            <a:avLst/>
          </a:prstGeom>
        </p:spPr>
      </p:pic>
    </p:spTree>
    <p:extLst>
      <p:ext uri="{BB962C8B-B14F-4D97-AF65-F5344CB8AC3E}">
        <p14:creationId xmlns:p14="http://schemas.microsoft.com/office/powerpoint/2010/main" val="130533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9"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0"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4</a:t>
            </a:r>
            <a:r>
              <a:rPr lang="zh-CN" altLang="en-US" sz="2000" b="1" spc="-10" dirty="0">
                <a:solidFill>
                  <a:srgbClr val="0432FF"/>
                </a:solidFill>
                <a:latin typeface="黑体" panose="02010609060101010101" pitchFamily="49" charset="-122"/>
                <a:ea typeface="黑体" panose="02010609060101010101" pitchFamily="49" charset="-122"/>
                <a:cs typeface="黑体"/>
              </a:rPr>
              <a:t>、多容系统</a:t>
            </a:r>
            <a:endParaRPr sz="2000" b="1" dirty="0">
              <a:solidFill>
                <a:srgbClr val="0432FF"/>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659754" y="2100805"/>
                <a:ext cx="1299523"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1</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1</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1</m:t>
                              </m:r>
                            </m:sub>
                          </m:sSub>
                        </m:den>
                      </m:f>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659754" y="2100805"/>
                <a:ext cx="1299523" cy="56387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2421040" y="2125884"/>
                <a:ext cx="1315488"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2</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2</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den>
                      </m:f>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2421040" y="2125884"/>
                <a:ext cx="1315488" cy="56387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3809" y="2959259"/>
                <a:ext cx="3234027"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𝜌</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2</m:t>
                          </m:r>
                        </m:sub>
                      </m:sSub>
                      <m:f>
                        <m:fPr>
                          <m:ctrlPr>
                            <a:rPr kumimoji="1" lang="bg-BG" altLang="zh-CN" i="1" smtClean="0">
                              <a:latin typeface="Cambria Math" panose="02040503050406030204" pitchFamily="18" charset="0"/>
                            </a:rPr>
                          </m:ctrlPr>
                        </m:fPr>
                        <m:num>
                          <m:r>
                            <a:rPr kumimoji="1" lang="en-US" altLang="zh-CN" b="0" i="1" smtClean="0">
                              <a:latin typeface="Cambria Math" charset="0"/>
                            </a:rPr>
                            <m:t>𝑑</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1</m:t>
                          </m:r>
                        </m:sub>
                      </m:sSub>
                      <m:r>
                        <a:rPr kumimoji="1" lang="en-US" altLang="zh-CN" i="1">
                          <a:latin typeface="Cambria Math" charset="0"/>
                        </a:rPr>
                        <m:t>)</m:t>
                      </m:r>
                      <m:r>
                        <a:rPr kumimoji="1" lang="en-US" altLang="zh-CN" b="0" i="1" smtClean="0">
                          <a:latin typeface="Cambria Math" charset="0"/>
                        </a:rPr>
                        <m:t>=0</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3809" y="2959259"/>
                <a:ext cx="3234027" cy="525978"/>
              </a:xfrm>
              <a:prstGeom prst="rect">
                <a:avLst/>
              </a:prstGeom>
              <a:blipFill rotWithShape="0">
                <a:blip r:embed="rId4"/>
                <a:stretch>
                  <a:fillRect/>
                </a:stretch>
              </a:blipFill>
            </p:spPr>
            <p:txBody>
              <a:bodyPr/>
              <a:lstStyle/>
              <a:p>
                <a:r>
                  <a:rPr lang="zh-CN" altLang="en-US">
                    <a:noFill/>
                  </a:rPr>
                  <a:t> </a:t>
                </a:r>
              </a:p>
            </p:txBody>
          </p:sp>
        </mc:Fallback>
      </mc:AlternateContent>
      <p:sp>
        <p:nvSpPr>
          <p:cNvPr id="13" name="右箭头 12"/>
          <p:cNvSpPr/>
          <p:nvPr/>
        </p:nvSpPr>
        <p:spPr>
          <a:xfrm>
            <a:off x="3993266" y="3136739"/>
            <a:ext cx="706056" cy="221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5" name="文本框 14"/>
              <p:cNvSpPr txBox="1"/>
              <p:nvPr/>
            </p:nvSpPr>
            <p:spPr>
              <a:xfrm>
                <a:off x="4815068" y="2922607"/>
                <a:ext cx="2148922" cy="57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1</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𝜌</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𝑐</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𝑉</m:t>
                              </m:r>
                            </m:e>
                            <m:sub>
                              <m:r>
                                <a:rPr kumimoji="1" lang="en-US" altLang="zh-CN" b="0" i="1" smtClean="0">
                                  <a:latin typeface="Cambria Math" charset="0"/>
                                </a:rPr>
                                <m:t>2</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den>
                      </m:f>
                      <m:f>
                        <m:fPr>
                          <m:ctrlPr>
                            <a:rPr kumimoji="1" lang="bg-BG" altLang="zh-CN" b="0" i="1" smtClean="0">
                              <a:latin typeface="Cambria Math" panose="02040503050406030204" pitchFamily="18" charset="0"/>
                            </a:rPr>
                          </m:ctrlPr>
                        </m:fPr>
                        <m:num>
                          <m:r>
                            <a:rPr kumimoji="1" lang="en-US" altLang="zh-CN" b="0" i="1" smtClean="0">
                              <a:latin typeface="Cambria Math" charset="0"/>
                            </a:rPr>
                            <m:t>𝑑</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815068" y="2922607"/>
                <a:ext cx="2148922" cy="57124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24979" y="3732828"/>
                <a:ext cx="5007396" cy="601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2</m:t>
                          </m:r>
                        </m:sub>
                      </m:sSub>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a:rPr kumimoji="1" lang="en-US" altLang="zh-CN" b="0" i="1" smtClean="0">
                                  <a:latin typeface="Cambria Math" charset="0"/>
                                </a:rPr>
                                <m:t>𝑑</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num>
                        <m:den>
                          <m:r>
                            <a:rPr kumimoji="1" lang="en-US" altLang="zh-CN" b="0" i="1" smtClean="0">
                              <a:latin typeface="Cambria Math" charset="0"/>
                            </a:rPr>
                            <m:t>𝑑</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𝜏</m:t>
                              </m:r>
                            </m:e>
                            <m:sup>
                              <m:r>
                                <a:rPr kumimoji="1" lang="en-US" altLang="zh-CN" b="0" i="1" smtClean="0">
                                  <a:latin typeface="Cambria Math" charset="0"/>
                                </a:rPr>
                                <m:t>2</m:t>
                              </m:r>
                            </m:sup>
                          </m:sSup>
                        </m:den>
                      </m:f>
                      <m:r>
                        <a:rPr kumimoji="1" lang="en-US" altLang="zh-CN" b="0" i="0" smtClean="0">
                          <a:latin typeface="Cambria Math" charset="0"/>
                        </a:rPr>
                        <m:t>+</m:t>
                      </m:r>
                      <m:d>
                        <m:dPr>
                          <m:ctrlPr>
                            <a:rPr kumimoji="1" lang="en-US" altLang="zh-CN" b="0" i="1" smtClean="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1</m:t>
                              </m:r>
                            </m:sub>
                          </m:sSub>
                          <m:r>
                            <a:rPr kumimoji="1" lang="en-US" altLang="zh-CN" b="0" i="0"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b="0" i="1" smtClean="0">
                                  <a:latin typeface="Cambria Math" charset="0"/>
                                </a:rPr>
                                <m:t>2</m:t>
                              </m:r>
                            </m:sub>
                          </m:sSub>
                          <m:r>
                            <a:rPr kumimoji="1" lang="en-US" altLang="zh-CN" b="0" i="0"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b="0" i="1" smtClean="0">
                                  <a:latin typeface="Cambria Math" charset="0"/>
                                </a:rPr>
                                <m:t>2</m:t>
                              </m:r>
                            </m:sub>
                          </m:sSub>
                          <m:f>
                            <m:fPr>
                              <m:ctrlPr>
                                <a:rPr kumimoji="1" lang="bg-BG"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num>
                            <m:den>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1</m:t>
                                  </m:r>
                                </m:sub>
                              </m:sSub>
                            </m:den>
                          </m:f>
                        </m:e>
                      </m:d>
                      <m:f>
                        <m:fPr>
                          <m:ctrlPr>
                            <a:rPr kumimoji="1" lang="bg-BG" altLang="zh-CN" b="0" i="1" smtClean="0">
                              <a:latin typeface="Cambria Math" panose="02040503050406030204" pitchFamily="18" charset="0"/>
                            </a:rPr>
                          </m:ctrlPr>
                        </m:fPr>
                        <m:num>
                          <m:r>
                            <a:rPr kumimoji="1" lang="en-US" altLang="zh-CN" b="0" i="1" smtClean="0">
                              <a:latin typeface="Cambria Math" charset="0"/>
                            </a:rPr>
                            <m:t>𝑑</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=0</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624979" y="3732828"/>
                <a:ext cx="5007396" cy="60112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626906" y="4406101"/>
                <a:ext cx="4386457" cy="57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2</m:t>
                          </m:r>
                        </m:sub>
                      </m:sSub>
                      <m:sSup>
                        <m:sSupPr>
                          <m:ctrlPr>
                            <a:rPr kumimoji="1" lang="en-US" altLang="zh-CN" i="1" smtClean="0">
                              <a:latin typeface="Cambria Math" panose="02040503050406030204" pitchFamily="18" charset="0"/>
                            </a:rPr>
                          </m:ctrlPr>
                        </m:sSupPr>
                        <m:e>
                          <m:r>
                            <a:rPr kumimoji="1" lang="en-US" altLang="zh-CN" i="1" smtClean="0">
                              <a:latin typeface="Cambria Math" charset="0"/>
                              <a:ea typeface="Cambria Math" charset="0"/>
                              <a:cs typeface="Cambria Math" charset="0"/>
                            </a:rPr>
                            <m:t>𝜂</m:t>
                          </m:r>
                        </m:e>
                        <m:sup>
                          <m:r>
                            <a:rPr kumimoji="1" lang="en-US" altLang="zh-CN" b="0" i="1" smtClean="0">
                              <a:latin typeface="Cambria Math" charset="0"/>
                            </a:rPr>
                            <m:t>2</m:t>
                          </m:r>
                        </m:sup>
                      </m:sSup>
                      <m:r>
                        <a:rPr kumimoji="1" lang="en-US" altLang="zh-CN" b="0" i="0" smtClean="0">
                          <a:latin typeface="Cambria Math" charset="0"/>
                        </a:rPr>
                        <m:t>+</m:t>
                      </m:r>
                      <m:d>
                        <m:dPr>
                          <m:ctrlPr>
                            <a:rPr kumimoji="1" lang="en-US" altLang="zh-CN" b="0" i="1" smtClean="0">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1</m:t>
                              </m:r>
                            </m:sub>
                          </m:sSub>
                          <m:r>
                            <a:rPr kumimoji="1" lang="en-US" altLang="zh-CN" b="0" i="0"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b="0" i="1" smtClean="0">
                                  <a:latin typeface="Cambria Math" charset="0"/>
                                </a:rPr>
                                <m:t>2</m:t>
                              </m:r>
                            </m:sub>
                          </m:sSub>
                          <m:r>
                            <a:rPr kumimoji="1" lang="en-US" altLang="zh-CN" b="0" i="0"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b="0" i="1" smtClean="0">
                                  <a:latin typeface="Cambria Math" charset="0"/>
                                </a:rPr>
                                <m:t>2</m:t>
                              </m:r>
                            </m:sub>
                          </m:sSub>
                          <m:f>
                            <m:fPr>
                              <m:ctrlPr>
                                <a:rPr kumimoji="1" lang="bg-BG"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2</m:t>
                                  </m:r>
                                </m:sub>
                              </m:sSub>
                            </m:num>
                            <m:den>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1</m:t>
                                  </m:r>
                                </m:sub>
                              </m:sSub>
                            </m:den>
                          </m:f>
                        </m:e>
                      </m:d>
                      <m:r>
                        <a:rPr kumimoji="1" lang="en-US" altLang="zh-CN" b="0" i="1" smtClean="0">
                          <a:latin typeface="Cambria Math" charset="0"/>
                          <a:ea typeface="Cambria Math" charset="0"/>
                          <a:cs typeface="Cambria Math" charset="0"/>
                        </a:rPr>
                        <m:t>𝜂</m:t>
                      </m:r>
                      <m:r>
                        <a:rPr kumimoji="1" lang="en-US" altLang="zh-CN" b="0" i="1" smtClean="0">
                          <a:latin typeface="Cambria Math" charset="0"/>
                        </a:rPr>
                        <m:t>+1=0</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26906" y="4406101"/>
                <a:ext cx="4386457" cy="571247"/>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48180" y="5179669"/>
                <a:ext cx="6707285" cy="8679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𝜂</m:t>
                          </m:r>
                        </m:e>
                        <m:sub>
                          <m:r>
                            <a:rPr kumimoji="1" lang="en-US" altLang="zh-CN" b="0" i="1" smtClean="0">
                              <a:latin typeface="Cambria Math" charset="0"/>
                            </a:rPr>
                            <m:t>1,2</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1</m:t>
                              </m:r>
                            </m:sub>
                          </m:sSub>
                          <m:r>
                            <a:rPr kumimoji="1" lang="en-US" altLang="zh-CN">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r>
                            <a:rPr kumimoji="1" lang="en-US" altLang="zh-CN">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rPr>
                                    <m:t>h</m:t>
                                  </m:r>
                                </m:e>
                                <m:sub>
                                  <m:r>
                                    <a:rPr kumimoji="1" lang="en-US" altLang="zh-CN" i="1">
                                      <a:latin typeface="Cambria Math" charset="0"/>
                                    </a:rPr>
                                    <m:t>2</m:t>
                                  </m:r>
                                </m:sub>
                              </m:sSub>
                              <m:sSub>
                                <m:sSubPr>
                                  <m:ctrlPr>
                                    <a:rPr kumimoji="1" lang="en-US" altLang="zh-CN" i="1">
                                      <a:latin typeface="Cambria Math" panose="02040503050406030204" pitchFamily="18" charset="0"/>
                                    </a:rPr>
                                  </m:ctrlPr>
                                </m:sSubPr>
                                <m:e>
                                  <m:r>
                                    <a:rPr kumimoji="1" lang="en-US" altLang="zh-CN" i="1">
                                      <a:latin typeface="Cambria Math" charset="0"/>
                                    </a:rPr>
                                    <m:t>𝐴</m:t>
                                  </m:r>
                                </m:e>
                                <m:sub>
                                  <m:r>
                                    <a:rPr kumimoji="1" lang="en-US" altLang="zh-CN" i="1">
                                      <a:latin typeface="Cambria Math" charset="0"/>
                                    </a:rPr>
                                    <m:t>2</m:t>
                                  </m:r>
                                </m:sub>
                              </m:sSub>
                            </m:num>
                            <m:den>
                              <m:sSub>
                                <m:sSubPr>
                                  <m:ctrlPr>
                                    <a:rPr kumimoji="1" lang="en-US" altLang="zh-CN" i="1">
                                      <a:latin typeface="Cambria Math" panose="02040503050406030204" pitchFamily="18" charset="0"/>
                                    </a:rPr>
                                  </m:ctrlPr>
                                </m:sSubPr>
                                <m:e>
                                  <m:r>
                                    <a:rPr kumimoji="1" lang="en-US" altLang="zh-CN" i="1">
                                      <a:latin typeface="Cambria Math" charset="0"/>
                                    </a:rPr>
                                    <m:t>h</m:t>
                                  </m:r>
                                </m:e>
                                <m:sub>
                                  <m:r>
                                    <a:rPr kumimoji="1" lang="en-US" altLang="zh-CN" i="1">
                                      <a:latin typeface="Cambria Math" charset="0"/>
                                    </a:rPr>
                                    <m:t>1</m:t>
                                  </m:r>
                                </m:sub>
                              </m:sSub>
                              <m:sSub>
                                <m:sSubPr>
                                  <m:ctrlPr>
                                    <a:rPr kumimoji="1" lang="en-US" altLang="zh-CN" i="1">
                                      <a:latin typeface="Cambria Math" panose="02040503050406030204" pitchFamily="18" charset="0"/>
                                    </a:rPr>
                                  </m:ctrlPr>
                                </m:sSubPr>
                                <m:e>
                                  <m:r>
                                    <a:rPr kumimoji="1" lang="en-US" altLang="zh-CN" i="1">
                                      <a:latin typeface="Cambria Math" charset="0"/>
                                    </a:rPr>
                                    <m:t>𝐴</m:t>
                                  </m:r>
                                </m:e>
                                <m:sub>
                                  <m:r>
                                    <a:rPr kumimoji="1" lang="en-US" altLang="zh-CN" i="1">
                                      <a:latin typeface="Cambria Math" charset="0"/>
                                    </a:rPr>
                                    <m:t>1</m:t>
                                  </m:r>
                                </m:sub>
                              </m:sSub>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m:t>
                          </m:r>
                          <m:rad>
                            <m:radPr>
                              <m:degHide m:val="on"/>
                              <m:ctrlPr>
                                <a:rPr kumimoji="1" lang="en-US" altLang="zh-CN" b="0" i="1" smtClean="0">
                                  <a:latin typeface="Cambria Math" panose="02040503050406030204" pitchFamily="18" charset="0"/>
                                  <a:ea typeface="Cambria Math" charset="0"/>
                                  <a:cs typeface="Cambria Math" charset="0"/>
                                </a:rPr>
                              </m:ctrlPr>
                            </m:radPr>
                            <m:deg/>
                            <m:e>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1</m:t>
                                      </m:r>
                                    </m:sub>
                                  </m:sSub>
                                  <m:r>
                                    <a:rPr kumimoji="1" lang="en-US" altLang="zh-CN">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r>
                                    <a:rPr kumimoji="1" lang="en-US" altLang="zh-CN">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rPr>
                                            <m:t>h</m:t>
                                          </m:r>
                                        </m:e>
                                        <m:sub>
                                          <m:r>
                                            <a:rPr kumimoji="1" lang="en-US" altLang="zh-CN" i="1">
                                              <a:latin typeface="Cambria Math" charset="0"/>
                                            </a:rPr>
                                            <m:t>2</m:t>
                                          </m:r>
                                        </m:sub>
                                      </m:sSub>
                                      <m:sSub>
                                        <m:sSubPr>
                                          <m:ctrlPr>
                                            <a:rPr kumimoji="1" lang="en-US" altLang="zh-CN" i="1">
                                              <a:latin typeface="Cambria Math" panose="02040503050406030204" pitchFamily="18" charset="0"/>
                                            </a:rPr>
                                          </m:ctrlPr>
                                        </m:sSubPr>
                                        <m:e>
                                          <m:r>
                                            <a:rPr kumimoji="1" lang="en-US" altLang="zh-CN" i="1">
                                              <a:latin typeface="Cambria Math" charset="0"/>
                                            </a:rPr>
                                            <m:t>𝐴</m:t>
                                          </m:r>
                                        </m:e>
                                        <m:sub>
                                          <m:r>
                                            <a:rPr kumimoji="1" lang="en-US" altLang="zh-CN" i="1">
                                              <a:latin typeface="Cambria Math" charset="0"/>
                                            </a:rPr>
                                            <m:t>2</m:t>
                                          </m:r>
                                        </m:sub>
                                      </m:sSub>
                                    </m:num>
                                    <m:den>
                                      <m:sSub>
                                        <m:sSubPr>
                                          <m:ctrlPr>
                                            <a:rPr kumimoji="1" lang="en-US" altLang="zh-CN" i="1">
                                              <a:latin typeface="Cambria Math" panose="02040503050406030204" pitchFamily="18" charset="0"/>
                                            </a:rPr>
                                          </m:ctrlPr>
                                        </m:sSubPr>
                                        <m:e>
                                          <m:r>
                                            <a:rPr kumimoji="1" lang="en-US" altLang="zh-CN" i="1">
                                              <a:latin typeface="Cambria Math" charset="0"/>
                                            </a:rPr>
                                            <m:t>h</m:t>
                                          </m:r>
                                        </m:e>
                                        <m:sub>
                                          <m:r>
                                            <a:rPr kumimoji="1" lang="en-US" altLang="zh-CN" i="1">
                                              <a:latin typeface="Cambria Math" charset="0"/>
                                            </a:rPr>
                                            <m:t>1</m:t>
                                          </m:r>
                                        </m:sub>
                                      </m:sSub>
                                      <m:sSub>
                                        <m:sSubPr>
                                          <m:ctrlPr>
                                            <a:rPr kumimoji="1" lang="en-US" altLang="zh-CN" i="1">
                                              <a:latin typeface="Cambria Math" panose="02040503050406030204" pitchFamily="18" charset="0"/>
                                            </a:rPr>
                                          </m:ctrlPr>
                                        </m:sSubPr>
                                        <m:e>
                                          <m:r>
                                            <a:rPr kumimoji="1" lang="en-US" altLang="zh-CN" i="1">
                                              <a:latin typeface="Cambria Math" charset="0"/>
                                            </a:rPr>
                                            <m:t>𝐴</m:t>
                                          </m:r>
                                        </m:e>
                                        <m:sub>
                                          <m:r>
                                            <a:rPr kumimoji="1" lang="en-US" altLang="zh-CN" i="1">
                                              <a:latin typeface="Cambria Math" charset="0"/>
                                            </a:rPr>
                                            <m:t>1</m:t>
                                          </m:r>
                                        </m:sub>
                                      </m:sSub>
                                    </m:den>
                                  </m:f>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−4</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1</m:t>
                                  </m:r>
                                </m:sub>
                              </m:sSub>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e>
                          </m:rad>
                        </m:num>
                        <m:den>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2</m:t>
                              </m:r>
                            </m:sub>
                          </m:sSub>
                        </m:den>
                      </m:f>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48180" y="5179669"/>
                <a:ext cx="6707285" cy="867930"/>
              </a:xfrm>
              <a:prstGeom prst="rect">
                <a:avLst/>
              </a:prstGeom>
              <a:blipFill rotWithShape="0">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05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835789" y="809705"/>
            <a:ext cx="7701022" cy="5238591"/>
          </a:xfrm>
          <a:prstGeom prst="rect">
            <a:avLst/>
          </a:prstGeom>
        </p:spPr>
        <p:txBody>
          <a:bodyPr vert="horz" wrap="square" lIns="0" tIns="0" rIns="0" bIns="0" rtlCol="0">
            <a:noAutofit/>
          </a:bodyPr>
          <a:lstStyle/>
          <a:p>
            <a:pPr marL="12700" algn="ctr">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目 录</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一、概述</a:t>
            </a: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二、</a:t>
            </a:r>
            <a:r>
              <a:rPr lang="zh-CN" altLang="en-US" sz="2400" b="1" spc="-10" dirty="0">
                <a:solidFill>
                  <a:srgbClr val="FF0000"/>
                </a:solidFill>
                <a:latin typeface="黑体" panose="02010609060101010101" pitchFamily="49" charset="-122"/>
                <a:ea typeface="黑体" panose="02010609060101010101" pitchFamily="49" charset="-122"/>
                <a:cs typeface="黑体"/>
              </a:rPr>
              <a:t>集总热容分析</a:t>
            </a: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三、</a:t>
            </a:r>
            <a:r>
              <a:rPr lang="zh-CN" altLang="en-US" sz="2400" b="1" spc="-10" dirty="0">
                <a:solidFill>
                  <a:srgbClr val="FF0000"/>
                </a:solidFill>
                <a:latin typeface="黑体" panose="02010609060101010101" pitchFamily="49" charset="-122"/>
                <a:ea typeface="黑体" panose="02010609060101010101" pitchFamily="49" charset="-122"/>
                <a:cs typeface="黑体"/>
              </a:rPr>
              <a:t>大平壁在等温介质中的冷却</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四、乘积解</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五、非齐次问题</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七、积分方程近似解</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Tree>
    <p:extLst>
      <p:ext uri="{BB962C8B-B14F-4D97-AF65-F5344CB8AC3E}">
        <p14:creationId xmlns:p14="http://schemas.microsoft.com/office/powerpoint/2010/main" val="113352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9"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0" name="object 8"/>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en-US" altLang="zh-CN" sz="2000" b="1" spc="-10" dirty="0">
                <a:solidFill>
                  <a:srgbClr val="0432FF"/>
                </a:solidFill>
                <a:latin typeface="黑体" panose="02010609060101010101" pitchFamily="49" charset="-122"/>
                <a:ea typeface="黑体" panose="02010609060101010101" pitchFamily="49" charset="-122"/>
                <a:cs typeface="黑体"/>
              </a:rPr>
              <a:t>4</a:t>
            </a:r>
            <a:r>
              <a:rPr lang="zh-CN" altLang="en-US" sz="2000" b="1" spc="-10" dirty="0">
                <a:solidFill>
                  <a:srgbClr val="0432FF"/>
                </a:solidFill>
                <a:latin typeface="黑体" panose="02010609060101010101" pitchFamily="49" charset="-122"/>
                <a:ea typeface="黑体" panose="02010609060101010101" pitchFamily="49" charset="-122"/>
                <a:cs typeface="黑体"/>
              </a:rPr>
              <a:t>、多容系统</a:t>
            </a:r>
            <a:endParaRPr sz="2000" b="1" dirty="0">
              <a:solidFill>
                <a:srgbClr val="0432FF"/>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775503" y="2147500"/>
                <a:ext cx="22163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𝐶</m:t>
                          </m:r>
                        </m:e>
                        <m:sub>
                          <m:r>
                            <a:rPr kumimoji="1" lang="en-US" altLang="zh-CN" b="0" i="1" smtClean="0">
                              <a:latin typeface="Cambria Math" charset="0"/>
                            </a:rPr>
                            <m:t>1</m:t>
                          </m:r>
                        </m:sub>
                      </m:sSub>
                      <m:sSup>
                        <m:sSupPr>
                          <m:ctrlPr>
                            <a:rPr kumimoji="1" lang="en-US" altLang="zh-CN" b="0" i="1" smtClean="0">
                              <a:latin typeface="Cambria Math" panose="02040503050406030204" pitchFamily="18" charset="0"/>
                            </a:rPr>
                          </m:ctrlPr>
                        </m:sSupPr>
                        <m:e>
                          <m:r>
                            <a:rPr kumimoji="1" lang="en-US" altLang="zh-CN" b="0" i="1" smtClean="0">
                              <a:latin typeface="Cambria Math" charset="0"/>
                            </a:rPr>
                            <m:t>𝑒</m:t>
                          </m:r>
                        </m:e>
                        <m:sup>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r>
                            <a:rPr kumimoji="1" lang="en-US" altLang="zh-CN" b="0" i="1" smtClean="0">
                              <a:latin typeface="Cambria Math" charset="0"/>
                              <a:ea typeface="Cambria Math" charset="0"/>
                              <a:cs typeface="Cambria Math" charset="0"/>
                            </a:rPr>
                            <m:t>𝜏</m:t>
                          </m:r>
                        </m:sup>
                      </m:sSup>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𝐶</m:t>
                          </m:r>
                        </m:e>
                        <m:sub>
                          <m:r>
                            <a:rPr kumimoji="1" lang="en-US" altLang="zh-CN" b="0" i="1" smtClean="0">
                              <a:latin typeface="Cambria Math" charset="0"/>
                            </a:rPr>
                            <m:t>2</m:t>
                          </m:r>
                        </m:sub>
                      </m:sSub>
                      <m:sSup>
                        <m:sSupPr>
                          <m:ctrlPr>
                            <a:rPr kumimoji="1" lang="en-US" altLang="zh-CN" i="1">
                              <a:latin typeface="Cambria Math" panose="02040503050406030204" pitchFamily="18" charset="0"/>
                            </a:rPr>
                          </m:ctrlPr>
                        </m:sSupPr>
                        <m:e>
                          <m:r>
                            <a:rPr kumimoji="1" lang="en-US" altLang="zh-CN" i="1">
                              <a:latin typeface="Cambria Math" charset="0"/>
                            </a:rPr>
                            <m:t>𝑒</m:t>
                          </m:r>
                        </m:e>
                        <m: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b="0" i="1" smtClean="0">
                                  <a:latin typeface="Cambria Math" charset="0"/>
                                  <a:ea typeface="Cambria Math" charset="0"/>
                                  <a:cs typeface="Cambria Math" charset="0"/>
                                </a:rPr>
                                <m:t>2</m:t>
                              </m:r>
                            </m:sub>
                          </m:sSub>
                          <m:r>
                            <a:rPr kumimoji="1" lang="en-US" altLang="zh-CN" i="1">
                              <a:latin typeface="Cambria Math" charset="0"/>
                              <a:ea typeface="Cambria Math" charset="0"/>
                              <a:cs typeface="Cambria Math" charset="0"/>
                            </a:rPr>
                            <m:t>𝜏</m:t>
                          </m:r>
                        </m:sup>
                      </m:sSup>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775503" y="2147500"/>
                <a:ext cx="2216312" cy="276999"/>
              </a:xfrm>
              <a:prstGeom prst="rect">
                <a:avLst/>
              </a:prstGeom>
              <a:blipFill rotWithShape="0">
                <a:blip r:embed="rId2"/>
                <a:stretch>
                  <a:fillRect l="-275"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3784923" y="1951022"/>
                <a:ext cx="2653419"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sub>
                      </m:sSub>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3784923" y="1951022"/>
                <a:ext cx="2653419" cy="52597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775503" y="2925171"/>
                <a:ext cx="3266343" cy="569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num>
                        <m:den>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0</m:t>
                              </m:r>
                            </m:sub>
                          </m:sSub>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2</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den>
                      </m:f>
                      <m:sSup>
                        <m:sSupPr>
                          <m:ctrlPr>
                            <a:rPr kumimoji="1" lang="bg-BG" altLang="zh-CN" b="0" i="1" smtClean="0">
                              <a:latin typeface="Cambria Math" panose="02040503050406030204" pitchFamily="18" charset="0"/>
                            </a:rPr>
                          </m:ctrlPr>
                        </m:sSupPr>
                        <m:e>
                          <m:r>
                            <a:rPr kumimoji="1" lang="en-US" altLang="zh-CN" b="0" i="1" smtClean="0">
                              <a:latin typeface="Cambria Math" charset="0"/>
                            </a:rPr>
                            <m:t>𝑒</m:t>
                          </m:r>
                        </m:e>
                        <m:sup>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r>
                            <a:rPr kumimoji="1" lang="en-US" altLang="zh-CN" b="0" i="1" smtClean="0">
                              <a:latin typeface="Cambria Math" charset="0"/>
                              <a:ea typeface="Cambria Math" charset="0"/>
                              <a:cs typeface="Cambria Math" charset="0"/>
                            </a:rPr>
                            <m:t>𝜏</m:t>
                          </m:r>
                        </m:sup>
                      </m:sSup>
                      <m:r>
                        <a:rPr kumimoji="1" lang="en-US" altLang="zh-CN" b="0" i="1" smtClean="0">
                          <a:latin typeface="Cambria Math" charset="0"/>
                        </a:rPr>
                        <m:t>−</m:t>
                      </m:r>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b="0" i="1" smtClean="0">
                                  <a:latin typeface="Cambria Math" charset="0"/>
                                  <a:ea typeface="Cambria Math" charset="0"/>
                                  <a:cs typeface="Cambria Math" charset="0"/>
                                </a:rPr>
                                <m:t>1</m:t>
                              </m:r>
                            </m:sub>
                          </m:sSub>
                        </m:num>
                        <m:den>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1</m:t>
                              </m:r>
                            </m:sub>
                          </m:sSub>
                        </m:den>
                      </m:f>
                      <m:sSup>
                        <m:sSupPr>
                          <m:ctrlPr>
                            <a:rPr kumimoji="1" lang="bg-BG" altLang="zh-CN" i="1">
                              <a:latin typeface="Cambria Math" panose="02040503050406030204" pitchFamily="18" charset="0"/>
                            </a:rPr>
                          </m:ctrlPr>
                        </m:sSupPr>
                        <m:e>
                          <m:r>
                            <a:rPr kumimoji="1" lang="en-US" altLang="zh-CN" i="1">
                              <a:latin typeface="Cambria Math" charset="0"/>
                            </a:rPr>
                            <m:t>𝑒</m:t>
                          </m:r>
                        </m:e>
                        <m: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b="0" i="1" smtClean="0">
                                  <a:latin typeface="Cambria Math" charset="0"/>
                                  <a:ea typeface="Cambria Math" charset="0"/>
                                  <a:cs typeface="Cambria Math" charset="0"/>
                                </a:rPr>
                                <m:t>2</m:t>
                              </m:r>
                            </m:sub>
                          </m:sSub>
                          <m:r>
                            <a:rPr kumimoji="1" lang="en-US" altLang="zh-CN" i="1">
                              <a:latin typeface="Cambria Math" charset="0"/>
                              <a:ea typeface="Cambria Math" charset="0"/>
                              <a:cs typeface="Cambria Math" charset="0"/>
                            </a:rPr>
                            <m:t>𝜏</m:t>
                          </m:r>
                        </m:sup>
                      </m:sSup>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75503" y="2925171"/>
                <a:ext cx="3266343" cy="569771"/>
              </a:xfrm>
              <a:prstGeom prst="rect">
                <a:avLst/>
              </a:prstGeom>
              <a:blipFill rotWithShape="0">
                <a:blip r:embed="rId4"/>
                <a:stretch>
                  <a:fillRect b="-10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775503" y="3746979"/>
                <a:ext cx="4280274" cy="569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1</m:t>
                              </m:r>
                            </m:sub>
                          </m:sSub>
                        </m:num>
                        <m:den>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0</m:t>
                              </m:r>
                            </m:sub>
                          </m:sSub>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𝜏</m:t>
                              </m:r>
                            </m:e>
                            <m:sub>
                              <m:r>
                                <a:rPr kumimoji="1" lang="en-US" altLang="zh-CN" b="0" i="1" smtClean="0">
                                  <a:latin typeface="Cambria Math" charset="0"/>
                                </a:rPr>
                                <m:t>𝑟</m:t>
                              </m:r>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2</m:t>
                              </m:r>
                            </m:sub>
                          </m:sSub>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den>
                      </m:f>
                      <m:sSup>
                        <m:sSupPr>
                          <m:ctrlPr>
                            <a:rPr kumimoji="1" lang="bg-BG" altLang="zh-CN" b="0" i="1" smtClean="0">
                              <a:latin typeface="Cambria Math" panose="02040503050406030204" pitchFamily="18" charset="0"/>
                            </a:rPr>
                          </m:ctrlPr>
                        </m:sSupPr>
                        <m:e>
                          <m:r>
                            <a:rPr kumimoji="1" lang="en-US" altLang="zh-CN" b="0" i="1" smtClean="0">
                              <a:latin typeface="Cambria Math" charset="0"/>
                            </a:rPr>
                            <m:t>𝑒</m:t>
                          </m:r>
                        </m:e>
                        <m:sup>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𝜂</m:t>
                              </m:r>
                            </m:e>
                            <m:sub>
                              <m:r>
                                <a:rPr kumimoji="1" lang="en-US" altLang="zh-CN" b="0" i="1" smtClean="0">
                                  <a:latin typeface="Cambria Math" charset="0"/>
                                </a:rPr>
                                <m:t>1</m:t>
                              </m:r>
                            </m:sub>
                          </m:sSub>
                          <m:r>
                            <a:rPr kumimoji="1" lang="en-US" altLang="zh-CN" b="0" i="1" smtClean="0">
                              <a:latin typeface="Cambria Math" charset="0"/>
                              <a:ea typeface="Cambria Math" charset="0"/>
                              <a:cs typeface="Cambria Math" charset="0"/>
                            </a:rPr>
                            <m:t>𝜏</m:t>
                          </m:r>
                        </m:sup>
                      </m:sSup>
                      <m:r>
                        <a:rPr kumimoji="1" lang="en-US" altLang="zh-CN" b="0" i="1" smtClean="0">
                          <a:latin typeface="Cambria Math" charset="0"/>
                        </a:rPr>
                        <m:t>−</m:t>
                      </m:r>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b="0" i="1" smtClean="0">
                                  <a:latin typeface="Cambria Math" charset="0"/>
                                  <a:ea typeface="Cambria Math" charset="0"/>
                                  <a:cs typeface="Cambria Math" charset="0"/>
                                </a:rPr>
                                <m:t>1</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𝜏</m:t>
                              </m:r>
                            </m:e>
                            <m:sub>
                              <m:r>
                                <a:rPr kumimoji="1" lang="en-US" altLang="zh-CN" i="1">
                                  <a:latin typeface="Cambria Math" charset="0"/>
                                </a:rPr>
                                <m:t>𝑟</m:t>
                              </m:r>
                              <m:r>
                                <a:rPr kumimoji="1" lang="en-US" altLang="zh-CN" i="1">
                                  <a:latin typeface="Cambria Math" charset="0"/>
                                </a:rPr>
                                <m:t>2</m:t>
                              </m:r>
                            </m:sub>
                          </m:sSub>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2</m:t>
                              </m:r>
                            </m:sub>
                          </m:sSub>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1</m:t>
                              </m:r>
                            </m:sub>
                          </m:sSub>
                        </m:num>
                        <m:den>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2</m:t>
                              </m:r>
                            </m:sub>
                          </m:sSub>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i="1">
                                  <a:latin typeface="Cambria Math" charset="0"/>
                                </a:rPr>
                                <m:t>1</m:t>
                              </m:r>
                            </m:sub>
                          </m:sSub>
                        </m:den>
                      </m:f>
                      <m:sSup>
                        <m:sSupPr>
                          <m:ctrlPr>
                            <a:rPr kumimoji="1" lang="bg-BG" altLang="zh-CN" i="1">
                              <a:latin typeface="Cambria Math" panose="02040503050406030204" pitchFamily="18" charset="0"/>
                            </a:rPr>
                          </m:ctrlPr>
                        </m:sSupPr>
                        <m:e>
                          <m:r>
                            <a:rPr kumimoji="1" lang="en-US" altLang="zh-CN" i="1">
                              <a:latin typeface="Cambria Math" charset="0"/>
                            </a:rPr>
                            <m:t>𝑒</m:t>
                          </m:r>
                        </m:e>
                        <m: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𝜂</m:t>
                              </m:r>
                            </m:e>
                            <m:sub>
                              <m:r>
                                <a:rPr kumimoji="1" lang="en-US" altLang="zh-CN" b="0" i="1" smtClean="0">
                                  <a:latin typeface="Cambria Math" charset="0"/>
                                  <a:ea typeface="Cambria Math" charset="0"/>
                                  <a:cs typeface="Cambria Math" charset="0"/>
                                </a:rPr>
                                <m:t>2</m:t>
                              </m:r>
                            </m:sub>
                          </m:sSub>
                          <m:r>
                            <a:rPr kumimoji="1" lang="en-US" altLang="zh-CN" i="1">
                              <a:latin typeface="Cambria Math" charset="0"/>
                              <a:ea typeface="Cambria Math" charset="0"/>
                              <a:cs typeface="Cambria Math" charset="0"/>
                            </a:rPr>
                            <m:t>𝜏</m:t>
                          </m:r>
                        </m:sup>
                      </m:sSup>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75503" y="3746979"/>
                <a:ext cx="4280274" cy="569771"/>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543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矩形 10"/>
          <p:cNvSpPr/>
          <p:nvPr/>
        </p:nvSpPr>
        <p:spPr>
          <a:xfrm>
            <a:off x="2861733" y="1493836"/>
            <a:ext cx="2413000"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箭头连接符 14"/>
          <p:cNvCxnSpPr/>
          <p:nvPr/>
        </p:nvCxnSpPr>
        <p:spPr>
          <a:xfrm>
            <a:off x="2861733" y="4736569"/>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flipV="1">
            <a:off x="2861733" y="1176871"/>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p:cNvSpPr txBox="1"/>
              <p:nvPr/>
            </p:nvSpPr>
            <p:spPr>
              <a:xfrm>
                <a:off x="6278222" y="4736569"/>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278222" y="4736569"/>
                <a:ext cx="183319" cy="276999"/>
              </a:xfrm>
              <a:prstGeom prst="rect">
                <a:avLst/>
              </a:prstGeom>
              <a:blipFill rotWithShape="0">
                <a:blip r:embed="rId2"/>
                <a:stretch>
                  <a:fillRect l="-20000" r="-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2647984" y="1247501"/>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2647984" y="1247501"/>
                <a:ext cx="149913" cy="276999"/>
              </a:xfrm>
              <a:prstGeom prst="rect">
                <a:avLst/>
              </a:prstGeom>
              <a:blipFill rotWithShape="0">
                <a:blip r:embed="rId3"/>
                <a:stretch>
                  <a:fillRect l="-32000" r="-24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2583864" y="4598069"/>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39" name="文本框 38"/>
              <p:cNvSpPr txBox="1">
                <a:spLocks noRot="1" noChangeAspect="1" noMove="1" noResize="1" noEditPoints="1" noAdjustHandles="1" noChangeArrowheads="1" noChangeShapeType="1" noTextEdit="1"/>
              </p:cNvSpPr>
              <p:nvPr/>
            </p:nvSpPr>
            <p:spPr>
              <a:xfrm>
                <a:off x="2583864" y="4598069"/>
                <a:ext cx="214033" cy="276999"/>
              </a:xfrm>
              <a:prstGeom prst="rect">
                <a:avLst/>
              </a:prstGeom>
              <a:blipFill rotWithShape="0">
                <a:blip r:embed="rId4"/>
                <a:stretch>
                  <a:fillRect l="-28571" r="-22857"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5153161" y="4790779"/>
                <a:ext cx="1853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𝛿</m:t>
                      </m:r>
                    </m:oMath>
                  </m:oMathPara>
                </a14:m>
                <a:endParaRPr kumimoji="1" lang="zh-CN" altLang="en-US" dirty="0"/>
              </a:p>
            </p:txBody>
          </p:sp>
        </mc:Choice>
        <mc:Fallback xmlns="">
          <p:sp>
            <p:nvSpPr>
              <p:cNvPr id="40" name="文本框 39"/>
              <p:cNvSpPr txBox="1">
                <a:spLocks noRot="1" noChangeAspect="1" noMove="1" noResize="1" noEditPoints="1" noAdjustHandles="1" noChangeArrowheads="1" noChangeShapeType="1" noTextEdit="1"/>
              </p:cNvSpPr>
              <p:nvPr/>
            </p:nvSpPr>
            <p:spPr>
              <a:xfrm>
                <a:off x="5153161" y="4790779"/>
                <a:ext cx="185372" cy="276999"/>
              </a:xfrm>
              <a:prstGeom prst="rect">
                <a:avLst/>
              </a:prstGeom>
              <a:blipFill rotWithShape="0">
                <a:blip r:embed="rId5"/>
                <a:stretch>
                  <a:fillRect l="-32258" r="-22581"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5315710" y="2943376"/>
                <a:ext cx="46076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h</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oMath>
                  </m:oMathPara>
                </a14:m>
                <a:endParaRPr kumimoji="1" lang="zh-CN" altLang="en-US" dirty="0"/>
              </a:p>
            </p:txBody>
          </p:sp>
        </mc:Choice>
        <mc:Fallback xmlns="">
          <p:sp>
            <p:nvSpPr>
              <p:cNvPr id="41" name="文本框 40"/>
              <p:cNvSpPr txBox="1">
                <a:spLocks noRot="1" noChangeAspect="1" noMove="1" noResize="1" noEditPoints="1" noAdjustHandles="1" noChangeArrowheads="1" noChangeShapeType="1" noTextEdit="1"/>
              </p:cNvSpPr>
              <p:nvPr/>
            </p:nvSpPr>
            <p:spPr>
              <a:xfrm>
                <a:off x="5315710" y="2943376"/>
                <a:ext cx="460767" cy="299249"/>
              </a:xfrm>
              <a:prstGeom prst="rect">
                <a:avLst/>
              </a:prstGeom>
              <a:blipFill rotWithShape="0">
                <a:blip r:embed="rId6"/>
                <a:stretch>
                  <a:fillRect l="-11842" r="-7895" b="-2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391153" y="2965626"/>
                <a:ext cx="1534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391153" y="2965626"/>
                <a:ext cx="1534331" cy="276999"/>
              </a:xfrm>
              <a:prstGeom prst="rect">
                <a:avLst/>
              </a:prstGeom>
              <a:blipFill rotWithShape="0">
                <a:blip r:embed="rId7"/>
                <a:stretch>
                  <a:fillRect l="-1587" t="-2174" r="-4762" b="-326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159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5"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6"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7"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8"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9"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2" name="文本框 11"/>
              <p:cNvSpPr txBox="1"/>
              <p:nvPr/>
            </p:nvSpPr>
            <p:spPr>
              <a:xfrm>
                <a:off x="668764" y="1926186"/>
                <a:ext cx="3232744"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        0</m:t>
                      </m:r>
                      <m:r>
                        <a:rPr kumimoji="1" lang="hr-HR" altLang="zh-CN" b="0" i="1" smtClean="0">
                          <a:latin typeface="Cambria Math" charset="0"/>
                          <a:ea typeface="Cambria Math" charset="0"/>
                          <a:cs typeface="Cambria Math" charset="0"/>
                        </a:rPr>
                        <m:t>&lt;</m:t>
                      </m:r>
                      <m:r>
                        <a:rPr kumimoji="1" lang="en-US" altLang="zh-CN" b="0" i="1" smtClean="0">
                          <a:latin typeface="Cambria Math" charset="0"/>
                          <a:ea typeface="Cambria Math" charset="0"/>
                          <a:cs typeface="Cambria Math" charset="0"/>
                        </a:rPr>
                        <m:t>𝑥</m:t>
                      </m:r>
                      <m:r>
                        <a:rPr kumimoji="1" lang="hr-HR" altLang="zh-CN" b="0" i="1" smtClean="0">
                          <a:latin typeface="Cambria Math" charset="0"/>
                          <a:ea typeface="Cambria Math" charset="0"/>
                          <a:cs typeface="Cambria Math" charset="0"/>
                        </a:rPr>
                        <m:t>&lt;</m:t>
                      </m:r>
                      <m:r>
                        <a:rPr kumimoji="1" lang="hr-HR"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68764" y="1926186"/>
                <a:ext cx="3232744" cy="5558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76884" y="1383312"/>
                <a:ext cx="16671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黑体" panose="02010609060101010101" pitchFamily="49" charset="-122"/>
                        </a:rPr>
                        <m:t>导热微分方程</m:t>
                      </m:r>
                    </m:oMath>
                  </m:oMathPara>
                </a14:m>
                <a:endParaRPr lang="zh-CN" altLang="en-US" sz="2000" b="1" dirty="0">
                  <a:solidFill>
                    <a:srgbClr val="FF0000"/>
                  </a:solidFill>
                  <a:latin typeface="黑体" panose="02010609060101010101" pitchFamily="49" charset="-122"/>
                  <a:ea typeface="黑体" panose="02010609060101010101" pitchFamily="49" charset="-122"/>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76884" y="1383312"/>
                <a:ext cx="1667123" cy="307777"/>
              </a:xfrm>
              <a:prstGeom prst="rect">
                <a:avLst/>
              </a:prstGeom>
              <a:blipFill rotWithShape="0">
                <a:blip r:embed="rId3"/>
                <a:stretch>
                  <a:fillRect l="-2920" t="-10000" r="-3650"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735047" y="2803030"/>
                <a:ext cx="2798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735047" y="2803030"/>
                <a:ext cx="2798587" cy="276999"/>
              </a:xfrm>
              <a:prstGeom prst="rect">
                <a:avLst/>
              </a:prstGeom>
              <a:blipFill rotWithShape="0">
                <a:blip r:embed="rId4"/>
                <a:stretch>
                  <a:fillRect l="-871" t="-2222" r="-2614"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757027" y="3332991"/>
                <a:ext cx="2020810"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57027" y="3332991"/>
                <a:ext cx="2020810" cy="526683"/>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35047" y="4048258"/>
                <a:ext cx="2728247"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35047" y="4048258"/>
                <a:ext cx="2728247" cy="526683"/>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4686299" y="1436165"/>
                <a:ext cx="141545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黑体" panose="02010609060101010101" pitchFamily="49" charset="-122"/>
                        </a:rPr>
                        <m:t>分离变量法</m:t>
                      </m:r>
                    </m:oMath>
                  </m:oMathPara>
                </a14:m>
                <a:endParaRPr lang="zh-CN" altLang="en-US" sz="2000" b="1" dirty="0">
                  <a:solidFill>
                    <a:srgbClr val="FF0000"/>
                  </a:solidFill>
                  <a:latin typeface="黑体" panose="02010609060101010101" pitchFamily="49" charset="-122"/>
                  <a:ea typeface="黑体" panose="02010609060101010101" pitchFamily="49" charset="-122"/>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4686299" y="1436165"/>
                <a:ext cx="1415452" cy="307777"/>
              </a:xfrm>
              <a:prstGeom prst="rect">
                <a:avLst/>
              </a:prstGeom>
              <a:blipFill rotWithShape="0">
                <a:blip r:embed="rId7"/>
                <a:stretch>
                  <a:fillRect l="-3448" t="-10000" r="-3879" b="-3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792903" y="1942965"/>
                <a:ext cx="21068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𝑋</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l-GR" altLang="zh-CN" b="0" i="1" smtClean="0">
                          <a:latin typeface="Cambria Math" charset="0"/>
                          <a:ea typeface="Cambria Math" charset="0"/>
                          <a:cs typeface="Cambria Math" charset="0"/>
                        </a:rPr>
                        <m:t>𝛤</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792903" y="1942965"/>
                <a:ext cx="2106859" cy="276999"/>
              </a:xfrm>
              <a:prstGeom prst="rect">
                <a:avLst/>
              </a:prstGeom>
              <a:blipFill rotWithShape="0">
                <a:blip r:embed="rId8"/>
                <a:stretch>
                  <a:fillRect l="-2023" t="-4444" r="-3468"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792903" y="2552557"/>
                <a:ext cx="29007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𝑋</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e>
                      </m:d>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l-GR" altLang="zh-CN" b="0" i="1" smtClean="0">
                              <a:latin typeface="Cambria Math" charset="0"/>
                              <a:ea typeface="Cambria Math" charset="0"/>
                              <a:cs typeface="Cambria Math" charset="0"/>
                            </a:rPr>
                            <m:t>𝛤</m:t>
                          </m:r>
                        </m:e>
                        <m:sup>
                          <m:r>
                            <a:rPr kumimoji="1" lang="en-US" altLang="zh-CN" b="0" i="1" smtClean="0">
                              <a:latin typeface="Cambria Math" charset="0"/>
                              <a:ea typeface="Cambria Math" charset="0"/>
                              <a:cs typeface="Cambria Math" charset="0"/>
                            </a:rPr>
                            <m:t>′</m:t>
                          </m:r>
                        </m:sup>
                      </m:sSup>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𝑋</m:t>
                          </m:r>
                        </m:e>
                        <m:sup>
                          <m:r>
                            <a:rPr kumimoji="1" lang="en-US" altLang="zh-CN" b="0" i="1" smtClean="0">
                              <a:latin typeface="Cambria Math" charset="0"/>
                              <a:ea typeface="Cambria Math" charset="0"/>
                              <a:cs typeface="Cambria Math" charset="0"/>
                            </a:rPr>
                            <m:t>′′</m:t>
                          </m:r>
                        </m:sup>
                      </m:sSup>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l-GR" altLang="zh-CN" b="0" i="1" smtClean="0">
                          <a:latin typeface="Cambria Math" charset="0"/>
                          <a:ea typeface="Cambria Math" charset="0"/>
                          <a:cs typeface="Cambria Math" charset="0"/>
                        </a:rPr>
                        <m:t>𝛤</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792903" y="2552557"/>
                <a:ext cx="2900729" cy="276999"/>
              </a:xfrm>
              <a:prstGeom prst="rect">
                <a:avLst/>
              </a:prstGeom>
              <a:blipFill rotWithShape="0">
                <a:blip r:embed="rId9"/>
                <a:stretch>
                  <a:fillRect l="-1261" t="-4444" r="-2521"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779424" y="3055180"/>
                <a:ext cx="1727781" cy="536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b="0" i="1" smtClean="0">
                              <a:latin typeface="Cambria Math" charset="0"/>
                            </a:rPr>
                            <m:t>1</m:t>
                          </m:r>
                        </m:num>
                        <m:den>
                          <m:r>
                            <a:rPr kumimoji="1" lang="bg-BG" altLang="zh-CN" i="1" smtClean="0">
                              <a:latin typeface="Cambria Math" charset="0"/>
                              <a:ea typeface="Cambria Math" charset="0"/>
                              <a:cs typeface="Cambria Math" charset="0"/>
                            </a:rPr>
                            <m:t>𝛼</m:t>
                          </m:r>
                        </m:den>
                      </m:f>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m:rPr>
                                  <m:sty m:val="p"/>
                                </m:rPr>
                                <a:rPr kumimoji="1" lang="el-GR" altLang="zh-CN" i="1" smtClean="0">
                                  <a:latin typeface="Cambria Math" charset="0"/>
                                  <a:ea typeface="Cambria Math" charset="0"/>
                                  <a:cs typeface="Cambria Math" charset="0"/>
                                </a:rPr>
                                <m:t>Γ</m:t>
                              </m:r>
                            </m:e>
                            <m:sup>
                              <m:r>
                                <a:rPr kumimoji="1" lang="en-US" altLang="zh-CN" b="0" i="1" smtClean="0">
                                  <a:latin typeface="Cambria Math" charset="0"/>
                                </a:rPr>
                                <m:t>′</m:t>
                              </m:r>
                            </m:sup>
                          </m:sSup>
                        </m:num>
                        <m:den>
                          <m:r>
                            <m:rPr>
                              <m:sty m:val="p"/>
                            </m:rPr>
                            <a:rPr kumimoji="1" lang="el-GR" altLang="zh-CN" i="1" smtClean="0">
                              <a:latin typeface="Cambria Math" charset="0"/>
                              <a:ea typeface="Cambria Math" charset="0"/>
                              <a:cs typeface="Cambria Math" charset="0"/>
                            </a:rPr>
                            <m:t>Γ</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sSup>
                            <m:sSupPr>
                              <m:ctrlPr>
                                <a:rPr kumimoji="1" lang="bg-BG" altLang="zh-CN" b="0" i="1" smtClean="0">
                                  <a:latin typeface="Cambria Math" panose="02040503050406030204" pitchFamily="18" charset="0"/>
                                </a:rPr>
                              </m:ctrlPr>
                            </m:sSupPr>
                            <m:e>
                              <m:r>
                                <a:rPr kumimoji="1" lang="en-US" altLang="zh-CN" b="0" i="1" smtClean="0">
                                  <a:latin typeface="Cambria Math" charset="0"/>
                                </a:rPr>
                                <m:t>𝑋</m:t>
                              </m:r>
                            </m:e>
                            <m:sup>
                              <m:r>
                                <a:rPr kumimoji="1" lang="en-US" altLang="zh-CN" b="0" i="1" smtClean="0">
                                  <a:latin typeface="Cambria Math" charset="0"/>
                                </a:rPr>
                                <m:t>′′</m:t>
                              </m:r>
                            </m:sup>
                          </m:sSup>
                        </m:num>
                        <m:den>
                          <m:r>
                            <a:rPr kumimoji="1" lang="en-US" altLang="zh-CN" b="0" i="1" smtClean="0">
                              <a:latin typeface="Cambria Math" charset="0"/>
                            </a:rPr>
                            <m:t>𝑋</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𝜀</m:t>
                          </m:r>
                        </m:e>
                        <m:sup>
                          <m:r>
                            <a:rPr kumimoji="1" lang="en-US" altLang="zh-CN" b="0" i="1" smtClean="0">
                              <a:latin typeface="Cambria Math" charset="0"/>
                              <a:ea typeface="Cambria Math" charset="0"/>
                              <a:cs typeface="Cambria Math" charset="0"/>
                            </a:rPr>
                            <m:t>2</m:t>
                          </m:r>
                        </m:sup>
                      </m:sSup>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779424" y="3055180"/>
                <a:ext cx="1727781" cy="536429"/>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4771967" y="3935201"/>
                <a:ext cx="14713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i="1" smtClean="0">
                              <a:latin typeface="Cambria Math" panose="02040503050406030204" pitchFamily="18" charset="0"/>
                            </a:rPr>
                          </m:ctrlPr>
                        </m:sSupPr>
                        <m:e>
                          <m:r>
                            <m:rPr>
                              <m:sty m:val="p"/>
                            </m:rPr>
                            <a:rPr kumimoji="1" lang="el-GR" altLang="zh-CN" i="1" smtClean="0">
                              <a:latin typeface="Cambria Math" charset="0"/>
                              <a:ea typeface="Cambria Math" charset="0"/>
                              <a:cs typeface="Cambria Math" charset="0"/>
                            </a:rPr>
                            <m:t>Γ</m:t>
                          </m:r>
                        </m:e>
                        <m:sup>
                          <m:r>
                            <a:rPr kumimoji="1" lang="en-US" altLang="zh-CN" b="0" i="1" smtClean="0">
                              <a:latin typeface="Cambria Math" charset="0"/>
                            </a:rPr>
                            <m:t>′</m:t>
                          </m:r>
                        </m:sup>
                      </m:sSup>
                      <m:r>
                        <a:rPr kumimoji="1" lang="en-US" altLang="zh-CN" i="1" smtClean="0">
                          <a:latin typeface="Cambria Math" charset="0"/>
                          <a:ea typeface="Cambria Math" charset="0"/>
                          <a:cs typeface="Cambria Math" charset="0"/>
                        </a:rPr>
                        <m:t>±</m:t>
                      </m:r>
                      <m:sSup>
                        <m:sSupPr>
                          <m:ctrlPr>
                            <a:rPr kumimoji="1" lang="en-US" altLang="zh-CN" i="1" smtClean="0">
                              <a:latin typeface="Cambria Math" panose="02040503050406030204" pitchFamily="18" charset="0"/>
                              <a:ea typeface="Cambria Math" charset="0"/>
                              <a:cs typeface="Cambria Math" charset="0"/>
                            </a:rPr>
                          </m:ctrlPr>
                        </m:sSupPr>
                        <m:e>
                          <m:r>
                            <a:rPr kumimoji="1" lang="en-US" altLang="zh-CN" i="1" smtClean="0">
                              <a:latin typeface="Cambria Math" charset="0"/>
                              <a:ea typeface="Cambria Math" charset="0"/>
                              <a:cs typeface="Cambria Math" charset="0"/>
                            </a:rPr>
                            <m:t>𝜀</m:t>
                          </m:r>
                        </m:e>
                        <m:sup>
                          <m:r>
                            <a:rPr kumimoji="1" lang="en-US" altLang="zh-CN" b="0" i="1" smtClean="0">
                              <a:latin typeface="Cambria Math" charset="0"/>
                              <a:ea typeface="Cambria Math" charset="0"/>
                              <a:cs typeface="Cambria Math" charset="0"/>
                            </a:rPr>
                            <m:t>2</m:t>
                          </m:r>
                        </m:sup>
                      </m:sSup>
                      <m:r>
                        <a:rPr kumimoji="1" lang="en-US" altLang="zh-CN" i="1" smtClean="0">
                          <a:latin typeface="Cambria Math" charset="0"/>
                          <a:ea typeface="Cambria Math" charset="0"/>
                          <a:cs typeface="Cambria Math" charset="0"/>
                        </a:rPr>
                        <m:t>𝛼</m:t>
                      </m:r>
                      <m:r>
                        <a:rPr kumimoji="1" lang="el-GR" altLang="zh-CN" i="1" smtClean="0">
                          <a:latin typeface="Cambria Math" charset="0"/>
                          <a:ea typeface="Cambria Math" charset="0"/>
                          <a:cs typeface="Cambria Math" charset="0"/>
                        </a:rPr>
                        <m:t>𝛤</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4771967" y="3935201"/>
                <a:ext cx="1471300" cy="276999"/>
              </a:xfrm>
              <a:prstGeom prst="rect">
                <a:avLst/>
              </a:prstGeom>
              <a:blipFill rotWithShape="0">
                <a:blip r:embed="rId11"/>
                <a:stretch>
                  <a:fillRect l="-3320" t="-4444" r="-332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4844427" y="4928464"/>
                <a:ext cx="14273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i="1" smtClean="0">
                              <a:latin typeface="Cambria Math" panose="02040503050406030204" pitchFamily="18" charset="0"/>
                            </a:rPr>
                          </m:ctrlPr>
                        </m:sSupPr>
                        <m:e>
                          <m:r>
                            <a:rPr kumimoji="1" lang="en-US" altLang="zh-CN" b="0" i="1" smtClean="0">
                              <a:latin typeface="Cambria Math" charset="0"/>
                            </a:rPr>
                            <m:t>𝑋</m:t>
                          </m:r>
                        </m:e>
                        <m:sup>
                          <m:r>
                            <a:rPr kumimoji="1" lang="en-US" altLang="zh-CN" b="0" i="1" smtClean="0">
                              <a:latin typeface="Cambria Math" charset="0"/>
                            </a:rPr>
                            <m:t>′′</m:t>
                          </m:r>
                        </m:sup>
                      </m:sSup>
                      <m:r>
                        <a:rPr kumimoji="1" lang="en-US" altLang="zh-CN" i="1" smtClean="0">
                          <a:latin typeface="Cambria Math" charset="0"/>
                          <a:ea typeface="Cambria Math" charset="0"/>
                          <a:cs typeface="Cambria Math" charset="0"/>
                        </a:rPr>
                        <m:t>±</m:t>
                      </m:r>
                      <m:sSup>
                        <m:sSupPr>
                          <m:ctrlPr>
                            <a:rPr kumimoji="1" lang="en-US" altLang="zh-CN" i="1" smtClean="0">
                              <a:latin typeface="Cambria Math" panose="02040503050406030204" pitchFamily="18" charset="0"/>
                              <a:ea typeface="Cambria Math" charset="0"/>
                              <a:cs typeface="Cambria Math" charset="0"/>
                            </a:rPr>
                          </m:ctrlPr>
                        </m:sSupPr>
                        <m:e>
                          <m:r>
                            <a:rPr kumimoji="1" lang="en-US" altLang="zh-CN" i="1" smtClean="0">
                              <a:latin typeface="Cambria Math" charset="0"/>
                              <a:ea typeface="Cambria Math" charset="0"/>
                              <a:cs typeface="Cambria Math" charset="0"/>
                            </a:rPr>
                            <m:t>𝜀</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𝑋</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844427" y="4928464"/>
                <a:ext cx="1427314" cy="276999"/>
              </a:xfrm>
              <a:prstGeom prst="rect">
                <a:avLst/>
              </a:prstGeom>
              <a:blipFill rotWithShape="0">
                <a:blip r:embed="rId12"/>
                <a:stretch>
                  <a:fillRect l="-3419" t="-4348" r="-3419"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630456" y="3933103"/>
                <a:ext cx="2126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zh-CN" i="1" smtClean="0">
                          <a:latin typeface="Cambria Math" charset="0"/>
                          <a:ea typeface="Cambria Math" charset="0"/>
                          <a:cs typeface="Cambria Math" charset="0"/>
                        </a:rPr>
                        <m:t>Γ</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𝐶𝑒𝑥𝑝</m:t>
                      </m:r>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𝜀</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𝛼𝜏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6630456" y="3933103"/>
                <a:ext cx="2126351" cy="276999"/>
              </a:xfrm>
              <a:prstGeom prst="rect">
                <a:avLst/>
              </a:prstGeom>
              <a:blipFill rotWithShape="0">
                <a:blip r:embed="rId13"/>
                <a:stretch>
                  <a:fillRect l="-2011" t="-4348" r="-3736"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273078" y="4439414"/>
                <a:ext cx="21263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zh-CN" i="1" smtClean="0">
                          <a:latin typeface="Cambria Math" charset="0"/>
                          <a:ea typeface="Cambria Math" charset="0"/>
                          <a:cs typeface="Cambria Math" charset="0"/>
                        </a:rPr>
                        <m:t>Γ</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𝐶𝑒𝑥𝑝</m:t>
                      </m:r>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𝜀</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𝛼𝜏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273078" y="4439414"/>
                <a:ext cx="2126351" cy="276999"/>
              </a:xfrm>
              <a:prstGeom prst="rect">
                <a:avLst/>
              </a:prstGeom>
              <a:blipFill rotWithShape="0">
                <a:blip r:embed="rId14"/>
                <a:stretch>
                  <a:fillRect l="-2006" t="-4348" r="-3438" b="-32609"/>
                </a:stretch>
              </a:blipFill>
            </p:spPr>
            <p:txBody>
              <a:bodyPr/>
              <a:lstStyle/>
              <a:p>
                <a:r>
                  <a:rPr lang="zh-CN" altLang="en-US">
                    <a:noFill/>
                  </a:rPr>
                  <a:t> </a:t>
                </a:r>
              </a:p>
            </p:txBody>
          </p:sp>
        </mc:Fallback>
      </mc:AlternateContent>
      <p:sp>
        <p:nvSpPr>
          <p:cNvPr id="25" name="右箭头 24"/>
          <p:cNvSpPr/>
          <p:nvPr/>
        </p:nvSpPr>
        <p:spPr>
          <a:xfrm>
            <a:off x="6336254" y="4048258"/>
            <a:ext cx="294202" cy="16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右箭头 25"/>
          <p:cNvSpPr/>
          <p:nvPr/>
        </p:nvSpPr>
        <p:spPr>
          <a:xfrm>
            <a:off x="4844427" y="5552003"/>
            <a:ext cx="294202" cy="16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右箭头 26"/>
          <p:cNvSpPr/>
          <p:nvPr/>
        </p:nvSpPr>
        <p:spPr>
          <a:xfrm>
            <a:off x="6276833" y="5013345"/>
            <a:ext cx="294202" cy="16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文本框 27"/>
              <p:cNvSpPr txBox="1"/>
              <p:nvPr/>
            </p:nvSpPr>
            <p:spPr>
              <a:xfrm>
                <a:off x="6545212" y="4950877"/>
                <a:ext cx="25987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𝑋</m:t>
                      </m:r>
                      <m:r>
                        <a:rPr kumimoji="1" lang="en-US" altLang="zh-CN" b="0" i="1" smtClean="0">
                          <a:latin typeface="Cambria Math" charset="0"/>
                        </a:rPr>
                        <m:t>=</m:t>
                      </m:r>
                      <m:r>
                        <a:rPr kumimoji="1" lang="en-US" altLang="zh-CN" b="0" i="1" smtClean="0">
                          <a:latin typeface="Cambria Math" charset="0"/>
                        </a:rPr>
                        <m:t>𝐴𝑐𝑜𝑠</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𝜀</m:t>
                          </m:r>
                          <m:r>
                            <a:rPr kumimoji="1" lang="en-US" altLang="zh-CN" b="0" i="1" smtClean="0">
                              <a:latin typeface="Cambria Math" charset="0"/>
                              <a:ea typeface="Cambria Math" charset="0"/>
                              <a:cs typeface="Cambria Math" charset="0"/>
                            </a:rPr>
                            <m:t>𝑥</m:t>
                          </m:r>
                        </m:e>
                      </m:d>
                      <m:r>
                        <a:rPr kumimoji="1" lang="en-US" altLang="zh-CN" b="0" i="1" smtClean="0">
                          <a:latin typeface="Cambria Math" charset="0"/>
                        </a:rPr>
                        <m:t>+</m:t>
                      </m:r>
                      <m:r>
                        <a:rPr kumimoji="1" lang="en-US" altLang="zh-CN" b="0" i="1" smtClean="0">
                          <a:latin typeface="Cambria Math" charset="0"/>
                        </a:rPr>
                        <m:t>𝐵𝑠𝑖𝑛</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𝜀</m:t>
                      </m:r>
                      <m:r>
                        <a:rPr kumimoji="1" lang="en-US" altLang="zh-CN" b="0" i="1" smtClean="0">
                          <a:latin typeface="Cambria Math" charset="0"/>
                          <a:ea typeface="Cambria Math" charset="0"/>
                          <a:cs typeface="Cambria Math" charset="0"/>
                        </a:rPr>
                        <m:t>𝑥</m:t>
                      </m:r>
                      <m:r>
                        <a:rPr kumimoji="1" lang="en-US" altLang="zh-CN" b="0" i="1" smtClean="0">
                          <a:latin typeface="Cambria Math" charset="0"/>
                        </a:rPr>
                        <m:t>)</m:t>
                      </m:r>
                    </m:oMath>
                  </m:oMathPara>
                </a14:m>
                <a:endParaRPr kumimoji="1"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6545212" y="4950877"/>
                <a:ext cx="2598788" cy="276999"/>
              </a:xfrm>
              <a:prstGeom prst="rect">
                <a:avLst/>
              </a:prstGeom>
              <a:blipFill rotWithShape="0">
                <a:blip r:embed="rId15"/>
                <a:stretch>
                  <a:fillRect l="-1643" t="-2174" r="-2817" b="-32609"/>
                </a:stretch>
              </a:blipFill>
            </p:spPr>
            <p:txBody>
              <a:bodyPr/>
              <a:lstStyle/>
              <a:p>
                <a:r>
                  <a:rPr lang="zh-CN" altLang="en-US">
                    <a:noFill/>
                  </a:rPr>
                  <a:t> </a:t>
                </a:r>
              </a:p>
            </p:txBody>
          </p:sp>
        </mc:Fallback>
      </mc:AlternateContent>
      <p:sp>
        <p:nvSpPr>
          <p:cNvPr id="29" name="右箭头 28"/>
          <p:cNvSpPr/>
          <p:nvPr/>
        </p:nvSpPr>
        <p:spPr>
          <a:xfrm flipV="1">
            <a:off x="4932026" y="4483508"/>
            <a:ext cx="294202" cy="204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0" name="矩形 29"/>
              <p:cNvSpPr/>
              <p:nvPr/>
            </p:nvSpPr>
            <p:spPr>
              <a:xfrm>
                <a:off x="5278452" y="5428804"/>
                <a:ext cx="32426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charset="0"/>
                            </a:rPr>
                            <m:t>𝑋</m:t>
                          </m:r>
                        </m:e>
                        <m:sup>
                          <m:r>
                            <a:rPr lang="en-US" altLang="zh-CN" b="0" i="1" smtClean="0">
                              <a:latin typeface="Cambria Math" charset="0"/>
                            </a:rPr>
                            <m:t>′</m:t>
                          </m:r>
                        </m:sup>
                      </m:sSup>
                      <m:r>
                        <a:rPr lang="en-US" altLang="zh-CN" b="0" i="1" smtClean="0">
                          <a:latin typeface="Cambria Math" charset="0"/>
                        </a:rPr>
                        <m:t>=−</m:t>
                      </m:r>
                      <m:r>
                        <a:rPr lang="en-US" altLang="zh-CN" b="0" i="1" smtClean="0">
                          <a:latin typeface="Cambria Math" charset="0"/>
                        </a:rPr>
                        <m:t>𝐴</m:t>
                      </m:r>
                      <m:r>
                        <a:rPr lang="en-US" altLang="zh-CN" b="0" i="1" smtClean="0">
                          <a:latin typeface="Cambria Math" charset="0"/>
                          <a:ea typeface="Cambria Math" charset="0"/>
                          <a:cs typeface="Cambria Math" charset="0"/>
                        </a:rPr>
                        <m:t>𝜀</m:t>
                      </m:r>
                      <m:func>
                        <m:funcPr>
                          <m:ctrlPr>
                            <a:rPr lang="en-US" altLang="zh-CN" b="0" i="1" smtClean="0">
                              <a:latin typeface="Cambria Math" panose="02040503050406030204" pitchFamily="18" charset="0"/>
                              <a:ea typeface="Cambria Math" charset="0"/>
                              <a:cs typeface="Cambria Math" charset="0"/>
                            </a:rPr>
                          </m:ctrlPr>
                        </m:funcPr>
                        <m:fName>
                          <m:r>
                            <m:rPr>
                              <m:sty m:val="p"/>
                            </m:rPr>
                            <a:rPr lang="en-US" altLang="zh-CN" b="0" i="0" smtClean="0">
                              <a:latin typeface="Cambria Math" charset="0"/>
                              <a:ea typeface="Cambria Math" charset="0"/>
                              <a:cs typeface="Cambria Math" charset="0"/>
                            </a:rPr>
                            <m:t>sin</m:t>
                          </m:r>
                        </m:fName>
                        <m:e>
                          <m:d>
                            <m:dPr>
                              <m:ctrlPr>
                                <a:rPr lang="en-US" altLang="zh-CN" b="0" i="1" smtClean="0">
                                  <a:latin typeface="Cambria Math" panose="02040503050406030204" pitchFamily="18" charset="0"/>
                                  <a:ea typeface="Cambria Math" charset="0"/>
                                  <a:cs typeface="Cambria Math" charset="0"/>
                                </a:rPr>
                              </m:ctrlPr>
                            </m:dPr>
                            <m:e>
                              <m:r>
                                <a:rPr lang="en-US" altLang="zh-CN" b="0" i="1" smtClean="0">
                                  <a:latin typeface="Cambria Math" charset="0"/>
                                  <a:ea typeface="Cambria Math" charset="0"/>
                                  <a:cs typeface="Cambria Math" charset="0"/>
                                </a:rPr>
                                <m:t>𝜀</m:t>
                              </m:r>
                              <m:r>
                                <a:rPr lang="en-US" altLang="zh-CN" b="0" i="1" smtClean="0">
                                  <a:latin typeface="Cambria Math" charset="0"/>
                                  <a:ea typeface="Cambria Math" charset="0"/>
                                  <a:cs typeface="Cambria Math" charset="0"/>
                                </a:rPr>
                                <m:t>𝑥</m:t>
                              </m:r>
                            </m:e>
                          </m:d>
                        </m:e>
                      </m:func>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𝐵</m:t>
                      </m:r>
                      <m:r>
                        <a:rPr lang="en-US" altLang="zh-CN" b="0" i="1" smtClean="0">
                          <a:latin typeface="Cambria Math" charset="0"/>
                          <a:ea typeface="Cambria Math" charset="0"/>
                          <a:cs typeface="Cambria Math" charset="0"/>
                        </a:rPr>
                        <m:t>𝜀</m:t>
                      </m:r>
                      <m:r>
                        <m:rPr>
                          <m:sty m:val="p"/>
                        </m:rPr>
                        <a:rPr lang="en-US" altLang="zh-CN" b="0" i="0" smtClean="0">
                          <a:latin typeface="Cambria Math" charset="0"/>
                          <a:ea typeface="Cambria Math" charset="0"/>
                          <a:cs typeface="Cambria Math" charset="0"/>
                        </a:rPr>
                        <m:t>cos</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𝜀</m:t>
                      </m:r>
                      <m:r>
                        <a:rPr lang="en-US" altLang="zh-CN" b="0" i="1" smtClean="0">
                          <a:latin typeface="Cambria Math" charset="0"/>
                          <a:ea typeface="Cambria Math" charset="0"/>
                          <a:cs typeface="Cambria Math" charset="0"/>
                        </a:rPr>
                        <m:t>𝑥</m:t>
                      </m:r>
                      <m:r>
                        <a:rPr lang="en-US" altLang="zh-CN" b="0" i="1" smtClean="0">
                          <a:latin typeface="Cambria Math" charset="0"/>
                          <a:ea typeface="Cambria Math" charset="0"/>
                          <a:cs typeface="Cambria Math" charset="0"/>
                        </a:rPr>
                        <m:t>)</m:t>
                      </m:r>
                    </m:oMath>
                  </m:oMathPara>
                </a14:m>
                <a:endParaRPr lang="zh-CN"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5278452" y="5428804"/>
                <a:ext cx="3242619" cy="369332"/>
              </a:xfrm>
              <a:prstGeom prst="rect">
                <a:avLst/>
              </a:prstGeom>
              <a:blipFill rotWithShape="0">
                <a:blip r:embed="rId16"/>
                <a:stretch>
                  <a:fillRect t="-98333" b="-12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898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4"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5"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6"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7"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8"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9"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2" name="文本框 1"/>
              <p:cNvSpPr txBox="1"/>
              <p:nvPr/>
            </p:nvSpPr>
            <p:spPr>
              <a:xfrm>
                <a:off x="609600" y="1386001"/>
                <a:ext cx="25987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𝑋</m:t>
                      </m:r>
                      <m:r>
                        <a:rPr kumimoji="1" lang="en-US" altLang="zh-CN" b="0" i="1" smtClean="0">
                          <a:latin typeface="Cambria Math" charset="0"/>
                        </a:rPr>
                        <m:t>=</m:t>
                      </m:r>
                      <m:r>
                        <a:rPr kumimoji="1" lang="en-US" altLang="zh-CN" b="0" i="1" smtClean="0">
                          <a:latin typeface="Cambria Math" charset="0"/>
                        </a:rPr>
                        <m:t>𝐴𝑐𝑜𝑠</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𝜀</m:t>
                          </m:r>
                          <m:r>
                            <a:rPr kumimoji="1" lang="en-US" altLang="zh-CN" b="0" i="1" smtClean="0">
                              <a:latin typeface="Cambria Math" charset="0"/>
                              <a:ea typeface="Cambria Math" charset="0"/>
                              <a:cs typeface="Cambria Math" charset="0"/>
                            </a:rPr>
                            <m:t>𝑥</m:t>
                          </m:r>
                        </m:e>
                      </m:d>
                      <m:r>
                        <a:rPr kumimoji="1" lang="en-US" altLang="zh-CN" b="0" i="1" smtClean="0">
                          <a:latin typeface="Cambria Math" charset="0"/>
                        </a:rPr>
                        <m:t>+</m:t>
                      </m:r>
                      <m:r>
                        <a:rPr kumimoji="1" lang="en-US" altLang="zh-CN" b="0" i="1" smtClean="0">
                          <a:latin typeface="Cambria Math" charset="0"/>
                        </a:rPr>
                        <m:t>𝐵𝑠𝑖𝑛</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𝜀</m:t>
                      </m:r>
                      <m:r>
                        <a:rPr kumimoji="1" lang="en-US" altLang="zh-CN" b="0" i="1" smtClean="0">
                          <a:latin typeface="Cambria Math" charset="0"/>
                          <a:ea typeface="Cambria Math" charset="0"/>
                          <a:cs typeface="Cambria Math" charset="0"/>
                        </a:rPr>
                        <m:t>𝑥</m:t>
                      </m:r>
                      <m:r>
                        <a:rPr kumimoji="1" lang="en-US" altLang="zh-CN" b="0" i="1" smtClean="0">
                          <a:latin typeface="Cambria Math" charset="0"/>
                        </a:rPr>
                        <m:t>)</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609600" y="1386001"/>
                <a:ext cx="2598788" cy="276999"/>
              </a:xfrm>
              <a:prstGeom prst="rect">
                <a:avLst/>
              </a:prstGeom>
              <a:blipFill rotWithShape="0">
                <a:blip r:embed="rId2"/>
                <a:stretch>
                  <a:fillRect l="-1643" t="-2174" r="-2817"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3466814" y="1373177"/>
                <a:ext cx="32426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charset="0"/>
                            </a:rPr>
                            <m:t>𝑋</m:t>
                          </m:r>
                        </m:e>
                        <m:sup>
                          <m:r>
                            <a:rPr lang="en-US" altLang="zh-CN" b="0" i="1" smtClean="0">
                              <a:latin typeface="Cambria Math" charset="0"/>
                            </a:rPr>
                            <m:t>′</m:t>
                          </m:r>
                        </m:sup>
                      </m:sSup>
                      <m:r>
                        <a:rPr lang="en-US" altLang="zh-CN" b="0" i="1" smtClean="0">
                          <a:latin typeface="Cambria Math" charset="0"/>
                        </a:rPr>
                        <m:t>=−</m:t>
                      </m:r>
                      <m:r>
                        <a:rPr lang="en-US" altLang="zh-CN" b="0" i="1" smtClean="0">
                          <a:latin typeface="Cambria Math" charset="0"/>
                        </a:rPr>
                        <m:t>𝐴</m:t>
                      </m:r>
                      <m:r>
                        <a:rPr lang="en-US" altLang="zh-CN" b="0" i="1" smtClean="0">
                          <a:latin typeface="Cambria Math" charset="0"/>
                          <a:ea typeface="Cambria Math" charset="0"/>
                          <a:cs typeface="Cambria Math" charset="0"/>
                        </a:rPr>
                        <m:t>𝜀</m:t>
                      </m:r>
                      <m:func>
                        <m:funcPr>
                          <m:ctrlPr>
                            <a:rPr lang="en-US" altLang="zh-CN" b="0" i="1" smtClean="0">
                              <a:latin typeface="Cambria Math" panose="02040503050406030204" pitchFamily="18" charset="0"/>
                              <a:ea typeface="Cambria Math" charset="0"/>
                              <a:cs typeface="Cambria Math" charset="0"/>
                            </a:rPr>
                          </m:ctrlPr>
                        </m:funcPr>
                        <m:fName>
                          <m:r>
                            <m:rPr>
                              <m:sty m:val="p"/>
                            </m:rPr>
                            <a:rPr lang="en-US" altLang="zh-CN" b="0" i="0" smtClean="0">
                              <a:latin typeface="Cambria Math" charset="0"/>
                              <a:ea typeface="Cambria Math" charset="0"/>
                              <a:cs typeface="Cambria Math" charset="0"/>
                            </a:rPr>
                            <m:t>sin</m:t>
                          </m:r>
                        </m:fName>
                        <m:e>
                          <m:d>
                            <m:dPr>
                              <m:ctrlPr>
                                <a:rPr lang="en-US" altLang="zh-CN" b="0" i="1" smtClean="0">
                                  <a:latin typeface="Cambria Math" panose="02040503050406030204" pitchFamily="18" charset="0"/>
                                  <a:ea typeface="Cambria Math" charset="0"/>
                                  <a:cs typeface="Cambria Math" charset="0"/>
                                </a:rPr>
                              </m:ctrlPr>
                            </m:dPr>
                            <m:e>
                              <m:r>
                                <a:rPr lang="en-US" altLang="zh-CN" b="0" i="1" smtClean="0">
                                  <a:latin typeface="Cambria Math" charset="0"/>
                                  <a:ea typeface="Cambria Math" charset="0"/>
                                  <a:cs typeface="Cambria Math" charset="0"/>
                                </a:rPr>
                                <m:t>𝜀</m:t>
                              </m:r>
                              <m:r>
                                <a:rPr lang="en-US" altLang="zh-CN" b="0" i="1" smtClean="0">
                                  <a:latin typeface="Cambria Math" charset="0"/>
                                  <a:ea typeface="Cambria Math" charset="0"/>
                                  <a:cs typeface="Cambria Math" charset="0"/>
                                </a:rPr>
                                <m:t>𝑥</m:t>
                              </m:r>
                            </m:e>
                          </m:d>
                        </m:e>
                      </m:func>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𝐵</m:t>
                      </m:r>
                      <m:r>
                        <a:rPr lang="en-US" altLang="zh-CN" b="0" i="1" smtClean="0">
                          <a:latin typeface="Cambria Math" charset="0"/>
                          <a:ea typeface="Cambria Math" charset="0"/>
                          <a:cs typeface="Cambria Math" charset="0"/>
                        </a:rPr>
                        <m:t>𝜀</m:t>
                      </m:r>
                      <m:r>
                        <m:rPr>
                          <m:sty m:val="p"/>
                        </m:rPr>
                        <a:rPr lang="en-US" altLang="zh-CN" b="0" i="0" smtClean="0">
                          <a:latin typeface="Cambria Math" charset="0"/>
                          <a:ea typeface="Cambria Math" charset="0"/>
                          <a:cs typeface="Cambria Math" charset="0"/>
                        </a:rPr>
                        <m:t>cos</m:t>
                      </m:r>
                      <m:r>
                        <a:rPr lang="en-US" altLang="zh-CN" b="0"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𝜀</m:t>
                      </m:r>
                      <m:r>
                        <a:rPr lang="en-US" altLang="zh-CN" b="0" i="1" smtClean="0">
                          <a:latin typeface="Cambria Math" charset="0"/>
                          <a:ea typeface="Cambria Math" charset="0"/>
                          <a:cs typeface="Cambria Math" charset="0"/>
                        </a:rPr>
                        <m:t>𝑥</m:t>
                      </m:r>
                      <m:r>
                        <a:rPr lang="en-US" altLang="zh-CN" b="0" i="1" smtClean="0">
                          <a:latin typeface="Cambria Math" charset="0"/>
                          <a:ea typeface="Cambria Math" charset="0"/>
                          <a:cs typeface="Cambria Math" charset="0"/>
                        </a:rPr>
                        <m:t>)</m:t>
                      </m:r>
                    </m:oMath>
                  </m:oMathPara>
                </a14:m>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3466814" y="1373177"/>
                <a:ext cx="3242619" cy="369332"/>
              </a:xfrm>
              <a:prstGeom prst="rect">
                <a:avLst/>
              </a:prstGeom>
              <a:blipFill rotWithShape="0">
                <a:blip r:embed="rId3"/>
                <a:stretch>
                  <a:fillRect t="-95082" b="-1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19258" y="1867011"/>
                <a:ext cx="13580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𝑋</m:t>
                          </m:r>
                        </m:e>
                        <m:sup>
                          <m:r>
                            <a:rPr kumimoji="1" lang="en-US" altLang="zh-CN" b="0" i="1" smtClean="0">
                              <a:latin typeface="Cambria Math" charset="0"/>
                            </a:rPr>
                            <m:t>′</m:t>
                          </m:r>
                        </m:sup>
                      </m:sSup>
                      <m:r>
                        <a:rPr kumimoji="1" lang="en-US" altLang="zh-CN" b="0" i="1" smtClean="0">
                          <a:latin typeface="Cambria Math" charset="0"/>
                        </a:rPr>
                        <m:t>=0</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19258" y="1867011"/>
                <a:ext cx="1358064" cy="276999"/>
              </a:xfrm>
              <a:prstGeom prst="rect">
                <a:avLst/>
              </a:prstGeom>
              <a:blipFill rotWithShape="0">
                <a:blip r:embed="rId4"/>
                <a:stretch>
                  <a:fillRect l="-2252" r="-4054"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09600" y="2336478"/>
                <a:ext cx="20451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𝜆</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𝑋</m:t>
                          </m:r>
                        </m:e>
                        <m:sup>
                          <m:r>
                            <a:rPr kumimoji="1" lang="en-US" altLang="zh-CN" b="0" i="1" smtClean="0">
                              <a:latin typeface="Cambria Math" charset="0"/>
                              <a:ea typeface="Cambria Math" charset="0"/>
                              <a:cs typeface="Cambria Math" charset="0"/>
                            </a:rPr>
                            <m:t>′</m:t>
                          </m:r>
                        </m:sup>
                      </m:sSup>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h𝑋</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609600" y="2336478"/>
                <a:ext cx="2045175" cy="276999"/>
              </a:xfrm>
              <a:prstGeom prst="rect">
                <a:avLst/>
              </a:prstGeom>
              <a:blipFill rotWithShape="0">
                <a:blip r:embed="rId5"/>
                <a:stretch>
                  <a:fillRect l="-896" r="-2388"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2811975" y="1854262"/>
                <a:ext cx="6410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
                        <a:rPr kumimoji="1" lang="en-US" altLang="zh-CN" b="0" i="1" smtClean="0">
                          <a:latin typeface="Cambria Math" charset="0"/>
                        </a:rPr>
                        <m:t>=0</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2811975" y="1854262"/>
                <a:ext cx="641009" cy="276999"/>
              </a:xfrm>
              <a:prstGeom prst="rect">
                <a:avLst/>
              </a:prstGeom>
              <a:blipFill rotWithShape="0">
                <a:blip r:embed="rId6"/>
                <a:stretch>
                  <a:fillRect l="-7619" r="-857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3452984" y="2327199"/>
                <a:ext cx="29608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𝐴</m:t>
                      </m:r>
                      <m:d>
                        <m:dPr>
                          <m:begChr m:val="["/>
                          <m:endChr m:val="]"/>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𝜆𝜀</m:t>
                          </m:r>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sin</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𝜀𝛿</m:t>
                                  </m:r>
                                </m:e>
                              </m:d>
                            </m:e>
                          </m:func>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h𝑐𝑜𝑠</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𝜀𝛿</m:t>
                              </m:r>
                            </m:e>
                          </m:d>
                        </m:e>
                      </m:d>
                      <m:r>
                        <a:rPr kumimoji="1" lang="en-US" altLang="zh-CN" b="0" i="1" smtClean="0">
                          <a:latin typeface="Cambria Math" charset="0"/>
                        </a:rPr>
                        <m:t>=0</m:t>
                      </m:r>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3452984" y="2327199"/>
                <a:ext cx="2960811" cy="276999"/>
              </a:xfrm>
              <a:prstGeom prst="rect">
                <a:avLst/>
              </a:prstGeom>
              <a:blipFill rotWithShape="0">
                <a:blip r:embed="rId7"/>
                <a:stretch>
                  <a:fillRect l="-1235" r="-1440"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3662123" y="1843024"/>
                <a:ext cx="630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𝐴</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3662123" y="1843024"/>
                <a:ext cx="630622" cy="276999"/>
              </a:xfrm>
              <a:prstGeom prst="rect">
                <a:avLst/>
              </a:prstGeom>
              <a:blipFill rotWithShape="0">
                <a:blip r:embed="rId8"/>
                <a:stretch>
                  <a:fillRect l="-8738" r="-8738"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1022990" y="2924714"/>
                <a:ext cx="2585708" cy="369332"/>
              </a:xfrm>
              <a:prstGeom prst="rect">
                <a:avLst/>
              </a:prstGeom>
            </p:spPr>
            <p:txBody>
              <a:bodyPr wrap="none">
                <a:spAutoFit/>
              </a:bodyPr>
              <a:lstStyle/>
              <a:p>
                <a14:m>
                  <m:oMath xmlns:m="http://schemas.openxmlformats.org/officeDocument/2006/math">
                    <m:r>
                      <a:rPr kumimoji="1" lang="en-US" altLang="zh-CN" i="1">
                        <a:latin typeface="Cambria Math" charset="0"/>
                        <a:ea typeface="Cambria Math" charset="0"/>
                        <a:cs typeface="Cambria Math" charset="0"/>
                      </a:rPr>
                      <m:t>𝜆𝜀</m:t>
                    </m:r>
                    <m:func>
                      <m:funcPr>
                        <m:ctrlPr>
                          <a:rPr kumimoji="1" lang="en-US" altLang="zh-CN" i="1">
                            <a:latin typeface="Cambria Math" panose="02040503050406030204" pitchFamily="18" charset="0"/>
                            <a:ea typeface="Cambria Math" charset="0"/>
                            <a:cs typeface="Cambria Math" charset="0"/>
                          </a:rPr>
                        </m:ctrlPr>
                      </m:funcPr>
                      <m:fName>
                        <m:r>
                          <m:rPr>
                            <m:sty m:val="p"/>
                          </m:rPr>
                          <a:rPr kumimoji="1" lang="en-US" altLang="zh-CN">
                            <a:latin typeface="Cambria Math" charset="0"/>
                            <a:ea typeface="Cambria Math" charset="0"/>
                            <a:cs typeface="Cambria Math" charset="0"/>
                          </a:rPr>
                          <m:t>sin</m:t>
                        </m:r>
                      </m:fName>
                      <m:e>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𝜀𝛿</m:t>
                            </m:r>
                          </m:e>
                        </m:d>
                      </m:e>
                    </m:func>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h𝑐𝑜𝑠</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𝜀𝛿</m:t>
                        </m:r>
                      </m:e>
                    </m:d>
                  </m:oMath>
                </a14:m>
                <a:r>
                  <a:rPr lang="en-US" altLang="zh-CN" dirty="0"/>
                  <a:t>=0</a:t>
                </a:r>
                <a:endParaRPr lang="zh-CN" altLang="en-US" dirty="0"/>
              </a:p>
            </p:txBody>
          </p:sp>
        </mc:Choice>
        <mc:Fallback xmlns="">
          <p:sp>
            <p:nvSpPr>
              <p:cNvPr id="26" name="矩形 25"/>
              <p:cNvSpPr>
                <a:spLocks noRot="1" noChangeAspect="1" noMove="1" noResize="1" noEditPoints="1" noAdjustHandles="1" noChangeArrowheads="1" noChangeShapeType="1" noTextEdit="1"/>
              </p:cNvSpPr>
              <p:nvPr/>
            </p:nvSpPr>
            <p:spPr>
              <a:xfrm>
                <a:off x="1022990" y="2924714"/>
                <a:ext cx="2585708" cy="369332"/>
              </a:xfrm>
              <a:prstGeom prst="rect">
                <a:avLst/>
              </a:prstGeom>
              <a:blipFill rotWithShape="0">
                <a:blip r:embed="rId9"/>
                <a:stretch>
                  <a:fillRect t="-10000" r="-94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3565436" y="2754337"/>
                <a:ext cx="7389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𝛽</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𝜀𝛿</m:t>
                      </m:r>
                    </m:oMath>
                  </m:oMathPara>
                </a14:m>
                <a:endParaRPr kumimoji="1"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3565436" y="2754337"/>
                <a:ext cx="738985" cy="276999"/>
              </a:xfrm>
              <a:prstGeom prst="rect">
                <a:avLst/>
              </a:prstGeom>
              <a:blipFill rotWithShape="0">
                <a:blip r:embed="rId10"/>
                <a:stretch>
                  <a:fillRect l="-10744" t="-2222" r="-6612"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4544961" y="2750783"/>
                <a:ext cx="10863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𝐵𝑖</m:t>
                      </m:r>
                      <m:r>
                        <a:rPr kumimoji="1" lang="en-US" altLang="zh-CN" b="0" i="1" smtClean="0">
                          <a:latin typeface="Cambria Math" charset="0"/>
                        </a:rPr>
                        <m:t>=</m:t>
                      </m:r>
                      <m:r>
                        <a:rPr kumimoji="1" lang="en-US" altLang="zh-CN" b="0" i="1" smtClean="0">
                          <a:latin typeface="Cambria Math" charset="0"/>
                        </a:rPr>
                        <m:t>h</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oMath>
                  </m:oMathPara>
                </a14:m>
                <a:endParaRPr kumimoji="1"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544961" y="2750783"/>
                <a:ext cx="1086323" cy="276999"/>
              </a:xfrm>
              <a:prstGeom prst="rect">
                <a:avLst/>
              </a:prstGeom>
              <a:blipFill rotWithShape="0">
                <a:blip r:embed="rId11"/>
                <a:stretch>
                  <a:fillRect l="-4494" t="-2174" r="-5056"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792219" y="2846391"/>
                <a:ext cx="105464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𝑐𝑜𝑡</m:t>
                      </m:r>
                      <m:r>
                        <a:rPr kumimoji="1" lang="en-US" altLang="zh-CN" b="0" i="1" smtClean="0">
                          <a:latin typeface="Cambria Math" charset="0"/>
                          <a:ea typeface="Cambria Math" charset="0"/>
                          <a:cs typeface="Cambria Math" charset="0"/>
                        </a:rPr>
                        <m:t>𝛽</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𝛽</m:t>
                          </m:r>
                        </m:num>
                        <m:den>
                          <m:r>
                            <a:rPr kumimoji="1" lang="en-US" altLang="zh-CN" b="0" i="1" smtClean="0">
                              <a:latin typeface="Cambria Math" charset="0"/>
                              <a:ea typeface="Cambria Math" charset="0"/>
                              <a:cs typeface="Cambria Math" charset="0"/>
                            </a:rPr>
                            <m:t>𝐵𝑖</m:t>
                          </m:r>
                        </m:den>
                      </m:f>
                    </m:oMath>
                  </m:oMathPara>
                </a14:m>
                <a:endParaRPr kumimoji="1"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792219" y="2846391"/>
                <a:ext cx="1054648" cy="525978"/>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1183270" y="3483101"/>
                <a:ext cx="3617913" cy="531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𝑋</m:t>
                          </m:r>
                        </m:e>
                        <m:sub>
                          <m:r>
                            <a:rPr kumimoji="1" lang="en-US" altLang="zh-CN" b="0" i="1" smtClean="0">
                              <a:latin typeface="Cambria Math" charset="0"/>
                            </a:rPr>
                            <m:t>𝑚</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𝑥</m:t>
                              </m:r>
                            </m:e>
                          </m:d>
                        </m:e>
                      </m:func>
                      <m:r>
                        <a:rPr kumimoji="1" lang="en-US" altLang="zh-CN" b="0" i="1" smtClean="0">
                          <a:latin typeface="Cambria Math" charset="0"/>
                        </a:rPr>
                        <m:t>  </m:t>
                      </m:r>
                      <m:r>
                        <a:rPr kumimoji="1" lang="en-US" altLang="zh-CN" b="0" i="1" smtClean="0">
                          <a:latin typeface="Cambria Math" charset="0"/>
                        </a:rPr>
                        <m:t>𝑚</m:t>
                      </m:r>
                      <m:r>
                        <a:rPr kumimoji="1" lang="en-US" altLang="zh-CN" b="0" i="1" smtClean="0">
                          <a:latin typeface="Cambria Math" charset="0"/>
                        </a:rPr>
                        <m:t>=1,2,⋯,∞</m:t>
                      </m:r>
                    </m:oMath>
                  </m:oMathPara>
                </a14:m>
                <a:endParaRPr kumimoji="1"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183270" y="3483101"/>
                <a:ext cx="3617913" cy="531877"/>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1139609" y="4014697"/>
                <a:ext cx="3437416" cy="542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𝑚</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𝑥</m:t>
                              </m:r>
                            </m:e>
                          </m:d>
                        </m:e>
                      </m:func>
                      <m:r>
                        <m:rPr>
                          <m:sty m:val="p"/>
                        </m:rPr>
                        <a:rPr kumimoji="1" lang="en-US" altLang="zh-CN" b="0" i="0" smtClean="0">
                          <a:latin typeface="Cambria Math" charset="0"/>
                        </a:rPr>
                        <m:t>exp</m:t>
                      </m:r>
                      <m:r>
                        <a:rPr kumimoji="1" lang="en-US" altLang="zh-CN" b="0" i="1" smtClean="0">
                          <a:latin typeface="Cambria Math" charset="0"/>
                        </a:rPr>
                        <m:t>⁡(−</m:t>
                      </m:r>
                      <m:sSubSup>
                        <m:sSubSupPr>
                          <m:ctrlPr>
                            <a:rPr kumimoji="1" lang="en-US" altLang="zh-CN" b="0" i="1" smtClean="0">
                              <a:latin typeface="Cambria Math" panose="02040503050406030204" pitchFamily="18" charset="0"/>
                            </a:rPr>
                          </m:ctrlPr>
                        </m:sSubSup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up>
                          <m:r>
                            <a:rPr kumimoji="1" lang="en-US" altLang="zh-CN" b="0" i="1" smtClean="0">
                              <a:latin typeface="Cambria Math" charset="0"/>
                            </a:rPr>
                            <m:t>2</m:t>
                          </m:r>
                        </m:sup>
                      </m:sSubSup>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𝛼𝜏</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rPr>
                                <m:t>2</m:t>
                              </m:r>
                            </m:sup>
                          </m:sSup>
                        </m:den>
                      </m:f>
                      <m:r>
                        <a:rPr kumimoji="1" lang="en-US" altLang="zh-CN" b="0" i="1" smtClean="0">
                          <a:latin typeface="Cambria Math" charset="0"/>
                        </a:rPr>
                        <m:t>)</m:t>
                      </m:r>
                    </m:oMath>
                  </m:oMathPara>
                </a14:m>
                <a:endParaRPr kumimoji="1"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1139609" y="4014697"/>
                <a:ext cx="3437416" cy="542841"/>
              </a:xfrm>
              <a:prstGeom prst="rect">
                <a:avLst/>
              </a:prstGeom>
              <a:blipFill rotWithShape="0">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1138022" y="4586113"/>
                <a:ext cx="3652795"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nary>
                        <m:naryPr>
                          <m:chr m:val="∑"/>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=1</m:t>
                          </m:r>
                        </m:sub>
                        <m:sup>
                          <m:r>
                            <a:rPr kumimoji="1" lang="is-IS" altLang="zh-CN" b="0" i="1" smtClean="0">
                              <a:latin typeface="Cambria Math" charset="0"/>
                              <a:ea typeface="Cambria Math" charset="0"/>
                              <a:cs typeface="Cambria Math" charset="0"/>
                            </a:rPr>
                            <m:t>∞</m:t>
                          </m:r>
                        </m:sup>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𝑚</m:t>
                              </m:r>
                            </m:sub>
                          </m:sSub>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𝛼𝜏</m:t>
                              </m:r>
                            </m:num>
                            <m:den>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𝛿</m:t>
                                  </m:r>
                                </m:e>
                                <m:sup>
                                  <m:r>
                                    <a:rPr kumimoji="1" lang="en-US" altLang="zh-CN" i="1">
                                      <a:latin typeface="Cambria Math" charset="0"/>
                                    </a:rPr>
                                    <m:t>2</m:t>
                                  </m:r>
                                </m:sup>
                              </m:sSup>
                            </m:den>
                          </m:f>
                          <m:r>
                            <a:rPr kumimoji="1" lang="en-US" altLang="zh-CN" i="1">
                              <a:latin typeface="Cambria Math" charset="0"/>
                            </a:rPr>
                            <m:t>)</m:t>
                          </m:r>
                        </m:e>
                      </m:nary>
                    </m:oMath>
                  </m:oMathPara>
                </a14:m>
                <a:endParaRPr kumimoji="1"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1138022" y="4586113"/>
                <a:ext cx="3652795" cy="755271"/>
              </a:xfrm>
              <a:prstGeom prst="rect">
                <a:avLst/>
              </a:prstGeom>
              <a:blipFill rotWithShape="0">
                <a:blip r:embed="rId15"/>
                <a:stretch>
                  <a:fillRect b="-806"/>
                </a:stretch>
              </a:blipFill>
            </p:spPr>
            <p:txBody>
              <a:bodyPr/>
              <a:lstStyle/>
              <a:p>
                <a:r>
                  <a:rPr lang="zh-CN" altLang="en-US">
                    <a:noFill/>
                  </a:rPr>
                  <a:t> </a:t>
                </a:r>
              </a:p>
            </p:txBody>
          </p:sp>
        </mc:Fallback>
      </mc:AlternateContent>
      <p:sp>
        <p:nvSpPr>
          <p:cNvPr id="33" name="文本框 32"/>
          <p:cNvSpPr txBox="1"/>
          <p:nvPr/>
        </p:nvSpPr>
        <p:spPr>
          <a:xfrm>
            <a:off x="4130936" y="3049793"/>
            <a:ext cx="65" cy="276999"/>
          </a:xfrm>
          <a:prstGeom prst="rect">
            <a:avLst/>
          </a:prstGeom>
          <a:noFill/>
        </p:spPr>
        <p:txBody>
          <a:bodyPr wrap="none" lIns="0" tIns="0" rIns="0" bIns="0" rtlCol="0">
            <a:spAutoFit/>
          </a:bodyPr>
          <a:lstStyle/>
          <a:p>
            <a:endParaRPr kumimoji="1" lang="zh-CN" altLang="en-US" dirty="0"/>
          </a:p>
        </p:txBody>
      </p:sp>
      <p:sp>
        <p:nvSpPr>
          <p:cNvPr id="9" name="右箭头 8"/>
          <p:cNvSpPr/>
          <p:nvPr/>
        </p:nvSpPr>
        <p:spPr>
          <a:xfrm>
            <a:off x="2150011" y="1923511"/>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右箭头 33"/>
          <p:cNvSpPr/>
          <p:nvPr/>
        </p:nvSpPr>
        <p:spPr>
          <a:xfrm>
            <a:off x="2801466" y="2405727"/>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右箭头 34"/>
          <p:cNvSpPr/>
          <p:nvPr/>
        </p:nvSpPr>
        <p:spPr>
          <a:xfrm>
            <a:off x="607602" y="3040130"/>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右箭头 37"/>
          <p:cNvSpPr/>
          <p:nvPr/>
        </p:nvSpPr>
        <p:spPr>
          <a:xfrm>
            <a:off x="3606637" y="3049250"/>
            <a:ext cx="2048724" cy="175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右箭头 38"/>
          <p:cNvSpPr/>
          <p:nvPr/>
        </p:nvSpPr>
        <p:spPr>
          <a:xfrm>
            <a:off x="648363" y="3713660"/>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右箭头 39"/>
          <p:cNvSpPr/>
          <p:nvPr/>
        </p:nvSpPr>
        <p:spPr>
          <a:xfrm>
            <a:off x="641468" y="4239064"/>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右箭头 40"/>
          <p:cNvSpPr/>
          <p:nvPr/>
        </p:nvSpPr>
        <p:spPr>
          <a:xfrm>
            <a:off x="619258" y="4910951"/>
            <a:ext cx="381522"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9047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4"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5"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6"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7"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8"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31"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2" name="文本框 1"/>
              <p:cNvSpPr txBox="1"/>
              <p:nvPr/>
            </p:nvSpPr>
            <p:spPr>
              <a:xfrm>
                <a:off x="506154" y="2138273"/>
                <a:ext cx="4596579" cy="6428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i="1" smtClean="0">
                              <a:latin typeface="Cambria Math" charset="0"/>
                              <a:ea typeface="Cambria Math" charset="0"/>
                              <a:cs typeface="Cambria Math" charset="0"/>
                            </a:rPr>
                            <m:t>𝛿</m:t>
                          </m:r>
                        </m:sup>
                        <m:e>
                          <m:func>
                            <m:funcPr>
                              <m:ctrlPr>
                                <a:rPr kumimoji="1" lang="en-US" altLang="zh-CN" i="1" smtClean="0">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𝑛</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r>
                                <a:rPr kumimoji="1" lang="en-US" altLang="zh-CN" b="0" i="1" smtClean="0">
                                  <a:latin typeface="Cambria Math" charset="0"/>
                                </a:rPr>
                                <m:t>𝑑𝑥</m:t>
                              </m:r>
                              <m:r>
                                <a:rPr kumimoji="1" lang="en-US" altLang="zh-CN" b="0" i="1" smtClean="0">
                                  <a:latin typeface="Cambria Math" charset="0"/>
                                </a:rPr>
                                <m:t>=</m:t>
                              </m:r>
                              <m:d>
                                <m:dPr>
                                  <m:begChr m:val="{"/>
                                  <m:endChr m:val=""/>
                                  <m:ctrlPr>
                                    <a:rPr kumimoji="1" lang="en-US" altLang="zh-CN" b="0" i="1" smtClean="0">
                                      <a:latin typeface="Cambria Math" panose="02040503050406030204" pitchFamily="18" charset="0"/>
                                    </a:rPr>
                                  </m:ctrlPr>
                                </m:dPr>
                                <m:e>
                                  <m:eqArr>
                                    <m:eqArrPr>
                                      <m:ctrlPr>
                                        <a:rPr kumimoji="1" lang="en-US" altLang="zh-CN" b="0" i="1" smtClean="0">
                                          <a:latin typeface="Cambria Math" panose="02040503050406030204" pitchFamily="18" charset="0"/>
                                        </a:rPr>
                                      </m:ctrlPr>
                                    </m:eqArrPr>
                                    <m:e>
                                      <m:r>
                                        <a:rPr kumimoji="1" lang="en-US" altLang="zh-CN" b="0" i="1" smtClean="0">
                                          <a:latin typeface="Cambria Math" charset="0"/>
                                        </a:rPr>
                                        <m:t>0            </m:t>
                                      </m:r>
                                      <m:r>
                                        <a:rPr kumimoji="1" lang="en-US" altLang="zh-CN" b="0" i="1" smtClean="0">
                                          <a:latin typeface="Cambria Math" charset="0"/>
                                        </a:rPr>
                                        <m:t>𝑚</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𝑛</m:t>
                                      </m:r>
                                    </m:e>
                                    <m:e>
                                      <m:r>
                                        <a:rPr kumimoji="1" lang="en-US" altLang="zh-CN" b="0" i="1" smtClean="0">
                                          <a:latin typeface="Cambria Math" charset="0"/>
                                          <a:ea typeface="Cambria Math" charset="0"/>
                                          <a:cs typeface="Cambria Math" charset="0"/>
                                        </a:rPr>
                                        <m:t>𝑁</m:t>
                                      </m:r>
                                      <m:d>
                                        <m:dPr>
                                          <m:ctrlPr>
                                            <a:rPr kumimoji="1" lang="en-US" altLang="zh-CN" b="0" i="1" smtClean="0">
                                              <a:latin typeface="Cambria Math" panose="02040503050406030204" pitchFamily="18" charset="0"/>
                                              <a:ea typeface="Cambria Math" charset="0"/>
                                              <a:cs typeface="Cambria Math" charset="0"/>
                                            </a:rPr>
                                          </m:ctrlPr>
                                        </m:d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𝑚</m:t>
                                              </m:r>
                                            </m:sub>
                                          </m:sSub>
                                        </m:e>
                                      </m:d>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𝑛</m:t>
                                      </m:r>
                                    </m:e>
                                  </m:eqArr>
                                </m:e>
                              </m:d>
                            </m:e>
                          </m:func>
                        </m:e>
                      </m:nary>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506154" y="2138273"/>
                <a:ext cx="4596579" cy="642805"/>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410851" y="3097396"/>
                <a:ext cx="5205849"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𝑁</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e>
                      </m:d>
                      <m:r>
                        <a:rPr kumimoji="1" lang="en-US" altLang="zh-CN" b="0" i="1" smtClean="0">
                          <a:latin typeface="Cambria Math" charset="0"/>
                        </a:rPr>
                        <m:t>=</m:t>
                      </m:r>
                      <m:nary>
                        <m:naryPr>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𝛿</m:t>
                          </m:r>
                        </m:sup>
                        <m:e>
                          <m:sSup>
                            <m:sSupPr>
                              <m:ctrlPr>
                                <a:rPr kumimoji="1" lang="is-IS" altLang="zh-CN" b="0" i="1" smtClean="0">
                                  <a:latin typeface="Cambria Math" panose="02040503050406030204" pitchFamily="18" charset="0"/>
                                </a:rPr>
                              </m:ctrlPr>
                            </m:sSupPr>
                            <m:e>
                              <m:r>
                                <a:rPr kumimoji="1" lang="en-US" altLang="zh-CN" b="0" i="1" smtClean="0">
                                  <a:latin typeface="Cambria Math" charset="0"/>
                                </a:rPr>
                                <m:t>𝑐𝑜𝑠</m:t>
                              </m:r>
                            </m:e>
                            <m:sup>
                              <m:r>
                                <a:rPr kumimoji="1" lang="en-US" altLang="zh-CN" b="0" i="1" smtClean="0">
                                  <a:latin typeface="Cambria Math" charset="0"/>
                                </a:rPr>
                                <m:t>2</m:t>
                              </m:r>
                            </m:sup>
                          </m:sSup>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𝑥</m:t>
                              </m:r>
                            </m:e>
                          </m:d>
                          <m:r>
                            <a:rPr kumimoji="1" lang="en-US" altLang="zh-CN" b="0" i="1" smtClean="0">
                              <a:latin typeface="Cambria Math" charset="0"/>
                            </a:rPr>
                            <m:t>𝑑𝑥</m:t>
                          </m:r>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𝛿</m:t>
                              </m:r>
                            </m:num>
                            <m:den>
                              <m:r>
                                <a:rPr kumimoji="1" lang="en-US" altLang="zh-CN" b="0" i="1" smtClean="0">
                                  <a:latin typeface="Cambria Math" charset="0"/>
                                </a:rPr>
                                <m:t>2</m:t>
                              </m:r>
                            </m:den>
                          </m:f>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m:t>
                              </m:r>
                              <m:r>
                                <a:rPr kumimoji="1" lang="en-US" altLang="zh-CN" b="0" i="1" smtClean="0">
                                  <a:latin typeface="Cambria Math" charset="0"/>
                                </a:rPr>
                                <m:t>𝑠𝑖𝑛</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𝑐𝑜𝑠</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den>
                          </m:f>
                        </m:e>
                      </m:nary>
                    </m:oMath>
                  </m:oMathPara>
                </a14:m>
                <a:endParaRPr kumimoji="1"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410851" y="3097396"/>
                <a:ext cx="5205849" cy="636841"/>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4130936" y="1325915"/>
                <a:ext cx="2633606"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𝑓</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e>
                      </m:d>
                      <m:r>
                        <a:rPr kumimoji="1" lang="en-US" altLang="zh-CN" b="0" i="1" smtClean="0">
                          <a:latin typeface="Cambria Math" charset="0"/>
                        </a:rPr>
                        <m:t>=</m:t>
                      </m:r>
                      <m:nary>
                        <m:naryPr>
                          <m:chr m:val="∑"/>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𝑚</m:t>
                          </m:r>
                          <m:r>
                            <a:rPr kumimoji="1" lang="en-US" altLang="zh-CN" b="0" i="1" smtClean="0">
                              <a:latin typeface="Cambria Math" charset="0"/>
                            </a:rPr>
                            <m:t>=1</m:t>
                          </m:r>
                        </m:sub>
                        <m:sup>
                          <m:r>
                            <a:rPr kumimoji="1" lang="is-IS" altLang="zh-CN" b="0" i="1" smtClean="0">
                              <a:latin typeface="Cambria Math" charset="0"/>
                              <a:ea typeface="Cambria Math" charset="0"/>
                              <a:cs typeface="Cambria Math" charset="0"/>
                            </a:rPr>
                            <m:t>∞</m:t>
                          </m:r>
                        </m:sup>
                        <m:e>
                          <m:sSub>
                            <m:sSubPr>
                              <m:ctrlPr>
                                <a:rPr kumimoji="1" lang="en-US" altLang="zh-CN" i="1">
                                  <a:latin typeface="Cambria Math" panose="02040503050406030204" pitchFamily="18" charset="0"/>
                                </a:rPr>
                              </m:ctrlPr>
                            </m:sSubPr>
                            <m:e>
                              <m:r>
                                <a:rPr kumimoji="1" lang="en-US" altLang="zh-CN" i="1">
                                  <a:latin typeface="Cambria Math" charset="0"/>
                                </a:rPr>
                                <m:t>𝐴</m:t>
                              </m:r>
                            </m:e>
                            <m:sub>
                              <m:r>
                                <a:rPr kumimoji="1" lang="en-US" altLang="zh-CN" i="1">
                                  <a:latin typeface="Cambria Math" charset="0"/>
                                </a:rPr>
                                <m:t>𝑚</m:t>
                              </m:r>
                            </m:sub>
                          </m:sSub>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e>
                      </m:nary>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130936" y="1325915"/>
                <a:ext cx="2633606" cy="755271"/>
              </a:xfrm>
              <a:prstGeom prst="rect">
                <a:avLst/>
              </a:prstGeom>
              <a:blipFill rotWithShape="0">
                <a:blip r:embed="rId4"/>
                <a:stretch>
                  <a:fillRect b="-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506154" y="1564955"/>
                <a:ext cx="279858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506154" y="1564955"/>
                <a:ext cx="2798587" cy="276999"/>
              </a:xfrm>
              <a:prstGeom prst="rect">
                <a:avLst/>
              </a:prstGeom>
              <a:blipFill rotWithShape="0">
                <a:blip r:embed="rId5"/>
                <a:stretch>
                  <a:fillRect l="-654" t="-4444" r="-2614" b="-35556"/>
                </a:stretch>
              </a:blipFill>
            </p:spPr>
            <p:txBody>
              <a:bodyPr/>
              <a:lstStyle/>
              <a:p>
                <a:r>
                  <a:rPr lang="zh-CN" altLang="en-US">
                    <a:noFill/>
                  </a:rPr>
                  <a:t> </a:t>
                </a:r>
              </a:p>
            </p:txBody>
          </p:sp>
        </mc:Fallback>
      </mc:AlternateContent>
      <p:sp>
        <p:nvSpPr>
          <p:cNvPr id="9" name="右箭头 8"/>
          <p:cNvSpPr/>
          <p:nvPr/>
        </p:nvSpPr>
        <p:spPr>
          <a:xfrm>
            <a:off x="3369733" y="1608657"/>
            <a:ext cx="592667" cy="207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1" name="文本框 10"/>
              <p:cNvSpPr txBox="1"/>
              <p:nvPr/>
            </p:nvSpPr>
            <p:spPr>
              <a:xfrm>
                <a:off x="5655361" y="2340224"/>
                <a:ext cx="28768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𝑁</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e>
                      </m:d>
                      <m:r>
                        <a:rPr kumimoji="1" lang="zh-CN" altLang="en-US" b="0" i="1" smtClean="0">
                          <a:latin typeface="Cambria Math" charset="0"/>
                        </a:rPr>
                        <m:t>：正交函数系的范数</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655361" y="2340224"/>
                <a:ext cx="2876813" cy="276999"/>
              </a:xfrm>
              <a:prstGeom prst="rect">
                <a:avLst/>
              </a:prstGeom>
              <a:blipFill rotWithShape="0">
                <a:blip r:embed="rId6"/>
                <a:stretch>
                  <a:fillRect t="-11111" r="-1059"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06154" y="3970624"/>
                <a:ext cx="3548792"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
                            <a:rPr kumimoji="1" lang="en-US" altLang="zh-CN" b="0" i="1" smtClean="0">
                              <a:latin typeface="Cambria Math" charset="0"/>
                            </a:rPr>
                            <m:t>𝑁</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m:t>
                          </m:r>
                        </m:den>
                      </m:f>
                      <m:nary>
                        <m:naryPr>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𝛿</m:t>
                          </m:r>
                        </m:sup>
                        <m:e>
                          <m:r>
                            <a:rPr kumimoji="1" lang="en-US" altLang="zh-CN" b="0" i="1" smtClean="0">
                              <a:latin typeface="Cambria Math" charset="0"/>
                            </a:rPr>
                            <m:t>𝑓</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e>
                          </m:d>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𝑥</m:t>
                                  </m:r>
                                </m:e>
                              </m:d>
                            </m:e>
                          </m:func>
                          <m:r>
                            <a:rPr kumimoji="1" lang="en-US" altLang="zh-CN" b="0" i="1" smtClean="0">
                              <a:latin typeface="Cambria Math" charset="0"/>
                            </a:rPr>
                            <m:t>𝑑𝑥</m:t>
                          </m:r>
                        </m:e>
                      </m:nary>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506154" y="3970624"/>
                <a:ext cx="3548792" cy="636841"/>
              </a:xfrm>
              <a:prstGeom prst="rect">
                <a:avLst/>
              </a:prstGeom>
              <a:blipFill rotWithShape="0">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041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3"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5"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9" name="object 8"/>
          <p:cNvSpPr txBox="1"/>
          <p:nvPr/>
        </p:nvSpPr>
        <p:spPr>
          <a:xfrm>
            <a:off x="518007" y="690919"/>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7" name="右箭头 16"/>
          <p:cNvSpPr/>
          <p:nvPr/>
        </p:nvSpPr>
        <p:spPr>
          <a:xfrm>
            <a:off x="518007" y="3027583"/>
            <a:ext cx="685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06400" y="1251027"/>
            <a:ext cx="7772400" cy="369332"/>
          </a:xfrm>
          <a:prstGeom prst="rect">
            <a:avLst/>
          </a:prstGeom>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大平壁在等温介质中的冷却问题的解</a:t>
            </a:r>
          </a:p>
        </p:txBody>
      </p:sp>
      <p:sp>
        <p:nvSpPr>
          <p:cNvPr id="2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23" name="文本框 22"/>
              <p:cNvSpPr txBox="1"/>
              <p:nvPr/>
            </p:nvSpPr>
            <p:spPr>
              <a:xfrm>
                <a:off x="518007" y="1826164"/>
                <a:ext cx="3652795"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nary>
                        <m:naryPr>
                          <m:chr m:val="∑"/>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=1</m:t>
                          </m:r>
                        </m:sub>
                        <m:sup>
                          <m:r>
                            <a:rPr kumimoji="1" lang="is-IS" altLang="zh-CN" b="0" i="1" smtClean="0">
                              <a:latin typeface="Cambria Math" charset="0"/>
                              <a:ea typeface="Cambria Math" charset="0"/>
                              <a:cs typeface="Cambria Math" charset="0"/>
                            </a:rPr>
                            <m:t>∞</m:t>
                          </m:r>
                        </m:sup>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𝐴</m:t>
                              </m:r>
                            </m:e>
                            <m:sub>
                              <m:r>
                                <a:rPr kumimoji="1" lang="en-US" altLang="zh-CN" b="0" i="1" smtClean="0">
                                  <a:latin typeface="Cambria Math" charset="0"/>
                                  <a:ea typeface="Cambria Math" charset="0"/>
                                  <a:cs typeface="Cambria Math" charset="0"/>
                                </a:rPr>
                                <m:t>𝑚</m:t>
                              </m:r>
                            </m:sub>
                          </m:sSub>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𝛼𝜏</m:t>
                              </m:r>
                            </m:num>
                            <m:den>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𝛿</m:t>
                                  </m:r>
                                </m:e>
                                <m:sup>
                                  <m:r>
                                    <a:rPr kumimoji="1" lang="en-US" altLang="zh-CN" i="1">
                                      <a:latin typeface="Cambria Math" charset="0"/>
                                    </a:rPr>
                                    <m:t>2</m:t>
                                  </m:r>
                                </m:sup>
                              </m:sSup>
                            </m:den>
                          </m:f>
                          <m:r>
                            <a:rPr kumimoji="1" lang="en-US" altLang="zh-CN" i="1">
                              <a:latin typeface="Cambria Math" charset="0"/>
                            </a:rPr>
                            <m:t>)</m:t>
                          </m:r>
                        </m:e>
                      </m:nary>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518007" y="1826164"/>
                <a:ext cx="3652795" cy="755271"/>
              </a:xfrm>
              <a:prstGeom prst="rect">
                <a:avLst/>
              </a:prstGeom>
              <a:blipFill rotWithShape="0">
                <a:blip r:embed="rId2"/>
                <a:stretch>
                  <a:fillRect b="-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4527821" y="1885378"/>
                <a:ext cx="3548792"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
                            <a:rPr kumimoji="1" lang="en-US" altLang="zh-CN" b="0" i="1" smtClean="0">
                              <a:latin typeface="Cambria Math" charset="0"/>
                            </a:rPr>
                            <m:t>𝑁</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m:t>
                          </m:r>
                        </m:den>
                      </m:f>
                      <m:nary>
                        <m:naryPr>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𝛿</m:t>
                          </m:r>
                        </m:sup>
                        <m:e>
                          <m:r>
                            <a:rPr kumimoji="1" lang="en-US" altLang="zh-CN" b="0" i="1" smtClean="0">
                              <a:latin typeface="Cambria Math" charset="0"/>
                            </a:rPr>
                            <m:t>𝑓</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e>
                          </m:d>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𝑥</m:t>
                                  </m:r>
                                </m:e>
                              </m:d>
                            </m:e>
                          </m:func>
                          <m:r>
                            <a:rPr kumimoji="1" lang="en-US" altLang="zh-CN" b="0" i="1" smtClean="0">
                              <a:latin typeface="Cambria Math" charset="0"/>
                            </a:rPr>
                            <m:t>𝑑𝑥</m:t>
                          </m:r>
                        </m:e>
                      </m:nary>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4527821" y="1885378"/>
                <a:ext cx="3548792" cy="636841"/>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1347740" y="2802347"/>
                <a:ext cx="6216510"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nary>
                        <m:naryPr>
                          <m:chr m:val="∑"/>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=1</m:t>
                          </m:r>
                        </m:sub>
                        <m:sup>
                          <m:r>
                            <a:rPr kumimoji="1" lang="is-IS" altLang="zh-CN" b="0" i="1" smtClean="0">
                              <a:latin typeface="Cambria Math" charset="0"/>
                              <a:ea typeface="Cambria Math" charset="0"/>
                              <a:cs typeface="Cambria Math" charset="0"/>
                            </a:rPr>
                            <m:t>∞</m:t>
                          </m:r>
                        </m:sup>
                        <m:e>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𝛼𝜏</m:t>
                              </m:r>
                            </m:num>
                            <m:den>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𝛿</m:t>
                                  </m:r>
                                </m:e>
                                <m:sup>
                                  <m:r>
                                    <a:rPr kumimoji="1" lang="en-US" altLang="zh-CN" i="1">
                                      <a:latin typeface="Cambria Math" charset="0"/>
                                    </a:rPr>
                                    <m:t>2</m:t>
                                  </m:r>
                                </m:sup>
                              </m:sSup>
                            </m:den>
                          </m:f>
                          <m:r>
                            <a:rPr kumimoji="1" lang="en-US" altLang="zh-CN" i="1">
                              <a:latin typeface="Cambria Math" charset="0"/>
                            </a:rPr>
                            <m:t>)</m:t>
                          </m:r>
                          <m:f>
                            <m:fPr>
                              <m:ctrlPr>
                                <a:rPr kumimoji="1" lang="bg-BG" altLang="zh-CN" i="1">
                                  <a:latin typeface="Cambria Math" panose="02040503050406030204" pitchFamily="18" charset="0"/>
                                </a:rPr>
                              </m:ctrlPr>
                            </m:fPr>
                            <m:num>
                              <m:r>
                                <a:rPr kumimoji="1" lang="en-US" altLang="zh-CN" i="1">
                                  <a:latin typeface="Cambria Math" charset="0"/>
                                </a:rPr>
                                <m:t>1</m:t>
                              </m:r>
                            </m:num>
                            <m:den>
                              <m:r>
                                <a:rPr kumimoji="1" lang="en-US" altLang="zh-CN" i="1">
                                  <a:latin typeface="Cambria Math" charset="0"/>
                                </a:rPr>
                                <m:t>𝑁</m:t>
                              </m:r>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r>
                                <a:rPr kumimoji="1" lang="en-US" altLang="zh-CN" i="1">
                                  <a:latin typeface="Cambria Math" charset="0"/>
                                </a:rPr>
                                <m:t>)</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sup>
                            <m:e>
                              <m:r>
                                <a:rPr kumimoji="1" lang="en-US" altLang="zh-CN" i="1">
                                  <a:latin typeface="Cambria Math" charset="0"/>
                                </a:rPr>
                                <m:t>𝑓</m:t>
                              </m:r>
                              <m:d>
                                <m:dPr>
                                  <m:ctrlPr>
                                    <a:rPr kumimoji="1" lang="en-US" altLang="zh-CN" i="1">
                                      <a:latin typeface="Cambria Math" panose="02040503050406030204" pitchFamily="18" charset="0"/>
                                    </a:rPr>
                                  </m:ctrlPr>
                                </m:dPr>
                                <m:e>
                                  <m:r>
                                    <a:rPr kumimoji="1" lang="en-US" altLang="zh-CN" i="1">
                                      <a:latin typeface="Cambria Math" charset="0"/>
                                    </a:rPr>
                                    <m:t>𝑥</m:t>
                                  </m:r>
                                </m:e>
                              </m:d>
                              <m:func>
                                <m:funcPr>
                                  <m:ctrlPr>
                                    <a:rPr kumimoji="1" lang="en-US" altLang="zh-CN" i="1">
                                      <a:latin typeface="Cambria Math" panose="02040503050406030204" pitchFamily="18" charset="0"/>
                                    </a:rPr>
                                  </m:ctrlPr>
                                </m:funcPr>
                                <m:fName>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a:rPr kumimoji="1" lang="en-US" altLang="zh-CN" i="1">
                                  <a:latin typeface="Cambria Math" charset="0"/>
                                </a:rPr>
                                <m:t>𝑑𝑥</m:t>
                              </m:r>
                            </m:e>
                          </m:nary>
                        </m:e>
                      </m:nary>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1347740" y="2802347"/>
                <a:ext cx="6216510" cy="755271"/>
              </a:xfrm>
              <a:prstGeom prst="rect">
                <a:avLst/>
              </a:prstGeom>
              <a:blipFill rotWithShape="0">
                <a:blip r:embed="rId4"/>
                <a:stretch>
                  <a:fillRect/>
                </a:stretch>
              </a:blipFill>
            </p:spPr>
            <p:txBody>
              <a:bodyPr/>
              <a:lstStyle/>
              <a:p>
                <a:r>
                  <a:rPr lang="zh-CN" altLang="en-US">
                    <a:noFill/>
                  </a:rPr>
                  <a:t> </a:t>
                </a:r>
              </a:p>
            </p:txBody>
          </p:sp>
        </mc:Fallback>
      </mc:AlternateContent>
      <p:sp>
        <p:nvSpPr>
          <p:cNvPr id="26" name="右箭头 25"/>
          <p:cNvSpPr/>
          <p:nvPr/>
        </p:nvSpPr>
        <p:spPr>
          <a:xfrm>
            <a:off x="518007" y="4130675"/>
            <a:ext cx="269086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50088" y="3778530"/>
            <a:ext cx="2084646" cy="369332"/>
          </a:xfrm>
          <a:prstGeom prst="rect">
            <a:avLst/>
          </a:prstGeom>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初始</a:t>
            </a:r>
            <a:r>
              <a:rPr lang="zh-CN" altLang="en-US" b="1">
                <a:solidFill>
                  <a:srgbClr val="FF0000"/>
                </a:solidFill>
                <a:latin typeface="黑体" panose="02010609060101010101" pitchFamily="49" charset="-122"/>
                <a:ea typeface="黑体" panose="02010609060101010101" pitchFamily="49" charset="-122"/>
              </a:rPr>
              <a:t>过余温度均匀</a:t>
            </a:r>
            <a:endParaRPr lang="zh-CN" altLang="en-US" b="1" dirty="0">
              <a:solidFill>
                <a:srgbClr val="FF0000"/>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8" name="文本框 27"/>
              <p:cNvSpPr txBox="1"/>
              <p:nvPr/>
            </p:nvSpPr>
            <p:spPr>
              <a:xfrm>
                <a:off x="3340948" y="3870355"/>
                <a:ext cx="5474384"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nary>
                        <m:naryPr>
                          <m:chr m:val="∑"/>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=1</m:t>
                          </m:r>
                        </m:sub>
                        <m:sup>
                          <m:r>
                            <a:rPr kumimoji="1" lang="is-IS" altLang="zh-CN" b="0" i="1" smtClean="0">
                              <a:latin typeface="Cambria Math" charset="0"/>
                              <a:ea typeface="Cambria Math" charset="0"/>
                              <a:cs typeface="Cambria Math" charset="0"/>
                            </a:rPr>
                            <m:t>∞</m:t>
                          </m:r>
                        </m:sup>
                        <m:e>
                          <m:func>
                            <m:funcPr>
                              <m:ctrlPr>
                                <a:rPr kumimoji="1" lang="en-US" altLang="zh-CN" i="1">
                                  <a:latin typeface="Cambria Math" panose="02040503050406030204" pitchFamily="18" charset="0"/>
                                </a:rPr>
                              </m:ctrlPr>
                            </m:funcPr>
                            <m:fName>
                              <m:f>
                                <m:fPr>
                                  <m:ctrlPr>
                                    <a:rPr kumimoji="1" lang="bg-BG" altLang="zh-CN"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𝑠𝑖𝑛</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num>
                                <m:den>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m:t>
                                  </m:r>
                                  <m:r>
                                    <a:rPr kumimoji="1" lang="en-US" altLang="zh-CN" b="0" i="1" smtClean="0">
                                      <a:latin typeface="Cambria Math" charset="0"/>
                                    </a:rPr>
                                    <m:t>𝑠𝑖𝑛</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r>
                                    <a:rPr kumimoji="1" lang="en-US" altLang="zh-CN" b="0" i="1" smtClean="0">
                                      <a:latin typeface="Cambria Math" charset="0"/>
                                    </a:rPr>
                                    <m:t>𝑐𝑜𝑠</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𝛽</m:t>
                                      </m:r>
                                    </m:e>
                                    <m:sub>
                                      <m:r>
                                        <a:rPr kumimoji="1" lang="en-US" altLang="zh-CN" b="0" i="1" smtClean="0">
                                          <a:latin typeface="Cambria Math" charset="0"/>
                                        </a:rPr>
                                        <m:t>𝑚</m:t>
                                      </m:r>
                                    </m:sub>
                                  </m:sSub>
                                </m:den>
                              </m:f>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𝛼𝜏</m:t>
                              </m:r>
                            </m:num>
                            <m:den>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𝛿</m:t>
                                  </m:r>
                                </m:e>
                                <m:sup>
                                  <m:r>
                                    <a:rPr kumimoji="1" lang="en-US" altLang="zh-CN" i="1">
                                      <a:latin typeface="Cambria Math" charset="0"/>
                                    </a:rPr>
                                    <m:t>2</m:t>
                                  </m:r>
                                </m:sup>
                              </m:sSup>
                            </m:den>
                          </m:f>
                          <m:r>
                            <a:rPr kumimoji="1" lang="en-US" altLang="zh-CN" i="1">
                              <a:latin typeface="Cambria Math" charset="0"/>
                            </a:rPr>
                            <m:t>)</m:t>
                          </m:r>
                          <m:r>
                            <a:rPr kumimoji="1" lang="bg-BG" altLang="zh-CN" i="1" smtClean="0">
                              <a:latin typeface="Cambria Math" charset="0"/>
                            </a:rPr>
                            <m:t> </m:t>
                          </m:r>
                        </m:e>
                      </m:nary>
                    </m:oMath>
                  </m:oMathPara>
                </a14:m>
                <a:endParaRPr kumimoji="1"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3340948" y="3870355"/>
                <a:ext cx="5474384" cy="755271"/>
              </a:xfrm>
              <a:prstGeom prst="rect">
                <a:avLst/>
              </a:prstGeom>
              <a:blipFill rotWithShape="0">
                <a:blip r:embed="rId5"/>
                <a:stretch>
                  <a:fillRect b="-8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806046" y="4924181"/>
                <a:ext cx="1772729" cy="569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0</m:t>
                              </m:r>
                            </m:sub>
                          </m:sSub>
                        </m:den>
                      </m:f>
                      <m:r>
                        <a:rPr kumimoji="1" lang="en-US" altLang="zh-CN" b="0" i="1" smtClean="0">
                          <a:latin typeface="Cambria Math" charset="0"/>
                        </a:rPr>
                        <m:t>=</m:t>
                      </m:r>
                      <m:r>
                        <a:rPr kumimoji="1" lang="en-US" altLang="zh-CN" b="0" i="1" smtClean="0">
                          <a:latin typeface="Cambria Math" charset="0"/>
                        </a:rPr>
                        <m:t>𝐹</m:t>
                      </m:r>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𝑥</m:t>
                          </m:r>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m:t>
                      </m:r>
                      <m:r>
                        <a:rPr kumimoji="1" lang="en-US" altLang="zh-CN" b="0" i="1" smtClean="0">
                          <a:latin typeface="Cambria Math" charset="0"/>
                        </a:rPr>
                        <m:t>𝐹𝑜</m:t>
                      </m:r>
                      <m:r>
                        <a:rPr kumimoji="1" lang="en-US" altLang="zh-CN" b="0" i="1" smtClean="0">
                          <a:latin typeface="Cambria Math" charset="0"/>
                        </a:rPr>
                        <m:t>,</m:t>
                      </m:r>
                      <m:r>
                        <a:rPr kumimoji="1" lang="en-US" altLang="zh-CN" b="0" i="1" smtClean="0">
                          <a:latin typeface="Cambria Math" charset="0"/>
                        </a:rPr>
                        <m:t>𝐵𝑖</m:t>
                      </m:r>
                      <m:r>
                        <a:rPr kumimoji="1" lang="en-US" altLang="zh-CN" b="0" i="1" smtClean="0">
                          <a:latin typeface="Cambria Math" charset="0"/>
                        </a:rPr>
                        <m:t>)</m:t>
                      </m:r>
                    </m:oMath>
                  </m:oMathPara>
                </a14:m>
                <a:endParaRPr kumimoji="1"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806046" y="4924181"/>
                <a:ext cx="1772729" cy="569771"/>
              </a:xfrm>
              <a:prstGeom prst="rect">
                <a:avLst/>
              </a:prstGeom>
              <a:blipFill rotWithShape="0">
                <a:blip r:embed="rId6"/>
                <a:stretch>
                  <a:fillRect b="-10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3029036" y="4959729"/>
                <a:ext cx="4676921"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func>
                        <m:funcPr>
                          <m:ctrlPr>
                            <a:rPr kumimoji="1" lang="en-US" altLang="zh-CN" i="1">
                              <a:latin typeface="Cambria Math" panose="02040503050406030204" pitchFamily="18" charset="0"/>
                            </a:rPr>
                          </m:ctrlPr>
                        </m:funcPr>
                        <m:fName>
                          <m:f>
                            <m:fPr>
                              <m:ctrlPr>
                                <a:rPr kumimoji="1" lang="bg-BG" altLang="zh-CN" i="1">
                                  <a:latin typeface="Cambria Math" panose="02040503050406030204" pitchFamily="18" charset="0"/>
                                </a:rPr>
                              </m:ctrlPr>
                            </m:fPr>
                            <m:num>
                              <m:r>
                                <a:rPr kumimoji="1" lang="en-US" altLang="zh-CN" i="1">
                                  <a:latin typeface="Cambria Math" charset="0"/>
                                </a:rPr>
                                <m:t>2</m:t>
                              </m:r>
                              <m:r>
                                <a:rPr kumimoji="1" lang="en-US" altLang="zh-CN" i="1">
                                  <a:latin typeface="Cambria Math" charset="0"/>
                                </a:rPr>
                                <m:t>𝑠𝑖𝑛</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Sub>
                            </m:num>
                            <m:den>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Sub>
                              <m:r>
                                <a:rPr kumimoji="1" lang="en-US" altLang="zh-CN" i="1">
                                  <a:latin typeface="Cambria Math" charset="0"/>
                                </a:rPr>
                                <m:t>+</m:t>
                              </m:r>
                              <m:r>
                                <a:rPr kumimoji="1" lang="en-US" altLang="zh-CN" i="1">
                                  <a:latin typeface="Cambria Math" charset="0"/>
                                </a:rPr>
                                <m:t>𝑠𝑖𝑛</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Sub>
                              <m:r>
                                <a:rPr kumimoji="1" lang="en-US" altLang="zh-CN" i="1">
                                  <a:latin typeface="Cambria Math" charset="0"/>
                                </a:rPr>
                                <m:t>𝑐𝑜𝑠</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Sub>
                            </m:den>
                          </m:f>
                          <m:r>
                            <m:rPr>
                              <m:sty m:val="p"/>
                            </m:rPr>
                            <a:rPr kumimoji="1" lang="en-US" altLang="zh-CN">
                              <a:latin typeface="Cambria Math" charset="0"/>
                            </a:rPr>
                            <m:t>cos</m:t>
                          </m:r>
                        </m:fName>
                        <m:e>
                          <m:d>
                            <m:dPr>
                              <m:ctrlPr>
                                <a:rPr kumimoji="1" lang="en-US" altLang="zh-CN" i="1">
                                  <a:latin typeface="Cambria Math" panose="02040503050406030204" pitchFamily="18" charset="0"/>
                                </a:rPr>
                              </m:ctrlPr>
                            </m:dPr>
                            <m:e>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Sub>
                                </m:num>
                                <m:den>
                                  <m:r>
                                    <a:rPr kumimoji="1" lang="bg-BG" altLang="zh-CN" i="1">
                                      <a:latin typeface="Cambria Math" charset="0"/>
                                      <a:ea typeface="Cambria Math" charset="0"/>
                                      <a:cs typeface="Cambria Math" charset="0"/>
                                    </a:rPr>
                                    <m:t>𝛿</m:t>
                                  </m:r>
                                </m:den>
                              </m:f>
                              <m:r>
                                <a:rPr kumimoji="1" lang="en-US" altLang="zh-CN" i="1">
                                  <a:latin typeface="Cambria Math" charset="0"/>
                                </a:rPr>
                                <m:t>𝑥</m:t>
                              </m:r>
                            </m:e>
                          </m:d>
                        </m:e>
                      </m:func>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b="0" i="1" smtClean="0">
                              <a:latin typeface="Cambria Math" charset="0"/>
                              <a:ea typeface="Cambria Math" charset="0"/>
                              <a:cs typeface="Cambria Math" charset="0"/>
                            </a:rPr>
                            <m:t>1</m:t>
                          </m:r>
                        </m:sub>
                        <m:sup>
                          <m:r>
                            <a:rPr kumimoji="1" lang="en-US" altLang="zh-CN" i="1">
                              <a:latin typeface="Cambria Math" charset="0"/>
                            </a:rPr>
                            <m:t>2</m:t>
                          </m:r>
                        </m:sup>
                      </m:sSubSup>
                      <m:r>
                        <a:rPr kumimoji="1" lang="en-US" altLang="zh-CN" b="0" i="1" smtClean="0">
                          <a:latin typeface="Cambria Math" charset="0"/>
                        </a:rPr>
                        <m:t>𝐹𝑜</m:t>
                      </m:r>
                      <m:r>
                        <a:rPr kumimoji="1" lang="en-US" altLang="zh-CN" i="1">
                          <a:latin typeface="Cambria Math" charset="0"/>
                        </a:rPr>
                        <m:t>)</m:t>
                      </m:r>
                    </m:oMath>
                  </m:oMathPara>
                </a14:m>
                <a:endParaRPr kumimoji="1"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3029036" y="4959729"/>
                <a:ext cx="4676921" cy="572657"/>
              </a:xfrm>
              <a:prstGeom prst="rect">
                <a:avLst/>
              </a:prstGeom>
              <a:blipFill rotWithShape="0">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569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2" name="文本框 11"/>
              <p:cNvSpPr txBox="1"/>
              <p:nvPr/>
            </p:nvSpPr>
            <p:spPr>
              <a:xfrm>
                <a:off x="676884" y="1383312"/>
                <a:ext cx="56457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Cambria Math" charset="0"/>
                          <a:cs typeface="Cambria Math" charset="0"/>
                        </a:rPr>
                        <m:t>𝝉</m:t>
                      </m:r>
                      <m:r>
                        <a:rPr lang="zh-CN" altLang="en-US" sz="2000" b="1" i="1" smtClean="0">
                          <a:solidFill>
                            <a:srgbClr val="FF0000"/>
                          </a:solidFill>
                          <a:latin typeface="Cambria Math" charset="0"/>
                          <a:ea typeface="SimHei" charset="0"/>
                          <a:cs typeface="SimHei" charset="0"/>
                        </a:rPr>
                        <m:t>时刻为止单位面积平壁在冷却过程中放出的热量</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76884" y="1383312"/>
                <a:ext cx="5645776" cy="307777"/>
              </a:xfrm>
              <a:prstGeom prst="rect">
                <a:avLst/>
              </a:prstGeom>
              <a:blipFill rotWithShape="0">
                <a:blip r:embed="rId2"/>
                <a:stretch>
                  <a:fillRect t="-10000" r="-756" b="-32000"/>
                </a:stretch>
              </a:blipFill>
            </p:spPr>
            <p:txBody>
              <a:bodyPr/>
              <a:lstStyle/>
              <a:p>
                <a:r>
                  <a:rPr lang="zh-CN" altLang="en-US">
                    <a:noFill/>
                  </a:rPr>
                  <a:t> </a:t>
                </a:r>
              </a:p>
            </p:txBody>
          </p:sp>
        </mc:Fallback>
      </mc:AlternateContent>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2" name="文本框 1"/>
              <p:cNvSpPr txBox="1"/>
              <p:nvPr/>
            </p:nvSpPr>
            <p:spPr>
              <a:xfrm>
                <a:off x="759295" y="1936475"/>
                <a:ext cx="7854009"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𝑄</m:t>
                      </m:r>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𝜏</m:t>
                          </m:r>
                        </m:e>
                      </m:d>
                      <m:r>
                        <a:rPr kumimoji="1" lang="en-US" altLang="zh-CN" b="0" i="1" smtClean="0">
                          <a:latin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nary>
                        <m:naryPr>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0</m:t>
                          </m:r>
                        </m:sub>
                        <m:sup>
                          <m:r>
                            <a:rPr kumimoji="1" lang="is-IS" altLang="zh-CN" b="0" i="1" smtClean="0">
                              <a:latin typeface="Cambria Math" charset="0"/>
                              <a:ea typeface="Cambria Math" charset="0"/>
                              <a:cs typeface="Cambria Math" charset="0"/>
                            </a:rPr>
                            <m:t>𝜏</m:t>
                          </m:r>
                        </m:sup>
                        <m:e>
                          <m:d>
                            <m:dPr>
                              <m:ctrlPr>
                                <a:rPr kumimoji="1" lang="en-US" altLang="zh-CN" b="0" i="1" smtClean="0">
                                  <a:latin typeface="Cambria Math" panose="02040503050406030204" pitchFamily="18" charset="0"/>
                                  <a:ea typeface="Cambria Math" charset="0"/>
                                  <a:cs typeface="Cambria Math" charset="0"/>
                                </a:rPr>
                              </m:ctrlPr>
                            </m:dPr>
                            <m:e>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𝜃</m:t>
                              </m:r>
                            </m:e>
                          </m:d>
                          <m:r>
                            <a:rPr kumimoji="1" lang="en-US" altLang="zh-CN" b="0" i="1" smtClean="0">
                              <a:latin typeface="Cambria Math" charset="0"/>
                              <a:ea typeface="Cambria Math" charset="0"/>
                              <a:cs typeface="Cambria Math" charset="0"/>
                            </a:rPr>
                            <m:t>𝑑𝑥</m:t>
                          </m:r>
                          <m:r>
                            <a:rPr kumimoji="1" lang="en-US" altLang="zh-CN" b="0" i="1" smtClean="0">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𝑐</m:t>
                          </m:r>
                          <m:r>
                            <a:rPr kumimoji="1" lang="en-US" altLang="zh-CN" i="1" smtClean="0">
                              <a:latin typeface="Cambria Math" charset="0"/>
                              <a:ea typeface="Cambria Math" charset="0"/>
                              <a:cs typeface="Cambria Math" charset="0"/>
                            </a:rPr>
                            <m:t>𝛿</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[1−</m:t>
                          </m:r>
                          <m:nary>
                            <m:naryPr>
                              <m:chr m:val="∑"/>
                              <m:ctrlPr>
                                <a:rPr kumimoji="1" lang="is-IS" altLang="zh-CN" i="1">
                                  <a:latin typeface="Cambria Math" panose="02040503050406030204" pitchFamily="18" charset="0"/>
                                  <a:ea typeface="Cambria Math" charset="0"/>
                                  <a:cs typeface="Cambria Math" charset="0"/>
                                </a:rPr>
                              </m:ctrlPr>
                            </m:naryPr>
                            <m:sub>
                              <m:r>
                                <m:rPr>
                                  <m:brk m:alnAt="23"/>
                                </m:rPr>
                                <a:rPr kumimoji="1" lang="en-US" altLang="zh-CN" i="1">
                                  <a:latin typeface="Cambria Math" charset="0"/>
                                  <a:ea typeface="Cambria Math" charset="0"/>
                                  <a:cs typeface="Cambria Math" charset="0"/>
                                </a:rPr>
                                <m:t>𝑚</m:t>
                              </m:r>
                              <m:r>
                                <a:rPr kumimoji="1" lang="en-US" altLang="zh-CN" i="1">
                                  <a:latin typeface="Cambria Math" charset="0"/>
                                  <a:ea typeface="Cambria Math" charset="0"/>
                                  <a:cs typeface="Cambria Math" charset="0"/>
                                </a:rPr>
                                <m:t>=1</m:t>
                              </m:r>
                            </m:sub>
                            <m:sup>
                              <m:r>
                                <a:rPr kumimoji="1" lang="is-IS" altLang="zh-CN" i="1">
                                  <a:latin typeface="Cambria Math" charset="0"/>
                                  <a:ea typeface="Cambria Math" charset="0"/>
                                  <a:cs typeface="Cambria Math" charset="0"/>
                                </a:rPr>
                                <m:t>∞</m:t>
                              </m:r>
                            </m:sup>
                            <m:e>
                              <m:f>
                                <m:fPr>
                                  <m:ctrlPr>
                                    <a:rPr kumimoji="1" lang="bg-BG" altLang="zh-CN" i="1">
                                      <a:latin typeface="Cambria Math" panose="02040503050406030204" pitchFamily="18" charset="0"/>
                                    </a:rPr>
                                  </m:ctrlPr>
                                </m:fPr>
                                <m:num>
                                  <m:r>
                                    <a:rPr kumimoji="1" lang="en-US" altLang="zh-CN" i="1">
                                      <a:latin typeface="Cambria Math" charset="0"/>
                                    </a:rPr>
                                    <m:t>2</m:t>
                                  </m:r>
                                  <m:sSup>
                                    <m:sSupPr>
                                      <m:ctrlPr>
                                        <a:rPr kumimoji="1" lang="en-US" altLang="zh-CN" i="1">
                                          <a:latin typeface="Cambria Math" panose="02040503050406030204" pitchFamily="18" charset="0"/>
                                        </a:rPr>
                                      </m:ctrlPr>
                                    </m:sSupPr>
                                    <m:e>
                                      <m:r>
                                        <a:rPr kumimoji="1" lang="en-US" altLang="zh-CN" i="1">
                                          <a:latin typeface="Cambria Math" charset="0"/>
                                        </a:rPr>
                                        <m:t>𝑠𝑖𝑛</m:t>
                                      </m:r>
                                    </m:e>
                                    <m:sup>
                                      <m:r>
                                        <a:rPr kumimoji="1" lang="en-US" altLang="zh-CN" i="1">
                                          <a:latin typeface="Cambria Math" charset="0"/>
                                        </a:rPr>
                                        <m:t>2</m:t>
                                      </m:r>
                                    </m:sup>
                                  </m:s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r>
                                    <a:rPr kumimoji="1" lang="en-US" altLang="zh-CN" i="1">
                                      <a:latin typeface="Cambria Math" charset="0"/>
                                    </a:rPr>
                                    <m:t>𝑠𝑖𝑛</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r>
                                    <a:rPr kumimoji="1" lang="en-US" altLang="zh-CN" i="1">
                                      <a:latin typeface="Cambria Math" charset="0"/>
                                    </a:rPr>
                                    <m:t>𝑐𝑜𝑠</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den>
                              </m:f>
                              <m:r>
                                <m:rPr>
                                  <m:sty m:val="p"/>
                                </m:rPr>
                                <a:rPr kumimoji="1" lang="en-US" altLang="zh-CN">
                                  <a:latin typeface="Cambria Math" charset="0"/>
                                </a:rPr>
                                <m:t>exp</m:t>
                              </m:r>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𝛼𝜏</m:t>
                                  </m:r>
                                </m:num>
                                <m:den>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𝛿</m:t>
                                      </m:r>
                                    </m:e>
                                    <m:sup>
                                      <m:r>
                                        <a:rPr kumimoji="1" lang="en-US" altLang="zh-CN" i="1">
                                          <a:latin typeface="Cambria Math" charset="0"/>
                                        </a:rPr>
                                        <m:t>2</m:t>
                                      </m:r>
                                    </m:sup>
                                  </m:sSup>
                                </m:den>
                              </m:f>
                              <m:r>
                                <a:rPr kumimoji="1" lang="en-US" altLang="zh-CN" i="1">
                                  <a:latin typeface="Cambria Math" charset="0"/>
                                </a:rPr>
                                <m:t>)</m:t>
                              </m:r>
                              <m:r>
                                <a:rPr kumimoji="1" lang="bg-BG" altLang="zh-CN" i="1">
                                  <a:latin typeface="Cambria Math" charset="0"/>
                                </a:rPr>
                                <m:t> </m:t>
                              </m:r>
                            </m:e>
                          </m:nary>
                          <m:r>
                            <a:rPr kumimoji="1" lang="en-US" altLang="zh-CN" b="0" i="1" smtClean="0">
                              <a:latin typeface="Cambria Math" charset="0"/>
                              <a:ea typeface="Cambria Math" charset="0"/>
                              <a:cs typeface="Cambria Math" charset="0"/>
                            </a:rPr>
                            <m:t>]</m:t>
                          </m:r>
                        </m:e>
                      </m:nary>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759295" y="1936475"/>
                <a:ext cx="7854009" cy="755271"/>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59294" y="2885021"/>
                <a:ext cx="6148606" cy="755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𝑄</m:t>
                          </m:r>
                        </m:num>
                        <m:den>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𝑄</m:t>
                              </m:r>
                            </m:e>
                            <m:sub>
                              <m:r>
                                <a:rPr kumimoji="1" lang="en-US" altLang="zh-CN" b="0" i="1" smtClean="0">
                                  <a:latin typeface="Cambria Math" charset="0"/>
                                  <a:ea typeface="Cambria Math" charset="0"/>
                                  <a:cs typeface="Cambria Math" charset="0"/>
                                </a:rPr>
                                <m:t>0</m:t>
                              </m:r>
                            </m:sub>
                          </m:sSub>
                        </m:den>
                      </m:f>
                      <m:r>
                        <a:rPr kumimoji="1" lang="en-US" altLang="zh-CN" b="0" i="1" smtClean="0">
                          <a:latin typeface="Cambria Math" charset="0"/>
                          <a:ea typeface="Cambria Math" charset="0"/>
                          <a:cs typeface="Cambria Math" charset="0"/>
                        </a:rPr>
                        <m:t>=</m:t>
                      </m:r>
                      <m:r>
                        <a:rPr kumimoji="1" lang="en-US" altLang="zh-CN" i="1">
                          <a:latin typeface="Cambria Math" charset="0"/>
                          <a:ea typeface="Cambria Math" charset="0"/>
                          <a:cs typeface="Cambria Math" charset="0"/>
                        </a:rPr>
                        <m:t>1−</m:t>
                      </m:r>
                      <m:nary>
                        <m:naryPr>
                          <m:chr m:val="∑"/>
                          <m:ctrlPr>
                            <a:rPr kumimoji="1" lang="is-IS" altLang="zh-CN" i="1">
                              <a:latin typeface="Cambria Math" panose="02040503050406030204" pitchFamily="18" charset="0"/>
                              <a:ea typeface="Cambria Math" charset="0"/>
                              <a:cs typeface="Cambria Math" charset="0"/>
                            </a:rPr>
                          </m:ctrlPr>
                        </m:naryPr>
                        <m:sub>
                          <m:r>
                            <m:rPr>
                              <m:brk m:alnAt="23"/>
                            </m:rPr>
                            <a:rPr kumimoji="1" lang="en-US" altLang="zh-CN" i="1">
                              <a:latin typeface="Cambria Math" charset="0"/>
                              <a:ea typeface="Cambria Math" charset="0"/>
                              <a:cs typeface="Cambria Math" charset="0"/>
                            </a:rPr>
                            <m:t>𝑚</m:t>
                          </m:r>
                          <m:r>
                            <a:rPr kumimoji="1" lang="en-US" altLang="zh-CN" i="1">
                              <a:latin typeface="Cambria Math" charset="0"/>
                              <a:ea typeface="Cambria Math" charset="0"/>
                              <a:cs typeface="Cambria Math" charset="0"/>
                            </a:rPr>
                            <m:t>=1</m:t>
                          </m:r>
                        </m:sub>
                        <m:sup>
                          <m:r>
                            <a:rPr kumimoji="1" lang="is-IS" altLang="zh-CN" i="1">
                              <a:latin typeface="Cambria Math" charset="0"/>
                              <a:ea typeface="Cambria Math" charset="0"/>
                              <a:cs typeface="Cambria Math" charset="0"/>
                            </a:rPr>
                            <m:t>∞</m:t>
                          </m:r>
                        </m:sup>
                        <m:e>
                          <m:f>
                            <m:fPr>
                              <m:ctrlPr>
                                <a:rPr kumimoji="1" lang="bg-BG" altLang="zh-CN" i="1">
                                  <a:latin typeface="Cambria Math" panose="02040503050406030204" pitchFamily="18" charset="0"/>
                                </a:rPr>
                              </m:ctrlPr>
                            </m:fPr>
                            <m:num>
                              <m:r>
                                <a:rPr kumimoji="1" lang="en-US" altLang="zh-CN" i="1">
                                  <a:latin typeface="Cambria Math" charset="0"/>
                                </a:rPr>
                                <m:t>2</m:t>
                              </m:r>
                              <m:sSup>
                                <m:sSupPr>
                                  <m:ctrlPr>
                                    <a:rPr kumimoji="1" lang="en-US" altLang="zh-CN" i="1">
                                      <a:latin typeface="Cambria Math" panose="02040503050406030204" pitchFamily="18" charset="0"/>
                                    </a:rPr>
                                  </m:ctrlPr>
                                </m:sSupPr>
                                <m:e>
                                  <m:r>
                                    <a:rPr kumimoji="1" lang="en-US" altLang="zh-CN" i="1">
                                      <a:latin typeface="Cambria Math" charset="0"/>
                                    </a:rPr>
                                    <m:t>𝑠𝑖𝑛</m:t>
                                  </m:r>
                                </m:e>
                                <m:sup>
                                  <m:r>
                                    <a:rPr kumimoji="1" lang="en-US" altLang="zh-CN" i="1">
                                      <a:latin typeface="Cambria Math" charset="0"/>
                                    </a:rPr>
                                    <m:t>2</m:t>
                                  </m:r>
                                </m:sup>
                              </m:s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num>
                            <m:den>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r>
                                <a:rPr kumimoji="1" lang="en-US" altLang="zh-CN" i="1">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r>
                                <a:rPr kumimoji="1" lang="en-US" altLang="zh-CN" i="1">
                                  <a:latin typeface="Cambria Math" charset="0"/>
                                </a:rPr>
                                <m:t>𝑠𝑖𝑛</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r>
                                <a:rPr kumimoji="1" lang="en-US" altLang="zh-CN" i="1">
                                  <a:latin typeface="Cambria Math" charset="0"/>
                                </a:rPr>
                                <m:t>𝑐𝑜𝑠</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Sub>
                            </m:den>
                          </m:f>
                          <m:func>
                            <m:funcPr>
                              <m:ctrlPr>
                                <a:rPr kumimoji="1" lang="en-US" altLang="zh-CN" i="1">
                                  <a:latin typeface="Cambria Math" panose="02040503050406030204" pitchFamily="18" charset="0"/>
                                </a:rPr>
                              </m:ctrlPr>
                            </m:funcPr>
                            <m:fName>
                              <m:r>
                                <m:rPr>
                                  <m:sty m:val="p"/>
                                </m:rPr>
                                <a:rPr kumimoji="1" lang="en-US" altLang="zh-CN">
                                  <a:latin typeface="Cambria Math" charset="0"/>
                                </a:rPr>
                                <m:t>exp</m:t>
                              </m:r>
                            </m:fName>
                            <m:e>
                              <m:d>
                                <m:dPr>
                                  <m:ctrlPr>
                                    <a:rPr kumimoji="1" lang="en-US" altLang="zh-CN" i="1">
                                      <a:latin typeface="Cambria Math" panose="02040503050406030204" pitchFamily="18" charset="0"/>
                                    </a:rPr>
                                  </m:ctrlPr>
                                </m:dPr>
                                <m:e>
                                  <m:r>
                                    <a:rPr kumimoji="1" lang="en-US" altLang="zh-CN" i="1">
                                      <a:latin typeface="Cambria Math" charset="0"/>
                                    </a:rPr>
                                    <m:t>−</m:t>
                                  </m:r>
                                  <m:sSubSup>
                                    <m:sSubSupPr>
                                      <m:ctrlPr>
                                        <a:rPr kumimoji="1" lang="en-US" altLang="zh-CN" i="1">
                                          <a:latin typeface="Cambria Math" panose="02040503050406030204" pitchFamily="18" charset="0"/>
                                        </a:rPr>
                                      </m:ctrlPr>
                                    </m:sSubSupPr>
                                    <m:e>
                                      <m:r>
                                        <a:rPr kumimoji="1" lang="en-US" altLang="zh-CN" i="1">
                                          <a:latin typeface="Cambria Math" charset="0"/>
                                          <a:ea typeface="Cambria Math" charset="0"/>
                                          <a:cs typeface="Cambria Math" charset="0"/>
                                        </a:rPr>
                                        <m:t>𝛽</m:t>
                                      </m:r>
                                    </m:e>
                                    <m:sub>
                                      <m:r>
                                        <a:rPr kumimoji="1" lang="en-US" altLang="zh-CN" i="1">
                                          <a:latin typeface="Cambria Math" charset="0"/>
                                        </a:rPr>
                                        <m:t>𝑚</m:t>
                                      </m:r>
                                    </m:sub>
                                    <m:sup>
                                      <m:r>
                                        <a:rPr kumimoji="1" lang="en-US" altLang="zh-CN" i="1">
                                          <a:latin typeface="Cambria Math" charset="0"/>
                                        </a:rPr>
                                        <m:t>2</m:t>
                                      </m:r>
                                    </m:sup>
                                  </m:sSubSup>
                                  <m:r>
                                    <a:rPr kumimoji="1" lang="en-US" altLang="zh-CN" b="0" i="1" smtClean="0">
                                      <a:latin typeface="Cambria Math" charset="0"/>
                                    </a:rPr>
                                    <m:t>𝐹𝑜</m:t>
                                  </m:r>
                                </m:e>
                              </m:d>
                            </m:e>
                          </m:func>
                          <m:r>
                            <a:rPr kumimoji="1" lang="en-US" altLang="zh-CN" b="0" i="1" smtClean="0">
                              <a:latin typeface="Cambria Math" charset="0"/>
                            </a:rPr>
                            <m:t>=</m:t>
                          </m:r>
                          <m:r>
                            <a:rPr kumimoji="1" lang="en-US" altLang="zh-CN" b="0" i="1" smtClean="0">
                              <a:latin typeface="Cambria Math" charset="0"/>
                            </a:rPr>
                            <m:t>𝐹</m:t>
                          </m:r>
                          <m:r>
                            <a:rPr kumimoji="1" lang="en-US" altLang="zh-CN" b="0" i="1" smtClean="0">
                              <a:latin typeface="Cambria Math" charset="0"/>
                            </a:rPr>
                            <m:t>(</m:t>
                          </m:r>
                          <m:r>
                            <a:rPr kumimoji="1" lang="en-US" altLang="zh-CN" b="0" i="1" smtClean="0">
                              <a:latin typeface="Cambria Math" charset="0"/>
                            </a:rPr>
                            <m:t>𝐹𝑜</m:t>
                          </m:r>
                          <m:r>
                            <a:rPr kumimoji="1" lang="en-US" altLang="zh-CN" b="0" i="1" smtClean="0">
                              <a:latin typeface="Cambria Math" charset="0"/>
                            </a:rPr>
                            <m:t>,</m:t>
                          </m:r>
                          <m:r>
                            <a:rPr kumimoji="1" lang="en-US" altLang="zh-CN" b="0" i="1" smtClean="0">
                              <a:latin typeface="Cambria Math" charset="0"/>
                            </a:rPr>
                            <m:t>𝐵𝑖</m:t>
                          </m:r>
                          <m:r>
                            <a:rPr kumimoji="1" lang="en-US" altLang="zh-CN" b="0" i="1" smtClean="0">
                              <a:latin typeface="Cambria Math" charset="0"/>
                            </a:rPr>
                            <m:t>) </m:t>
                          </m:r>
                        </m:e>
                      </m:nary>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759294" y="2885021"/>
                <a:ext cx="6148606" cy="755271"/>
              </a:xfrm>
              <a:prstGeom prst="rect">
                <a:avLst/>
              </a:prstGeom>
              <a:blipFill rotWithShape="0">
                <a:blip r:embed="rId4"/>
                <a:stretch>
                  <a:fillRect b="-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268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四、乘积解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609600" y="1386001"/>
                <a:ext cx="2436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二维非稳态导热问题</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609600" y="1386001"/>
                <a:ext cx="2436564" cy="307777"/>
              </a:xfrm>
              <a:prstGeom prst="rect">
                <a:avLst/>
              </a:prstGeom>
              <a:blipFill rotWithShape="0">
                <a:blip r:embed="rId2"/>
                <a:stretch>
                  <a:fillRect l="-2000" t="-7843" r="-2000" b="-31373"/>
                </a:stretch>
              </a:blipFill>
            </p:spPr>
            <p:txBody>
              <a:bodyPr/>
              <a:lstStyle/>
              <a:p>
                <a:r>
                  <a:rPr lang="zh-CN" altLang="en-US">
                    <a:noFill/>
                  </a:rPr>
                  <a:t> </a:t>
                </a:r>
              </a:p>
            </p:txBody>
          </p:sp>
        </mc:Fallback>
      </mc:AlternateContent>
      <p:sp>
        <p:nvSpPr>
          <p:cNvPr id="1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3" name="矩形 22"/>
          <p:cNvSpPr/>
          <p:nvPr/>
        </p:nvSpPr>
        <p:spPr>
          <a:xfrm>
            <a:off x="2928395" y="2416860"/>
            <a:ext cx="2472323" cy="2905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5" name="直线箭头连接符 24"/>
          <p:cNvCxnSpPr/>
          <p:nvPr/>
        </p:nvCxnSpPr>
        <p:spPr>
          <a:xfrm flipV="1">
            <a:off x="2357377" y="3824647"/>
            <a:ext cx="3939251" cy="2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p:nvPr/>
        </p:nvCxnSpPr>
        <p:spPr>
          <a:xfrm flipV="1">
            <a:off x="4151052" y="1893611"/>
            <a:ext cx="0" cy="3908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p:cNvSpPr/>
              <p:nvPr/>
            </p:nvSpPr>
            <p:spPr>
              <a:xfrm>
                <a:off x="4151052" y="3824647"/>
                <a:ext cx="3986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rPr>
                        <m:t>𝑂</m:t>
                      </m:r>
                    </m:oMath>
                  </m:oMathPara>
                </a14:m>
                <a:endParaRPr kumimoji="1" lang="zh-CN" altLang="en-US" dirty="0"/>
              </a:p>
            </p:txBody>
          </p:sp>
        </mc:Choice>
        <mc:Fallback xmlns="">
          <p:sp>
            <p:nvSpPr>
              <p:cNvPr id="29" name="矩形 28"/>
              <p:cNvSpPr>
                <a:spLocks noRot="1" noChangeAspect="1" noMove="1" noResize="1" noEditPoints="1" noAdjustHandles="1" noChangeArrowheads="1" noChangeShapeType="1" noTextEdit="1"/>
              </p:cNvSpPr>
              <p:nvPr/>
            </p:nvSpPr>
            <p:spPr>
              <a:xfrm>
                <a:off x="4151052" y="3824647"/>
                <a:ext cx="398699"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6097922" y="3869482"/>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6097922" y="3869482"/>
                <a:ext cx="183319" cy="276999"/>
              </a:xfrm>
              <a:prstGeom prst="rect">
                <a:avLst/>
              </a:prstGeom>
              <a:blipFill rotWithShape="0">
                <a:blip r:embed="rId4"/>
                <a:stretch>
                  <a:fillRect l="-16667" r="-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4201233" y="1886161"/>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oMath>
                  </m:oMathPara>
                </a14:m>
                <a:endParaRPr kumimoji="1"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4201233" y="1886161"/>
                <a:ext cx="186718" cy="276999"/>
              </a:xfrm>
              <a:prstGeom prst="rect">
                <a:avLst/>
              </a:prstGeom>
              <a:blipFill rotWithShape="0">
                <a:blip r:embed="rId5"/>
                <a:stretch>
                  <a:fillRect l="-29032" r="-25806"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2511705" y="3869481"/>
                <a:ext cx="3584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oMath>
                  </m:oMathPara>
                </a14:m>
                <a:endParaRPr kumimoji="1"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2511705" y="3869481"/>
                <a:ext cx="358496" cy="276999"/>
              </a:xfrm>
              <a:prstGeom prst="rect">
                <a:avLst/>
              </a:prstGeom>
              <a:blipFill rotWithShape="0">
                <a:blip r:embed="rId6"/>
                <a:stretch>
                  <a:fillRect l="-3390" r="-13559"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5519537" y="3915881"/>
                <a:ext cx="185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𝛿</m:t>
                      </m:r>
                    </m:oMath>
                  </m:oMathPara>
                </a14:m>
                <a:endParaRPr kumimoji="1"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5519537" y="3915881"/>
                <a:ext cx="185371" cy="276999"/>
              </a:xfrm>
              <a:prstGeom prst="rect">
                <a:avLst/>
              </a:prstGeom>
              <a:blipFill rotWithShape="0">
                <a:blip r:embed="rId7"/>
                <a:stretch>
                  <a:fillRect l="-32258" r="-22581"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4155625" y="5341592"/>
                <a:ext cx="4010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rPr>
                        <m:t>𝐻</m:t>
                      </m:r>
                    </m:oMath>
                  </m:oMathPara>
                </a14:m>
                <a:endParaRPr kumimoji="1" lang="zh-CN" altLang="en-US" dirty="0"/>
              </a:p>
            </p:txBody>
          </p:sp>
        </mc:Choice>
        <mc:Fallback xmlns="">
          <p:sp>
            <p:nvSpPr>
              <p:cNvPr id="34" name="文本框 33"/>
              <p:cNvSpPr txBox="1">
                <a:spLocks noRot="1" noChangeAspect="1" noMove="1" noResize="1" noEditPoints="1" noAdjustHandles="1" noChangeArrowheads="1" noChangeShapeType="1" noTextEdit="1"/>
              </p:cNvSpPr>
              <p:nvPr/>
            </p:nvSpPr>
            <p:spPr>
              <a:xfrm>
                <a:off x="4155625" y="5341592"/>
                <a:ext cx="401072" cy="276999"/>
              </a:xfrm>
              <a:prstGeom prst="rect">
                <a:avLst/>
              </a:prstGeom>
              <a:blipFill rotWithShape="0">
                <a:blip r:embed="rId8"/>
                <a:stretch>
                  <a:fillRect l="-3077" r="-13846"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4189414" y="2477284"/>
                <a:ext cx="227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𝐻</m:t>
                      </m:r>
                    </m:oMath>
                  </m:oMathPara>
                </a14:m>
                <a:endParaRPr kumimoji="1" lang="zh-CN" altLang="en-US" dirty="0"/>
              </a:p>
            </p:txBody>
          </p:sp>
        </mc:Choice>
        <mc:Fallback xmlns="">
          <p:sp>
            <p:nvSpPr>
              <p:cNvPr id="35" name="文本框 34"/>
              <p:cNvSpPr txBox="1">
                <a:spLocks noRot="1" noChangeAspect="1" noMove="1" noResize="1" noEditPoints="1" noAdjustHandles="1" noChangeArrowheads="1" noChangeShapeType="1" noTextEdit="1"/>
              </p:cNvSpPr>
              <p:nvPr/>
            </p:nvSpPr>
            <p:spPr>
              <a:xfrm>
                <a:off x="4189414" y="2477284"/>
                <a:ext cx="227947" cy="276999"/>
              </a:xfrm>
              <a:prstGeom prst="rect">
                <a:avLst/>
              </a:prstGeom>
              <a:blipFill rotWithShape="0">
                <a:blip r:embed="rId9"/>
                <a:stretch>
                  <a:fillRect l="-23684" r="-18421"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5548496" y="3129188"/>
                <a:ext cx="477054"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oMath>
                </a14:m>
                <a:r>
                  <a:rPr kumimoji="1" lang="en-US" altLang="zh-CN" dirty="0"/>
                  <a:t>,</a:t>
                </a:r>
                <a14:m>
                  <m:oMath xmlns:m="http://schemas.openxmlformats.org/officeDocument/2006/math">
                    <m:sSub>
                      <m:sSubPr>
                        <m:ctrlPr>
                          <a:rPr kumimoji="1" lang="en-US" altLang="zh-CN" i="1" dirty="0" smtClean="0">
                            <a:latin typeface="Cambria Math" panose="02040503050406030204" pitchFamily="18" charset="0"/>
                          </a:rPr>
                        </m:ctrlPr>
                      </m:sSubPr>
                      <m:e>
                        <m:r>
                          <a:rPr kumimoji="1" lang="en-US" altLang="zh-CN" b="0" i="1" dirty="0" smtClean="0">
                            <a:latin typeface="Cambria Math" charset="0"/>
                          </a:rPr>
                          <m:t>𝑡</m:t>
                        </m:r>
                      </m:e>
                      <m:sub>
                        <m:r>
                          <a:rPr kumimoji="1" lang="en-US" altLang="zh-CN" b="0" i="1" dirty="0" smtClean="0">
                            <a:latin typeface="Cambria Math" charset="0"/>
                          </a:rPr>
                          <m:t>𝑓</m:t>
                        </m:r>
                      </m:sub>
                    </m:sSub>
                  </m:oMath>
                </a14:m>
                <a:endParaRPr kumimoji="1"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5548496" y="3129188"/>
                <a:ext cx="477054" cy="299249"/>
              </a:xfrm>
              <a:prstGeom prst="rect">
                <a:avLst/>
              </a:prstGeom>
              <a:blipFill rotWithShape="0">
                <a:blip r:embed="rId10"/>
                <a:stretch>
                  <a:fillRect l="-17949" t="-24490" r="-12821" b="-4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4570146" y="2048276"/>
                <a:ext cx="482376"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oMath>
                </a14:m>
                <a:r>
                  <a:rPr kumimoji="1" lang="en-US" altLang="zh-CN" dirty="0"/>
                  <a:t>,</a:t>
                </a:r>
                <a14:m>
                  <m:oMath xmlns:m="http://schemas.openxmlformats.org/officeDocument/2006/math">
                    <m:sSub>
                      <m:sSubPr>
                        <m:ctrlPr>
                          <a:rPr kumimoji="1" lang="en-US" altLang="zh-CN" i="1" dirty="0" smtClean="0">
                            <a:latin typeface="Cambria Math" panose="02040503050406030204" pitchFamily="18" charset="0"/>
                          </a:rPr>
                        </m:ctrlPr>
                      </m:sSubPr>
                      <m:e>
                        <m:r>
                          <a:rPr kumimoji="1" lang="en-US" altLang="zh-CN" b="0" i="1" dirty="0" smtClean="0">
                            <a:latin typeface="Cambria Math" charset="0"/>
                          </a:rPr>
                          <m:t>𝑡</m:t>
                        </m:r>
                      </m:e>
                      <m:sub>
                        <m:r>
                          <a:rPr kumimoji="1" lang="en-US" altLang="zh-CN" b="0" i="1" dirty="0" smtClean="0">
                            <a:latin typeface="Cambria Math" charset="0"/>
                          </a:rPr>
                          <m:t>𝑓</m:t>
                        </m:r>
                      </m:sub>
                    </m:sSub>
                  </m:oMath>
                </a14:m>
                <a:endParaRPr kumimoji="1" lang="zh-CN" altLang="en-US" dirty="0"/>
              </a:p>
            </p:txBody>
          </p:sp>
        </mc:Choice>
        <mc:Fallback xmlns="">
          <p:sp>
            <p:nvSpPr>
              <p:cNvPr id="37" name="文本框 36"/>
              <p:cNvSpPr txBox="1">
                <a:spLocks noRot="1" noChangeAspect="1" noMove="1" noResize="1" noEditPoints="1" noAdjustHandles="1" noChangeArrowheads="1" noChangeShapeType="1" noTextEdit="1"/>
              </p:cNvSpPr>
              <p:nvPr/>
            </p:nvSpPr>
            <p:spPr>
              <a:xfrm>
                <a:off x="4570146" y="2048276"/>
                <a:ext cx="482376" cy="299249"/>
              </a:xfrm>
              <a:prstGeom prst="rect">
                <a:avLst/>
              </a:prstGeom>
              <a:blipFill rotWithShape="0">
                <a:blip r:embed="rId11"/>
                <a:stretch>
                  <a:fillRect l="-17722" t="-24490" r="-12658" b="-428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9729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四、乘积解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2" name="文本框 11"/>
              <p:cNvSpPr txBox="1"/>
              <p:nvPr/>
            </p:nvSpPr>
            <p:spPr>
              <a:xfrm>
                <a:off x="609600" y="1386001"/>
                <a:ext cx="2436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二维非稳态导热问题</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09600" y="1386001"/>
                <a:ext cx="2436564" cy="307777"/>
              </a:xfrm>
              <a:prstGeom prst="rect">
                <a:avLst/>
              </a:prstGeom>
              <a:blipFill rotWithShape="0">
                <a:blip r:embed="rId2"/>
                <a:stretch>
                  <a:fillRect l="-2000" t="-7843" r="-2000" b="-31373"/>
                </a:stretch>
              </a:blipFill>
            </p:spPr>
            <p:txBody>
              <a:bodyPr/>
              <a:lstStyle/>
              <a:p>
                <a:r>
                  <a:rPr lang="zh-CN" altLang="en-US">
                    <a:noFill/>
                  </a:rPr>
                  <a:t> </a:t>
                </a:r>
              </a:p>
            </p:txBody>
          </p:sp>
        </mc:Fallback>
      </mc:AlternateContent>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3" name="文本框 2"/>
              <p:cNvSpPr txBox="1"/>
              <p:nvPr/>
            </p:nvSpPr>
            <p:spPr>
              <a:xfrm>
                <a:off x="609600" y="1848326"/>
                <a:ext cx="4571251"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sz="1600" i="1" smtClean="0">
                              <a:latin typeface="Cambria Math" panose="02040503050406030204" pitchFamily="18" charset="0"/>
                            </a:rPr>
                          </m:ctrlPr>
                        </m:fPr>
                        <m:num>
                          <m:r>
                            <a:rPr kumimoji="1" lang="bg-BG" altLang="zh-CN" sz="1600" i="1" smtClean="0">
                              <a:latin typeface="Cambria Math" charset="0"/>
                              <a:ea typeface="Cambria Math" charset="0"/>
                              <a:cs typeface="Cambria Math" charset="0"/>
                            </a:rPr>
                            <m:t>𝜕𝜃</m:t>
                          </m:r>
                        </m:num>
                        <m:den>
                          <m:r>
                            <a:rPr kumimoji="1" lang="bg-BG" altLang="zh-CN" sz="1600" i="1" smtClean="0">
                              <a:latin typeface="Cambria Math" charset="0"/>
                              <a:ea typeface="Cambria Math" charset="0"/>
                              <a:cs typeface="Cambria Math" charset="0"/>
                            </a:rPr>
                            <m:t>𝜕𝜏</m:t>
                          </m:r>
                        </m:den>
                      </m:f>
                      <m:r>
                        <a:rPr kumimoji="1" lang="en-US" altLang="zh-CN" sz="1600" b="0" i="1" smtClean="0">
                          <a:latin typeface="Cambria Math" charset="0"/>
                        </a:rPr>
                        <m:t>=</m:t>
                      </m:r>
                      <m:r>
                        <a:rPr kumimoji="1" lang="en-US" altLang="zh-CN" sz="1600" b="0" i="1" smtClean="0">
                          <a:latin typeface="Cambria Math" charset="0"/>
                          <a:ea typeface="Cambria Math" charset="0"/>
                          <a:cs typeface="Cambria Math" charset="0"/>
                        </a:rPr>
                        <m:t>𝛼</m:t>
                      </m:r>
                      <m:d>
                        <m:dPr>
                          <m:ctrlPr>
                            <a:rPr kumimoji="1" lang="en-US" altLang="zh-CN" sz="1600" b="0" i="1" smtClean="0">
                              <a:latin typeface="Cambria Math" panose="02040503050406030204" pitchFamily="18" charset="0"/>
                              <a:ea typeface="Cambria Math" charset="0"/>
                              <a:cs typeface="Cambria Math" charset="0"/>
                            </a:rPr>
                          </m:ctrlPr>
                        </m:dPr>
                        <m:e>
                          <m:f>
                            <m:fPr>
                              <m:ctrlPr>
                                <a:rPr kumimoji="1" lang="bg-BG" altLang="zh-CN" sz="1600" b="0" i="1" smtClean="0">
                                  <a:latin typeface="Cambria Math" panose="02040503050406030204" pitchFamily="18" charset="0"/>
                                  <a:ea typeface="Cambria Math" charset="0"/>
                                  <a:cs typeface="Cambria Math" charset="0"/>
                                </a:rPr>
                              </m:ctrlPr>
                            </m:fPr>
                            <m:num>
                              <m:sSup>
                                <m:sSupPr>
                                  <m:ctrlPr>
                                    <a:rPr kumimoji="1" lang="bg-BG" altLang="zh-CN" sz="1600" b="0" i="1" smtClean="0">
                                      <a:latin typeface="Cambria Math" panose="02040503050406030204" pitchFamily="18" charset="0"/>
                                      <a:ea typeface="Cambria Math" charset="0"/>
                                      <a:cs typeface="Cambria Math" charset="0"/>
                                    </a:rPr>
                                  </m:ctrlPr>
                                </m:sSupPr>
                                <m:e>
                                  <m:r>
                                    <a:rPr kumimoji="1" lang="bg-BG" altLang="zh-CN" sz="1600" b="0" i="1" smtClean="0">
                                      <a:latin typeface="Cambria Math" charset="0"/>
                                      <a:ea typeface="Cambria Math" charset="0"/>
                                      <a:cs typeface="Cambria Math" charset="0"/>
                                    </a:rPr>
                                    <m:t>𝜕</m:t>
                                  </m:r>
                                </m:e>
                                <m:sup>
                                  <m:r>
                                    <a:rPr kumimoji="1" lang="en-US" altLang="zh-CN" sz="1600" b="0" i="1" smtClean="0">
                                      <a:latin typeface="Cambria Math" charset="0"/>
                                      <a:ea typeface="Cambria Math" charset="0"/>
                                      <a:cs typeface="Cambria Math" charset="0"/>
                                    </a:rPr>
                                    <m:t>2</m:t>
                                  </m:r>
                                </m:sup>
                              </m:sSup>
                              <m:r>
                                <a:rPr kumimoji="1" lang="bg-BG" altLang="zh-CN" sz="1600" b="0" i="1" smtClean="0">
                                  <a:latin typeface="Cambria Math" charset="0"/>
                                  <a:ea typeface="Cambria Math" charset="0"/>
                                  <a:cs typeface="Cambria Math" charset="0"/>
                                </a:rPr>
                                <m:t>𝜃</m:t>
                              </m:r>
                            </m:num>
                            <m:den>
                              <m:r>
                                <a:rPr kumimoji="1" lang="bg-BG" altLang="zh-CN" sz="1600" b="0" i="1" smtClean="0">
                                  <a:latin typeface="Cambria Math" charset="0"/>
                                  <a:ea typeface="Cambria Math" charset="0"/>
                                  <a:cs typeface="Cambria Math" charset="0"/>
                                </a:rPr>
                                <m:t>𝜕</m:t>
                              </m:r>
                              <m:sSup>
                                <m:sSupPr>
                                  <m:ctrlPr>
                                    <a:rPr kumimoji="1" lang="bg-BG" altLang="zh-CN" sz="1600" b="0" i="1" smtClean="0">
                                      <a:latin typeface="Cambria Math" panose="02040503050406030204" pitchFamily="18" charset="0"/>
                                      <a:ea typeface="Cambria Math" charset="0"/>
                                      <a:cs typeface="Cambria Math" charset="0"/>
                                    </a:rPr>
                                  </m:ctrlPr>
                                </m:sSupPr>
                                <m:e>
                                  <m:r>
                                    <a:rPr kumimoji="1" lang="en-US" altLang="zh-CN" sz="1600" b="0" i="1" smtClean="0">
                                      <a:latin typeface="Cambria Math" charset="0"/>
                                      <a:ea typeface="Cambria Math" charset="0"/>
                                      <a:cs typeface="Cambria Math" charset="0"/>
                                    </a:rPr>
                                    <m:t>𝑥</m:t>
                                  </m:r>
                                </m:e>
                                <m:sup>
                                  <m:r>
                                    <a:rPr kumimoji="1" lang="en-US" altLang="zh-CN" sz="1600" b="0" i="1" smtClean="0">
                                      <a:latin typeface="Cambria Math" charset="0"/>
                                      <a:ea typeface="Cambria Math" charset="0"/>
                                      <a:cs typeface="Cambria Math" charset="0"/>
                                    </a:rPr>
                                    <m:t>2</m:t>
                                  </m:r>
                                </m:sup>
                              </m:sSup>
                            </m:den>
                          </m:f>
                          <m:r>
                            <a:rPr kumimoji="1" lang="en-US" altLang="zh-CN" sz="1600" b="0" i="1" smtClean="0">
                              <a:latin typeface="Cambria Math" charset="0"/>
                              <a:ea typeface="Cambria Math" charset="0"/>
                              <a:cs typeface="Cambria Math" charset="0"/>
                            </a:rPr>
                            <m:t>+</m:t>
                          </m:r>
                          <m:f>
                            <m:fPr>
                              <m:ctrlPr>
                                <a:rPr kumimoji="1" lang="bg-BG" altLang="zh-CN" sz="1600" i="1">
                                  <a:latin typeface="Cambria Math" panose="02040503050406030204" pitchFamily="18" charset="0"/>
                                  <a:ea typeface="Cambria Math" charset="0"/>
                                  <a:cs typeface="Cambria Math" charset="0"/>
                                </a:rPr>
                              </m:ctrlPr>
                            </m:fPr>
                            <m:num>
                              <m:sSup>
                                <m:sSupPr>
                                  <m:ctrlPr>
                                    <a:rPr kumimoji="1" lang="bg-BG" altLang="zh-CN" sz="1600" i="1">
                                      <a:latin typeface="Cambria Math" panose="02040503050406030204" pitchFamily="18" charset="0"/>
                                      <a:ea typeface="Cambria Math" charset="0"/>
                                      <a:cs typeface="Cambria Math" charset="0"/>
                                    </a:rPr>
                                  </m:ctrlPr>
                                </m:sSupPr>
                                <m:e>
                                  <m:r>
                                    <a:rPr kumimoji="1" lang="bg-BG" altLang="zh-CN" sz="1600" i="1">
                                      <a:latin typeface="Cambria Math" charset="0"/>
                                      <a:ea typeface="Cambria Math" charset="0"/>
                                      <a:cs typeface="Cambria Math" charset="0"/>
                                    </a:rPr>
                                    <m:t>𝜕</m:t>
                                  </m:r>
                                </m:e>
                                <m:sup>
                                  <m:r>
                                    <a:rPr kumimoji="1" lang="en-US" altLang="zh-CN" sz="1600" i="1">
                                      <a:latin typeface="Cambria Math" charset="0"/>
                                      <a:ea typeface="Cambria Math" charset="0"/>
                                      <a:cs typeface="Cambria Math" charset="0"/>
                                    </a:rPr>
                                    <m:t>2</m:t>
                                  </m:r>
                                </m:sup>
                              </m:sSup>
                              <m:r>
                                <a:rPr kumimoji="1" lang="bg-BG" altLang="zh-CN" sz="1600" i="1">
                                  <a:latin typeface="Cambria Math" charset="0"/>
                                  <a:ea typeface="Cambria Math" charset="0"/>
                                  <a:cs typeface="Cambria Math" charset="0"/>
                                </a:rPr>
                                <m:t>𝜃</m:t>
                              </m:r>
                            </m:num>
                            <m:den>
                              <m:r>
                                <a:rPr kumimoji="1" lang="bg-BG" altLang="zh-CN" sz="1600" i="1">
                                  <a:latin typeface="Cambria Math" charset="0"/>
                                  <a:ea typeface="Cambria Math" charset="0"/>
                                  <a:cs typeface="Cambria Math" charset="0"/>
                                </a:rPr>
                                <m:t>𝜕</m:t>
                              </m:r>
                              <m:sSup>
                                <m:sSupPr>
                                  <m:ctrlPr>
                                    <a:rPr kumimoji="1" lang="bg-BG" altLang="zh-CN" sz="1600" i="1">
                                      <a:latin typeface="Cambria Math" panose="02040503050406030204" pitchFamily="18" charset="0"/>
                                      <a:ea typeface="Cambria Math" charset="0"/>
                                      <a:cs typeface="Cambria Math" charset="0"/>
                                    </a:rPr>
                                  </m:ctrlPr>
                                </m:sSupPr>
                                <m:e>
                                  <m:r>
                                    <a:rPr kumimoji="1" lang="en-US" altLang="zh-CN" sz="1600" b="0" i="1" smtClean="0">
                                      <a:latin typeface="Cambria Math" charset="0"/>
                                      <a:ea typeface="Cambria Math" charset="0"/>
                                      <a:cs typeface="Cambria Math" charset="0"/>
                                    </a:rPr>
                                    <m:t>𝑦</m:t>
                                  </m:r>
                                </m:e>
                                <m:sup>
                                  <m:r>
                                    <a:rPr kumimoji="1" lang="en-US" altLang="zh-CN" sz="1600" i="1">
                                      <a:latin typeface="Cambria Math" charset="0"/>
                                      <a:ea typeface="Cambria Math" charset="0"/>
                                      <a:cs typeface="Cambria Math" charset="0"/>
                                    </a:rPr>
                                    <m:t>2</m:t>
                                  </m:r>
                                </m:sup>
                              </m:sSup>
                            </m:den>
                          </m:f>
                        </m:e>
                      </m:d>
                      <m:r>
                        <a:rPr kumimoji="1" lang="en-US" altLang="zh-CN" sz="1600" b="0" i="1" smtClean="0">
                          <a:latin typeface="Cambria Math" charset="0"/>
                          <a:ea typeface="Cambria Math" charset="0"/>
                          <a:cs typeface="Cambria Math" charset="0"/>
                        </a:rPr>
                        <m:t>     0&lt;</m:t>
                      </m:r>
                      <m:r>
                        <a:rPr kumimoji="1" lang="en-US" altLang="zh-CN" sz="1600" b="0" i="1" smtClean="0">
                          <a:latin typeface="Cambria Math" charset="0"/>
                          <a:ea typeface="Cambria Math" charset="0"/>
                          <a:cs typeface="Cambria Math" charset="0"/>
                        </a:rPr>
                        <m:t>𝑥</m:t>
                      </m:r>
                      <m:r>
                        <a:rPr kumimoji="1" lang="en-US" altLang="zh-CN" sz="1600" b="0" i="1" smtClean="0">
                          <a:latin typeface="Cambria Math" charset="0"/>
                          <a:ea typeface="Cambria Math" charset="0"/>
                          <a:cs typeface="Cambria Math" charset="0"/>
                        </a:rPr>
                        <m:t>&lt;</m:t>
                      </m:r>
                      <m:r>
                        <a:rPr kumimoji="1" lang="en-US" altLang="zh-CN" sz="1600" b="0" i="1" smtClean="0">
                          <a:latin typeface="Cambria Math" charset="0"/>
                          <a:ea typeface="Cambria Math" charset="0"/>
                          <a:cs typeface="Cambria Math" charset="0"/>
                        </a:rPr>
                        <m:t>𝛿</m:t>
                      </m:r>
                      <m:r>
                        <a:rPr kumimoji="1" lang="en-US" altLang="zh-CN" sz="1600" b="0" i="1" smtClean="0">
                          <a:latin typeface="Cambria Math" charset="0"/>
                          <a:ea typeface="Cambria Math" charset="0"/>
                          <a:cs typeface="Cambria Math" charset="0"/>
                        </a:rPr>
                        <m:t>, 0&lt;</m:t>
                      </m:r>
                      <m:r>
                        <a:rPr kumimoji="1" lang="en-US" altLang="zh-CN" sz="1600" b="0" i="1" smtClean="0">
                          <a:latin typeface="Cambria Math" charset="0"/>
                          <a:ea typeface="Cambria Math" charset="0"/>
                          <a:cs typeface="Cambria Math" charset="0"/>
                        </a:rPr>
                        <m:t>𝑦</m:t>
                      </m:r>
                      <m:r>
                        <a:rPr kumimoji="1" lang="en-US" altLang="zh-CN" sz="1600" b="0" i="1" smtClean="0">
                          <a:latin typeface="Cambria Math" charset="0"/>
                          <a:ea typeface="Cambria Math" charset="0"/>
                          <a:cs typeface="Cambria Math" charset="0"/>
                        </a:rPr>
                        <m:t>&lt;</m:t>
                      </m:r>
                      <m:r>
                        <a:rPr kumimoji="1" lang="en-US" altLang="zh-CN" sz="1600" b="0" i="1" smtClean="0">
                          <a:latin typeface="Cambria Math" charset="0"/>
                          <a:ea typeface="Cambria Math" charset="0"/>
                          <a:cs typeface="Cambria Math" charset="0"/>
                        </a:rPr>
                        <m:t>𝐻</m:t>
                      </m:r>
                      <m:r>
                        <a:rPr kumimoji="1" lang="en-US" altLang="zh-CN" sz="1600" b="0" i="1" smtClean="0">
                          <a:latin typeface="Cambria Math" charset="0"/>
                          <a:ea typeface="Cambria Math" charset="0"/>
                          <a:cs typeface="Cambria Math" charset="0"/>
                        </a:rPr>
                        <m:t>,</m:t>
                      </m:r>
                      <m:r>
                        <a:rPr kumimoji="1" lang="en-US" altLang="zh-CN" sz="1600" b="0" i="1" smtClean="0">
                          <a:latin typeface="Cambria Math" charset="0"/>
                          <a:ea typeface="Cambria Math" charset="0"/>
                          <a:cs typeface="Cambria Math" charset="0"/>
                        </a:rPr>
                        <m:t>𝜏</m:t>
                      </m:r>
                      <m:r>
                        <a:rPr kumimoji="1" lang="en-US" altLang="zh-CN" sz="1600" b="0" i="1" smtClean="0">
                          <a:latin typeface="Cambria Math" charset="0"/>
                          <a:ea typeface="Cambria Math" charset="0"/>
                          <a:cs typeface="Cambria Math" charset="0"/>
                        </a:rPr>
                        <m:t>&gt;0</m:t>
                      </m:r>
                    </m:oMath>
                  </m:oMathPara>
                </a14:m>
                <a:endParaRPr kumimoji="1" lang="zh-CN" altLang="en-US" sz="1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1848326"/>
                <a:ext cx="4571251" cy="55823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2599949"/>
                <a:ext cx="2177904"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2599949"/>
                <a:ext cx="2177904" cy="52668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9600" y="3165658"/>
                <a:ext cx="2897588"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3165658"/>
                <a:ext cx="2897588" cy="526683"/>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06201" y="3806841"/>
                <a:ext cx="2181303"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606201" y="3806841"/>
                <a:ext cx="2181303" cy="574003"/>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30229" y="4463730"/>
                <a:ext cx="3006592"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r>
                        <a:rPr kumimoji="1" lang="en-US" altLang="zh-CN" b="0" i="1" smtClean="0">
                          <a:latin typeface="Cambria Math" charset="0"/>
                        </a:rPr>
                        <m:t>=</m:t>
                      </m:r>
                      <m:r>
                        <a:rPr kumimoji="1" lang="en-US" altLang="zh-CN" b="0" i="1" smtClean="0">
                          <a:latin typeface="Cambria Math" charset="0"/>
                        </a:rPr>
                        <m:t>𝐻</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30229" y="4463730"/>
                <a:ext cx="3006592" cy="574003"/>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07879" y="5200988"/>
                <a:ext cx="41325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0≤</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𝐻</m:t>
                      </m:r>
                      <m:r>
                        <a:rPr kumimoji="1" lang="en-US" altLang="zh-CN"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507879" y="5200988"/>
                <a:ext cx="4132542" cy="276999"/>
              </a:xfrm>
              <a:prstGeom prst="rect">
                <a:avLst/>
              </a:prstGeom>
              <a:blipFill rotWithShape="0">
                <a:blip r:embed="rId8"/>
                <a:stretch>
                  <a:fillRect l="-147" t="-143478" r="-1622"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347289" y="2805890"/>
                <a:ext cx="16671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初始温度分布</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4347289" y="2805890"/>
                <a:ext cx="1667123" cy="307777"/>
              </a:xfrm>
              <a:prstGeom prst="rect">
                <a:avLst/>
              </a:prstGeom>
              <a:blipFill rotWithShape="0">
                <a:blip r:embed="rId9"/>
                <a:stretch>
                  <a:fillRect l="-2920" t="-7843" r="-3650" b="-313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129866" y="2822121"/>
                <a:ext cx="20695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𝑓</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rPr>
                            <m:t>𝑦</m:t>
                          </m:r>
                        </m:e>
                      </m:d>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𝑓</m:t>
                          </m:r>
                        </m:e>
                        <m:sub>
                          <m:r>
                            <a:rPr kumimoji="1" lang="en-US" altLang="zh-CN" b="0" i="1" smtClean="0">
                              <a:latin typeface="Cambria Math" charset="0"/>
                            </a:rPr>
                            <m:t>1</m:t>
                          </m:r>
                        </m:sub>
                      </m:sSub>
                      <m:r>
                        <a:rPr kumimoji="1" lang="en-US" altLang="zh-CN" b="0" i="1" smtClean="0">
                          <a:latin typeface="Cambria Math" charset="0"/>
                        </a:rPr>
                        <m:t>(</m:t>
                      </m:r>
                      <m:r>
                        <a:rPr kumimoji="1" lang="en-US" altLang="zh-CN" b="0" i="1" smtClean="0">
                          <a:latin typeface="Cambria Math" charset="0"/>
                        </a:rPr>
                        <m:t>𝑥</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𝑓</m:t>
                          </m:r>
                        </m:e>
                        <m:sub>
                          <m:r>
                            <a:rPr kumimoji="1" lang="en-US" altLang="zh-CN" b="0" i="1" smtClean="0">
                              <a:latin typeface="Cambria Math" charset="0"/>
                            </a:rPr>
                            <m:t>2</m:t>
                          </m:r>
                        </m:sub>
                      </m:sSub>
                      <m:r>
                        <a:rPr kumimoji="1" lang="en-US" altLang="zh-CN" b="0" i="1" smtClean="0">
                          <a:latin typeface="Cambria Math" charset="0"/>
                        </a:rPr>
                        <m:t>(</m:t>
                      </m:r>
                      <m:r>
                        <a:rPr kumimoji="1" lang="en-US" altLang="zh-CN" b="0" i="1" smtClean="0">
                          <a:latin typeface="Cambria Math" charset="0"/>
                        </a:rPr>
                        <m:t>𝑦</m:t>
                      </m:r>
                      <m:r>
                        <a:rPr kumimoji="1" lang="en-US" altLang="zh-CN" b="0" i="1" smtClean="0">
                          <a:latin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129866" y="2822121"/>
                <a:ext cx="2069541" cy="276999"/>
              </a:xfrm>
              <a:prstGeom prst="rect">
                <a:avLst/>
              </a:prstGeom>
              <a:blipFill rotWithShape="0">
                <a:blip r:embed="rId10"/>
                <a:stretch>
                  <a:fillRect l="-3540" t="-2222" r="-3835"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5080000" y="3574299"/>
                <a:ext cx="27268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080000" y="3574299"/>
                <a:ext cx="2726837" cy="276999"/>
              </a:xfrm>
              <a:prstGeom prst="rect">
                <a:avLst/>
              </a:prstGeom>
              <a:blipFill rotWithShape="0">
                <a:blip r:embed="rId11"/>
                <a:stretch>
                  <a:fillRect l="-1563" t="-2174" r="-2455" b="-326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97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四、乘积解</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13" name="文本框 12"/>
              <p:cNvSpPr txBox="1"/>
              <p:nvPr/>
            </p:nvSpPr>
            <p:spPr>
              <a:xfrm>
                <a:off x="609600" y="1848326"/>
                <a:ext cx="298697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sz="1600" i="1" smtClean="0">
                              <a:latin typeface="Cambria Math" panose="02040503050406030204" pitchFamily="18" charset="0"/>
                            </a:rPr>
                          </m:ctrlPr>
                        </m:fPr>
                        <m:num>
                          <m:r>
                            <a:rPr kumimoji="1" lang="bg-BG" altLang="zh-CN" sz="1600" i="1" smtClean="0">
                              <a:latin typeface="Cambria Math" charset="0"/>
                              <a:ea typeface="Cambria Math" charset="0"/>
                              <a:cs typeface="Cambria Math" charset="0"/>
                            </a:rPr>
                            <m:t>𝜕</m:t>
                          </m:r>
                          <m:sSub>
                            <m:sSubPr>
                              <m:ctrlPr>
                                <a:rPr kumimoji="1" lang="en-US" altLang="zh-CN" sz="1600" i="1" smtClean="0">
                                  <a:latin typeface="Cambria Math" panose="02040503050406030204" pitchFamily="18" charset="0"/>
                                  <a:ea typeface="Cambria Math" charset="0"/>
                                  <a:cs typeface="Cambria Math" charset="0"/>
                                </a:rPr>
                              </m:ctrlPr>
                            </m:sSubPr>
                            <m:e>
                              <m:r>
                                <a:rPr kumimoji="1" lang="en-US" altLang="zh-CN" sz="1600" i="1" smtClean="0">
                                  <a:latin typeface="Cambria Math" charset="0"/>
                                  <a:ea typeface="Cambria Math" charset="0"/>
                                  <a:cs typeface="Cambria Math" charset="0"/>
                                </a:rPr>
                                <m:t>𝜃</m:t>
                              </m:r>
                            </m:e>
                            <m:sub>
                              <m:r>
                                <a:rPr kumimoji="1" lang="en-US" altLang="zh-CN" sz="1600" b="0" i="1" smtClean="0">
                                  <a:latin typeface="Cambria Math" charset="0"/>
                                  <a:ea typeface="Cambria Math" charset="0"/>
                                  <a:cs typeface="Cambria Math" charset="0"/>
                                </a:rPr>
                                <m:t>1</m:t>
                              </m:r>
                            </m:sub>
                          </m:sSub>
                        </m:num>
                        <m:den>
                          <m:r>
                            <a:rPr kumimoji="1" lang="bg-BG" altLang="zh-CN" sz="1600" i="1" smtClean="0">
                              <a:latin typeface="Cambria Math" charset="0"/>
                              <a:ea typeface="Cambria Math" charset="0"/>
                              <a:cs typeface="Cambria Math" charset="0"/>
                            </a:rPr>
                            <m:t>𝜕𝜏</m:t>
                          </m:r>
                        </m:den>
                      </m:f>
                      <m:r>
                        <a:rPr kumimoji="1" lang="en-US" altLang="zh-CN" sz="1600" b="0" i="1" smtClean="0">
                          <a:latin typeface="Cambria Math" charset="0"/>
                        </a:rPr>
                        <m:t>=</m:t>
                      </m:r>
                      <m:r>
                        <a:rPr kumimoji="1" lang="en-US" altLang="zh-CN" sz="1600" b="0" i="1" smtClean="0">
                          <a:latin typeface="Cambria Math" charset="0"/>
                          <a:ea typeface="Cambria Math" charset="0"/>
                          <a:cs typeface="Cambria Math" charset="0"/>
                        </a:rPr>
                        <m:t>𝛼</m:t>
                      </m:r>
                      <m:f>
                        <m:fPr>
                          <m:ctrlPr>
                            <a:rPr kumimoji="1" lang="bg-BG" altLang="zh-CN" sz="1600" i="1">
                              <a:latin typeface="Cambria Math" panose="02040503050406030204" pitchFamily="18" charset="0"/>
                              <a:ea typeface="Cambria Math" charset="0"/>
                              <a:cs typeface="Cambria Math" charset="0"/>
                            </a:rPr>
                          </m:ctrlPr>
                        </m:fPr>
                        <m:num>
                          <m:sSup>
                            <m:sSupPr>
                              <m:ctrlPr>
                                <a:rPr kumimoji="1" lang="bg-BG" altLang="zh-CN" sz="1600" i="1">
                                  <a:latin typeface="Cambria Math" panose="02040503050406030204" pitchFamily="18" charset="0"/>
                                  <a:ea typeface="Cambria Math" charset="0"/>
                                  <a:cs typeface="Cambria Math" charset="0"/>
                                </a:rPr>
                              </m:ctrlPr>
                            </m:sSupPr>
                            <m:e>
                              <m:r>
                                <a:rPr kumimoji="1" lang="bg-BG" altLang="zh-CN" sz="1600" i="1">
                                  <a:latin typeface="Cambria Math" charset="0"/>
                                  <a:ea typeface="Cambria Math" charset="0"/>
                                  <a:cs typeface="Cambria Math" charset="0"/>
                                </a:rPr>
                                <m:t>𝜕</m:t>
                              </m:r>
                            </m:e>
                            <m:sup>
                              <m:r>
                                <a:rPr kumimoji="1" lang="en-US" altLang="zh-CN" sz="1600" i="1">
                                  <a:latin typeface="Cambria Math" charset="0"/>
                                  <a:ea typeface="Cambria Math" charset="0"/>
                                  <a:cs typeface="Cambria Math" charset="0"/>
                                </a:rPr>
                                <m:t>2</m:t>
                              </m:r>
                            </m:sup>
                          </m:sSup>
                          <m:sSub>
                            <m:sSubPr>
                              <m:ctrlPr>
                                <a:rPr kumimoji="1" lang="en-US" altLang="zh-CN" sz="1600" i="1">
                                  <a:latin typeface="Cambria Math" panose="02040503050406030204" pitchFamily="18" charset="0"/>
                                  <a:ea typeface="Cambria Math" charset="0"/>
                                  <a:cs typeface="Cambria Math" charset="0"/>
                                </a:rPr>
                              </m:ctrlPr>
                            </m:sSubPr>
                            <m:e>
                              <m:r>
                                <a:rPr kumimoji="1" lang="en-US" altLang="zh-CN" sz="1600" i="1">
                                  <a:latin typeface="Cambria Math" charset="0"/>
                                  <a:ea typeface="Cambria Math" charset="0"/>
                                  <a:cs typeface="Cambria Math" charset="0"/>
                                </a:rPr>
                                <m:t>𝜃</m:t>
                              </m:r>
                            </m:e>
                            <m:sub>
                              <m:r>
                                <a:rPr kumimoji="1" lang="en-US" altLang="zh-CN" sz="1600" i="1">
                                  <a:latin typeface="Cambria Math" charset="0"/>
                                  <a:ea typeface="Cambria Math" charset="0"/>
                                  <a:cs typeface="Cambria Math" charset="0"/>
                                </a:rPr>
                                <m:t>1</m:t>
                              </m:r>
                            </m:sub>
                          </m:sSub>
                        </m:num>
                        <m:den>
                          <m:r>
                            <a:rPr kumimoji="1" lang="bg-BG" altLang="zh-CN" sz="1600" i="1">
                              <a:latin typeface="Cambria Math" charset="0"/>
                              <a:ea typeface="Cambria Math" charset="0"/>
                              <a:cs typeface="Cambria Math" charset="0"/>
                            </a:rPr>
                            <m:t>𝜕</m:t>
                          </m:r>
                          <m:sSup>
                            <m:sSupPr>
                              <m:ctrlPr>
                                <a:rPr kumimoji="1" lang="bg-BG" altLang="zh-CN" sz="1600" i="1">
                                  <a:latin typeface="Cambria Math" panose="02040503050406030204" pitchFamily="18" charset="0"/>
                                  <a:ea typeface="Cambria Math" charset="0"/>
                                  <a:cs typeface="Cambria Math" charset="0"/>
                                </a:rPr>
                              </m:ctrlPr>
                            </m:sSupPr>
                            <m:e>
                              <m:r>
                                <a:rPr kumimoji="1" lang="en-US" altLang="zh-CN" sz="1600" i="1">
                                  <a:latin typeface="Cambria Math" charset="0"/>
                                  <a:ea typeface="Cambria Math" charset="0"/>
                                  <a:cs typeface="Cambria Math" charset="0"/>
                                </a:rPr>
                                <m:t>𝑥</m:t>
                              </m:r>
                            </m:e>
                            <m:sup>
                              <m:r>
                                <a:rPr kumimoji="1" lang="en-US" altLang="zh-CN" sz="1600" i="1">
                                  <a:latin typeface="Cambria Math" charset="0"/>
                                  <a:ea typeface="Cambria Math" charset="0"/>
                                  <a:cs typeface="Cambria Math" charset="0"/>
                                </a:rPr>
                                <m:t>2</m:t>
                              </m:r>
                            </m:sup>
                          </m:sSup>
                        </m:den>
                      </m:f>
                      <m:r>
                        <a:rPr kumimoji="1" lang="en-US" altLang="zh-CN" sz="1600" b="0" i="1" smtClean="0">
                          <a:latin typeface="Cambria Math" charset="0"/>
                          <a:ea typeface="Cambria Math" charset="0"/>
                          <a:cs typeface="Cambria Math" charset="0"/>
                        </a:rPr>
                        <m:t>     0&lt;</m:t>
                      </m:r>
                      <m:r>
                        <a:rPr kumimoji="1" lang="en-US" altLang="zh-CN" sz="1600" b="0" i="1" smtClean="0">
                          <a:latin typeface="Cambria Math" charset="0"/>
                          <a:ea typeface="Cambria Math" charset="0"/>
                          <a:cs typeface="Cambria Math" charset="0"/>
                        </a:rPr>
                        <m:t>𝑥</m:t>
                      </m:r>
                      <m:r>
                        <a:rPr kumimoji="1" lang="en-US" altLang="zh-CN" sz="1600" b="0" i="1" smtClean="0">
                          <a:latin typeface="Cambria Math" charset="0"/>
                          <a:ea typeface="Cambria Math" charset="0"/>
                          <a:cs typeface="Cambria Math" charset="0"/>
                        </a:rPr>
                        <m:t>&lt;</m:t>
                      </m:r>
                      <m:r>
                        <a:rPr kumimoji="1" lang="en-US" altLang="zh-CN" sz="1600" b="0" i="1" smtClean="0">
                          <a:latin typeface="Cambria Math" charset="0"/>
                          <a:ea typeface="Cambria Math" charset="0"/>
                          <a:cs typeface="Cambria Math" charset="0"/>
                        </a:rPr>
                        <m:t>𝛿</m:t>
                      </m:r>
                      <m:r>
                        <a:rPr kumimoji="1" lang="en-US" altLang="zh-CN" sz="1600" b="0" i="1" smtClean="0">
                          <a:latin typeface="Cambria Math" charset="0"/>
                          <a:ea typeface="Cambria Math" charset="0"/>
                          <a:cs typeface="Cambria Math" charset="0"/>
                        </a:rPr>
                        <m:t>,</m:t>
                      </m:r>
                      <m:r>
                        <a:rPr kumimoji="1" lang="en-US" altLang="zh-CN" sz="1600" b="0" i="1" smtClean="0">
                          <a:latin typeface="Cambria Math" charset="0"/>
                          <a:ea typeface="Cambria Math" charset="0"/>
                          <a:cs typeface="Cambria Math" charset="0"/>
                        </a:rPr>
                        <m:t>𝜏</m:t>
                      </m:r>
                      <m:r>
                        <a:rPr kumimoji="1" lang="en-US" altLang="zh-CN" sz="1600" b="0" i="1" smtClean="0">
                          <a:latin typeface="Cambria Math" charset="0"/>
                          <a:ea typeface="Cambria Math" charset="0"/>
                          <a:cs typeface="Cambria Math" charset="0"/>
                        </a:rPr>
                        <m:t>&gt;0</m:t>
                      </m:r>
                    </m:oMath>
                  </m:oMathPara>
                </a14:m>
                <a:endParaRPr kumimoji="1" lang="zh-CN" altLang="en-US" sz="16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1848326"/>
                <a:ext cx="2986972" cy="494110"/>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9600" y="2599949"/>
                <a:ext cx="2270878"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1</m:t>
                              </m:r>
                            </m:sub>
                          </m:sSub>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9600" y="2599949"/>
                <a:ext cx="2270878" cy="526683"/>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09600" y="3165658"/>
                <a:ext cx="3077702"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1</m:t>
                              </m:r>
                            </m:sub>
                          </m:sSub>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1</m:t>
                          </m:r>
                        </m:sub>
                      </m:sSub>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09600" y="3165658"/>
                <a:ext cx="3077702" cy="52668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45292" y="3949854"/>
                <a:ext cx="2982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𝑓</m:t>
                          </m:r>
                        </m:e>
                        <m:sub>
                          <m:r>
                            <a:rPr kumimoji="1" lang="en-US" altLang="zh-CN" b="0" i="1" smtClean="0">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45292" y="3949854"/>
                <a:ext cx="2982611" cy="276999"/>
              </a:xfrm>
              <a:prstGeom prst="rect">
                <a:avLst/>
              </a:prstGeom>
              <a:blipFill rotWithShape="0">
                <a:blip r:embed="rId5"/>
                <a:stretch>
                  <a:fillRect l="-408" t="-2222" r="-2245"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4265858" y="1893634"/>
                <a:ext cx="3074624" cy="53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sz="1600" i="1" smtClean="0">
                              <a:latin typeface="Cambria Math" panose="02040503050406030204" pitchFamily="18" charset="0"/>
                            </a:rPr>
                          </m:ctrlPr>
                        </m:fPr>
                        <m:num>
                          <m:r>
                            <a:rPr kumimoji="1" lang="bg-BG" altLang="zh-CN" sz="1600" i="1" smtClean="0">
                              <a:latin typeface="Cambria Math" charset="0"/>
                              <a:ea typeface="Cambria Math" charset="0"/>
                              <a:cs typeface="Cambria Math" charset="0"/>
                            </a:rPr>
                            <m:t>𝜕</m:t>
                          </m:r>
                          <m:sSub>
                            <m:sSubPr>
                              <m:ctrlPr>
                                <a:rPr kumimoji="1" lang="en-US" altLang="zh-CN" sz="1600" i="1">
                                  <a:latin typeface="Cambria Math" panose="02040503050406030204" pitchFamily="18" charset="0"/>
                                  <a:ea typeface="Cambria Math" charset="0"/>
                                  <a:cs typeface="Cambria Math" charset="0"/>
                                </a:rPr>
                              </m:ctrlPr>
                            </m:sSubPr>
                            <m:e>
                              <m:r>
                                <a:rPr kumimoji="1" lang="en-US" altLang="zh-CN" sz="1600" i="1">
                                  <a:latin typeface="Cambria Math" charset="0"/>
                                  <a:ea typeface="Cambria Math" charset="0"/>
                                  <a:cs typeface="Cambria Math" charset="0"/>
                                </a:rPr>
                                <m:t>𝜃</m:t>
                              </m:r>
                            </m:e>
                            <m:sub>
                              <m:r>
                                <a:rPr kumimoji="1" lang="en-US" altLang="zh-CN" sz="1600" i="1">
                                  <a:latin typeface="Cambria Math" charset="0"/>
                                  <a:ea typeface="Cambria Math" charset="0"/>
                                  <a:cs typeface="Cambria Math" charset="0"/>
                                </a:rPr>
                                <m:t>2</m:t>
                              </m:r>
                            </m:sub>
                          </m:sSub>
                        </m:num>
                        <m:den>
                          <m:r>
                            <a:rPr kumimoji="1" lang="bg-BG" altLang="zh-CN" sz="1600" i="1" smtClean="0">
                              <a:latin typeface="Cambria Math" charset="0"/>
                              <a:ea typeface="Cambria Math" charset="0"/>
                              <a:cs typeface="Cambria Math" charset="0"/>
                            </a:rPr>
                            <m:t>𝜕𝜏</m:t>
                          </m:r>
                        </m:den>
                      </m:f>
                      <m:r>
                        <a:rPr kumimoji="1" lang="en-US" altLang="zh-CN" sz="1600" b="0" i="1" smtClean="0">
                          <a:latin typeface="Cambria Math" charset="0"/>
                        </a:rPr>
                        <m:t>=</m:t>
                      </m:r>
                      <m:r>
                        <a:rPr kumimoji="1" lang="en-US" altLang="zh-CN" sz="1600" b="0" i="1" smtClean="0">
                          <a:latin typeface="Cambria Math" charset="0"/>
                          <a:ea typeface="Cambria Math" charset="0"/>
                          <a:cs typeface="Cambria Math" charset="0"/>
                        </a:rPr>
                        <m:t>𝛼</m:t>
                      </m:r>
                      <m:f>
                        <m:fPr>
                          <m:ctrlPr>
                            <a:rPr kumimoji="1" lang="bg-BG" altLang="zh-CN" sz="1600" i="1">
                              <a:latin typeface="Cambria Math" panose="02040503050406030204" pitchFamily="18" charset="0"/>
                              <a:ea typeface="Cambria Math" charset="0"/>
                              <a:cs typeface="Cambria Math" charset="0"/>
                            </a:rPr>
                          </m:ctrlPr>
                        </m:fPr>
                        <m:num>
                          <m:sSup>
                            <m:sSupPr>
                              <m:ctrlPr>
                                <a:rPr kumimoji="1" lang="bg-BG" altLang="zh-CN" sz="1600" i="1">
                                  <a:latin typeface="Cambria Math" panose="02040503050406030204" pitchFamily="18" charset="0"/>
                                  <a:ea typeface="Cambria Math" charset="0"/>
                                  <a:cs typeface="Cambria Math" charset="0"/>
                                </a:rPr>
                              </m:ctrlPr>
                            </m:sSupPr>
                            <m:e>
                              <m:r>
                                <a:rPr kumimoji="1" lang="bg-BG" altLang="zh-CN" sz="1600" i="1">
                                  <a:latin typeface="Cambria Math" charset="0"/>
                                  <a:ea typeface="Cambria Math" charset="0"/>
                                  <a:cs typeface="Cambria Math" charset="0"/>
                                </a:rPr>
                                <m:t>𝜕</m:t>
                              </m:r>
                            </m:e>
                            <m:sup>
                              <m:r>
                                <a:rPr kumimoji="1" lang="en-US" altLang="zh-CN" sz="1600" i="1">
                                  <a:latin typeface="Cambria Math" charset="0"/>
                                  <a:ea typeface="Cambria Math" charset="0"/>
                                  <a:cs typeface="Cambria Math" charset="0"/>
                                </a:rPr>
                                <m:t>2</m:t>
                              </m:r>
                            </m:sup>
                          </m:sSup>
                          <m:sSub>
                            <m:sSubPr>
                              <m:ctrlPr>
                                <a:rPr kumimoji="1" lang="en-US" altLang="zh-CN" sz="1600" i="1">
                                  <a:latin typeface="Cambria Math" panose="02040503050406030204" pitchFamily="18" charset="0"/>
                                  <a:ea typeface="Cambria Math" charset="0"/>
                                  <a:cs typeface="Cambria Math" charset="0"/>
                                </a:rPr>
                              </m:ctrlPr>
                            </m:sSubPr>
                            <m:e>
                              <m:r>
                                <a:rPr kumimoji="1" lang="en-US" altLang="zh-CN" sz="1600" i="1">
                                  <a:latin typeface="Cambria Math" charset="0"/>
                                  <a:ea typeface="Cambria Math" charset="0"/>
                                  <a:cs typeface="Cambria Math" charset="0"/>
                                </a:rPr>
                                <m:t>𝜃</m:t>
                              </m:r>
                            </m:e>
                            <m:sub>
                              <m:r>
                                <a:rPr kumimoji="1" lang="en-US" altLang="zh-CN" sz="1600" i="1">
                                  <a:latin typeface="Cambria Math" charset="0"/>
                                  <a:ea typeface="Cambria Math" charset="0"/>
                                  <a:cs typeface="Cambria Math" charset="0"/>
                                </a:rPr>
                                <m:t>2</m:t>
                              </m:r>
                            </m:sub>
                          </m:sSub>
                        </m:num>
                        <m:den>
                          <m:r>
                            <a:rPr kumimoji="1" lang="bg-BG" altLang="zh-CN" sz="1600" i="1">
                              <a:latin typeface="Cambria Math" charset="0"/>
                              <a:ea typeface="Cambria Math" charset="0"/>
                              <a:cs typeface="Cambria Math" charset="0"/>
                            </a:rPr>
                            <m:t>𝜕</m:t>
                          </m:r>
                          <m:sSup>
                            <m:sSupPr>
                              <m:ctrlPr>
                                <a:rPr kumimoji="1" lang="bg-BG" altLang="zh-CN" sz="1600" i="1">
                                  <a:latin typeface="Cambria Math" panose="02040503050406030204" pitchFamily="18" charset="0"/>
                                  <a:ea typeface="Cambria Math" charset="0"/>
                                  <a:cs typeface="Cambria Math" charset="0"/>
                                </a:rPr>
                              </m:ctrlPr>
                            </m:sSupPr>
                            <m:e>
                              <m:r>
                                <a:rPr kumimoji="1" lang="en-US" altLang="zh-CN" sz="1600" i="1">
                                  <a:latin typeface="Cambria Math" charset="0"/>
                                  <a:ea typeface="Cambria Math" charset="0"/>
                                  <a:cs typeface="Cambria Math" charset="0"/>
                                </a:rPr>
                                <m:t>𝑦</m:t>
                              </m:r>
                            </m:e>
                            <m:sup>
                              <m:r>
                                <a:rPr kumimoji="1" lang="en-US" altLang="zh-CN" sz="1600" i="1">
                                  <a:latin typeface="Cambria Math" charset="0"/>
                                  <a:ea typeface="Cambria Math" charset="0"/>
                                  <a:cs typeface="Cambria Math" charset="0"/>
                                </a:rPr>
                                <m:t>2</m:t>
                              </m:r>
                            </m:sup>
                          </m:sSup>
                        </m:den>
                      </m:f>
                      <m:r>
                        <a:rPr kumimoji="1" lang="en-US" altLang="zh-CN" sz="1600" b="0" i="1" smtClean="0">
                          <a:latin typeface="Cambria Math" charset="0"/>
                          <a:ea typeface="Cambria Math" charset="0"/>
                          <a:cs typeface="Cambria Math" charset="0"/>
                        </a:rPr>
                        <m:t>     0&lt;</m:t>
                      </m:r>
                      <m:r>
                        <a:rPr kumimoji="1" lang="en-US" altLang="zh-CN" sz="1600" b="0" i="1" smtClean="0">
                          <a:latin typeface="Cambria Math" charset="0"/>
                          <a:ea typeface="Cambria Math" charset="0"/>
                          <a:cs typeface="Cambria Math" charset="0"/>
                        </a:rPr>
                        <m:t>𝑦</m:t>
                      </m:r>
                      <m:r>
                        <a:rPr kumimoji="1" lang="en-US" altLang="zh-CN" sz="1600" b="0" i="1" smtClean="0">
                          <a:latin typeface="Cambria Math" charset="0"/>
                          <a:ea typeface="Cambria Math" charset="0"/>
                          <a:cs typeface="Cambria Math" charset="0"/>
                        </a:rPr>
                        <m:t>&lt;</m:t>
                      </m:r>
                      <m:r>
                        <a:rPr kumimoji="1" lang="en-US" altLang="zh-CN" sz="1600" b="0" i="1" smtClean="0">
                          <a:latin typeface="Cambria Math" charset="0"/>
                          <a:ea typeface="Cambria Math" charset="0"/>
                          <a:cs typeface="Cambria Math" charset="0"/>
                        </a:rPr>
                        <m:t>𝐻</m:t>
                      </m:r>
                      <m:r>
                        <a:rPr kumimoji="1" lang="en-US" altLang="zh-CN" sz="1600" b="0" i="1" smtClean="0">
                          <a:latin typeface="Cambria Math" charset="0"/>
                          <a:ea typeface="Cambria Math" charset="0"/>
                          <a:cs typeface="Cambria Math" charset="0"/>
                        </a:rPr>
                        <m:t>,</m:t>
                      </m:r>
                      <m:r>
                        <a:rPr kumimoji="1" lang="en-US" altLang="zh-CN" sz="1600" b="0" i="1" smtClean="0">
                          <a:latin typeface="Cambria Math" charset="0"/>
                          <a:ea typeface="Cambria Math" charset="0"/>
                          <a:cs typeface="Cambria Math" charset="0"/>
                        </a:rPr>
                        <m:t>𝜏</m:t>
                      </m:r>
                      <m:r>
                        <a:rPr kumimoji="1" lang="en-US" altLang="zh-CN" sz="1600" b="0" i="1" smtClean="0">
                          <a:latin typeface="Cambria Math" charset="0"/>
                          <a:ea typeface="Cambria Math" charset="0"/>
                          <a:cs typeface="Cambria Math" charset="0"/>
                        </a:rPr>
                        <m:t>&gt;0</m:t>
                      </m:r>
                    </m:oMath>
                  </m:oMathPara>
                </a14:m>
                <a:endParaRPr kumimoji="1" lang="zh-CN" altLang="en-US" sz="16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265858" y="1893634"/>
                <a:ext cx="3074624" cy="53617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4265858" y="2576366"/>
                <a:ext cx="2279598"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4265858" y="2576366"/>
                <a:ext cx="2279598" cy="574003"/>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4265858" y="3177228"/>
                <a:ext cx="3139641"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r>
                        <a:rPr kumimoji="1" lang="en-US" altLang="zh-CN" b="0" i="1" smtClean="0">
                          <a:latin typeface="Cambria Math" charset="0"/>
                        </a:rPr>
                        <m:t>=</m:t>
                      </m:r>
                      <m:r>
                        <a:rPr kumimoji="1" lang="en-US" altLang="zh-CN" b="0" i="1" smtClean="0">
                          <a:latin typeface="Cambria Math" charset="0"/>
                        </a:rPr>
                        <m:t>𝐻</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   </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2</m:t>
                          </m:r>
                        </m:sub>
                      </m:sSub>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4265858" y="3177228"/>
                <a:ext cx="3139641" cy="574003"/>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4190644" y="3949854"/>
                <a:ext cx="32900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 0≤</m:t>
                      </m:r>
                      <m:r>
                        <a:rPr kumimoji="1" lang="en-US" altLang="zh-CN" b="0" i="1" smtClean="0">
                          <a:latin typeface="Cambria Math" charset="0"/>
                          <a:ea typeface="Cambria Math" charset="0"/>
                          <a:cs typeface="Cambria Math" charset="0"/>
                        </a:rPr>
                        <m:t>𝑦</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𝐻</m:t>
                      </m:r>
                      <m:sSub>
                        <m:sSubPr>
                          <m:ctrlPr>
                            <a:rPr kumimoji="1" lang="en-US" altLang="zh-CN" i="1">
                              <a:latin typeface="Cambria Math" panose="02040503050406030204" pitchFamily="18" charset="0"/>
                              <a:ea typeface="Cambria Math" charset="0"/>
                              <a:cs typeface="Cambria Math" charset="0"/>
                            </a:rPr>
                          </m:ctrlPr>
                        </m:sSubPr>
                        <m:e>
                          <m:r>
                            <a:rPr kumimoji="1" lang="zh-CN" altLang="en-US" b="0" i="1" smtClean="0">
                              <a:latin typeface="Cambria Math" charset="0"/>
                              <a:ea typeface="Cambria Math" charset="0"/>
                              <a:cs typeface="Cambria Math" charset="0"/>
                            </a:rPr>
                            <m:t>    </m:t>
                          </m:r>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𝑓</m:t>
                          </m:r>
                        </m:e>
                        <m:sub>
                          <m:r>
                            <a:rPr kumimoji="1" lang="en-US" altLang="zh-CN" b="0" i="1" smtClean="0">
                              <a:latin typeface="Cambria Math" charset="0"/>
                              <a:ea typeface="Cambria Math" charset="0"/>
                              <a:cs typeface="Cambria Math" charset="0"/>
                            </a:rPr>
                            <m:t>2</m:t>
                          </m:r>
                        </m:sub>
                      </m:sSub>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𝑦</m:t>
                      </m:r>
                      <m:r>
                        <a:rPr kumimoji="1" lang="en-US" altLang="zh-CN" i="1">
                          <a:latin typeface="Cambria Math" charset="0"/>
                          <a:ea typeface="Cambria Math" charset="0"/>
                          <a:cs typeface="Cambria Math" charset="0"/>
                        </a:rPr>
                        <m:t>)</m:t>
                      </m:r>
                    </m:oMath>
                  </m:oMathPara>
                </a14:m>
                <a:endParaRPr kumimoji="1"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190644" y="3949854"/>
                <a:ext cx="3290068" cy="276999"/>
              </a:xfrm>
              <a:prstGeom prst="rect">
                <a:avLst/>
              </a:prstGeom>
              <a:blipFill rotWithShape="0">
                <a:blip r:embed="rId9"/>
                <a:stretch>
                  <a:fillRect t="-146667" r="-741" b="-18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829733" y="4644274"/>
                <a:ext cx="7246214" cy="603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2</m:t>
                          </m:r>
                        </m:sub>
                      </m:sSub>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num>
                        <m:den>
                          <m:r>
                            <a:rPr kumimoji="1" lang="bg-BG" altLang="zh-CN" i="1">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rPr>
                            <m:t>2</m:t>
                          </m:r>
                        </m:sub>
                      </m:sSub>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a:rPr kumimoji="1" lang="bg-BG" altLang="zh-CN" i="1" smtClean="0">
                                  <a:latin typeface="Cambria Math" charset="0"/>
                                  <a:ea typeface="Cambria Math" charset="0"/>
                                  <a:cs typeface="Cambria Math" charset="0"/>
                                </a:rPr>
                                <m:t>𝜕</m:t>
                              </m:r>
                            </m:e>
                            <m:sup>
                              <m:r>
                                <a:rPr kumimoji="1" lang="en-US" altLang="zh-CN" b="0" i="1" smtClean="0">
                                  <a:latin typeface="Cambria Math" charset="0"/>
                                </a:rPr>
                                <m:t>2</m:t>
                              </m:r>
                            </m:sup>
                          </m:sSup>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1</m:t>
                              </m:r>
                            </m:sub>
                          </m:sSub>
                        </m:num>
                        <m:den>
                          <m:r>
                            <a:rPr kumimoji="1" lang="bg-BG" altLang="zh-CN" i="1" smtClean="0">
                              <a:latin typeface="Cambria Math" charset="0"/>
                              <a:ea typeface="Cambria Math" charset="0"/>
                              <a:cs typeface="Cambria Math" charset="0"/>
                            </a:rPr>
                            <m:t>𝜕</m:t>
                          </m:r>
                          <m:sSup>
                            <m:sSupPr>
                              <m:ctrlPr>
                                <a:rPr kumimoji="1" lang="bg-BG"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r>
                        <a:rPr kumimoji="1" lang="en-US" altLang="zh-CN" i="1">
                          <a:latin typeface="Cambria Math" charset="0"/>
                          <a:ea typeface="Cambria Math" charset="0"/>
                          <a:cs typeface="Cambria Math" charset="0"/>
                        </a:rPr>
                        <m:t>𝛼</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f>
                        <m:fPr>
                          <m:ctrlPr>
                            <a:rPr kumimoji="1" lang="bg-BG" altLang="zh-CN" i="1">
                              <a:latin typeface="Cambria Math" panose="02040503050406030204" pitchFamily="18" charset="0"/>
                            </a:rPr>
                          </m:ctrlPr>
                        </m:fPr>
                        <m:num>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rPr>
                                <m:t>2</m:t>
                              </m:r>
                            </m:sup>
                          </m:sSup>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829733" y="4644274"/>
                <a:ext cx="7246214" cy="603114"/>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825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124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五、非齐次问题</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2" name="文本框 11"/>
              <p:cNvSpPr txBox="1"/>
              <p:nvPr/>
            </p:nvSpPr>
            <p:spPr>
              <a:xfrm>
                <a:off x="609600" y="1451045"/>
                <a:ext cx="11541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齐次问题</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09600" y="1451045"/>
                <a:ext cx="1154162" cy="307777"/>
              </a:xfrm>
              <a:prstGeom prst="rect">
                <a:avLst/>
              </a:prstGeom>
              <a:blipFill rotWithShape="0">
                <a:blip r:embed="rId2"/>
                <a:stretch>
                  <a:fillRect l="-4762" t="-5882" r="-5291" b="-29412"/>
                </a:stretch>
              </a:blipFill>
            </p:spPr>
            <p:txBody>
              <a:bodyPr/>
              <a:lstStyle/>
              <a:p>
                <a:r>
                  <a:rPr lang="zh-CN" altLang="en-US">
                    <a:noFill/>
                  </a:rPr>
                  <a:t> </a:t>
                </a:r>
              </a:p>
            </p:txBody>
          </p:sp>
        </mc:Fallback>
      </mc:AlternateContent>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3" name="文本框 2"/>
              <p:cNvSpPr txBox="1"/>
              <p:nvPr/>
            </p:nvSpPr>
            <p:spPr>
              <a:xfrm>
                <a:off x="609600" y="1962518"/>
                <a:ext cx="3012043"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i="1">
                          <a:latin typeface="Cambria Math" charset="0"/>
                          <a:ea typeface="Cambria Math" charset="0"/>
                          <a:cs typeface="Cambria Math" charset="0"/>
                        </a:rPr>
                        <m:t>&gt;</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𝑡</m:t>
                      </m:r>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1962518"/>
                <a:ext cx="3012043" cy="52674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2692961"/>
                <a:ext cx="3369769" cy="573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边界</m:t>
                      </m:r>
                      <m:sSub>
                        <m:sSubPr>
                          <m:ctrlPr>
                            <a:rPr kumimoji="1" lang="en-US" altLang="zh-CN" i="1" smtClean="0">
                              <a:latin typeface="Cambria Math" panose="02040503050406030204" pitchFamily="18" charset="0"/>
                            </a:rPr>
                          </m:ctrlPr>
                        </m:sSubPr>
                        <m:e>
                          <m:r>
                            <a:rPr kumimoji="1" lang="en-US" altLang="zh-CN" b="0" i="1" smtClean="0">
                              <a:latin typeface="Cambria Math" charset="0"/>
                            </a:rPr>
                            <m:t>𝑆</m:t>
                          </m:r>
                        </m:e>
                        <m:sub>
                          <m:r>
                            <a:rPr kumimoji="1" lang="en-US" altLang="zh-CN" b="0" i="1" smtClean="0">
                              <a:latin typeface="Cambria Math" charset="0"/>
                            </a:rPr>
                            <m:t>𝑖</m:t>
                          </m:r>
                        </m:sub>
                      </m:sSub>
                      <m:r>
                        <a:rPr kumimoji="1" lang="zh-CN" altLang="en-US" i="1" smtClean="0">
                          <a:latin typeface="Cambria Math" charset="0"/>
                        </a:rPr>
                        <m:t>处</m:t>
                      </m:r>
                      <m:r>
                        <a:rPr kumimoji="1" lang="zh-CN" altLang="en-US" b="0" i="1" smtClean="0">
                          <a:latin typeface="Cambria Math" charset="0"/>
                        </a:rPr>
                        <m:t>，</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𝑖</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num>
                        <m:den>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𝑛</m:t>
                              </m:r>
                            </m:e>
                            <m:sub>
                              <m:r>
                                <a:rPr kumimoji="1" lang="en-US" altLang="zh-CN" b="0" i="1" smtClean="0">
                                  <a:latin typeface="Cambria Math" charset="0"/>
                                  <a:ea typeface="Cambria Math" charset="0"/>
                                  <a:cs typeface="Cambria Math" charset="0"/>
                                </a:rPr>
                                <m:t>𝑖</m:t>
                              </m:r>
                            </m:sub>
                          </m:sSub>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2692961"/>
                <a:ext cx="3369769" cy="573555"/>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09600" y="3465137"/>
                <a:ext cx="27497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𝐹</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09600" y="3465137"/>
                <a:ext cx="2749791" cy="276999"/>
              </a:xfrm>
              <a:prstGeom prst="rect">
                <a:avLst/>
              </a:prstGeom>
              <a:blipFill rotWithShape="0">
                <a:blip r:embed="rId5"/>
                <a:stretch>
                  <a:fillRect l="-2661" t="-8696" r="-2661"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4360369" y="1383558"/>
                <a:ext cx="141064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非齐次问题</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4360369" y="1383558"/>
                <a:ext cx="1410643" cy="307777"/>
              </a:xfrm>
              <a:prstGeom prst="rect">
                <a:avLst/>
              </a:prstGeom>
              <a:blipFill rotWithShape="0">
                <a:blip r:embed="rId6"/>
                <a:stretch>
                  <a:fillRect l="-3879" t="-6000" r="-3879"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4360369" y="1895031"/>
                <a:ext cx="4020460" cy="5744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i="1">
                          <a:latin typeface="Cambria Math" charset="0"/>
                          <a:ea typeface="Cambria Math" charset="0"/>
                          <a:cs typeface="Cambria Math" charset="0"/>
                        </a:rPr>
                        <m:t>&gt;</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𝑡</m:t>
                      </m:r>
                      <m:r>
                        <a:rPr kumimoji="1" lang="en-US" altLang="zh-CN" b="0" i="0"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𝑣</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den>
                      </m:f>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360369" y="1895031"/>
                <a:ext cx="4020460" cy="574453"/>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4360369" y="2625474"/>
                <a:ext cx="3910494" cy="573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边界</m:t>
                      </m:r>
                      <m:sSub>
                        <m:sSubPr>
                          <m:ctrlPr>
                            <a:rPr kumimoji="1" lang="en-US" altLang="zh-CN" i="1" smtClean="0">
                              <a:latin typeface="Cambria Math" panose="02040503050406030204" pitchFamily="18" charset="0"/>
                            </a:rPr>
                          </m:ctrlPr>
                        </m:sSubPr>
                        <m:e>
                          <m:r>
                            <a:rPr kumimoji="1" lang="en-US" altLang="zh-CN" b="0" i="1" smtClean="0">
                              <a:latin typeface="Cambria Math" charset="0"/>
                            </a:rPr>
                            <m:t>𝑆</m:t>
                          </m:r>
                        </m:e>
                        <m:sub>
                          <m:r>
                            <a:rPr kumimoji="1" lang="en-US" altLang="zh-CN" b="0" i="1" smtClean="0">
                              <a:latin typeface="Cambria Math" charset="0"/>
                            </a:rPr>
                            <m:t>𝑖</m:t>
                          </m:r>
                        </m:sub>
                      </m:sSub>
                      <m:r>
                        <a:rPr kumimoji="1" lang="zh-CN" altLang="en-US" i="1" smtClean="0">
                          <a:latin typeface="Cambria Math" charset="0"/>
                        </a:rPr>
                        <m:t>处</m:t>
                      </m:r>
                      <m:r>
                        <a:rPr kumimoji="1" lang="zh-CN" altLang="en-US" b="0" i="1" smtClean="0">
                          <a:latin typeface="Cambria Math" charset="0"/>
                        </a:rPr>
                        <m:t>，</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𝑖</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num>
                        <m:den>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𝑛</m:t>
                              </m:r>
                            </m:e>
                            <m:sub>
                              <m:r>
                                <a:rPr kumimoji="1" lang="en-US" altLang="zh-CN" b="0" i="1" smtClean="0">
                                  <a:latin typeface="Cambria Math" charset="0"/>
                                  <a:ea typeface="Cambria Math" charset="0"/>
                                  <a:cs typeface="Cambria Math" charset="0"/>
                                </a:rPr>
                                <m:t>𝑖</m:t>
                              </m:r>
                            </m:sub>
                          </m:sSub>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𝑓</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360369" y="2625474"/>
                <a:ext cx="3910494" cy="573555"/>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4360369" y="3397650"/>
                <a:ext cx="27497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𝐹</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4360369" y="3397650"/>
                <a:ext cx="2749791" cy="276999"/>
              </a:xfrm>
              <a:prstGeom prst="rect">
                <a:avLst/>
              </a:prstGeom>
              <a:blipFill rotWithShape="0">
                <a:blip r:embed="rId5"/>
                <a:stretch>
                  <a:fillRect l="-2661" t="-8696" r="-2661" b="-326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0271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7920" y="2292257"/>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五、非齐次问题</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13" name="文本框 12"/>
              <p:cNvSpPr txBox="1"/>
              <p:nvPr/>
            </p:nvSpPr>
            <p:spPr>
              <a:xfrm>
                <a:off x="609600" y="1383558"/>
                <a:ext cx="8135240" cy="61555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zh-CN" altLang="en-US" sz="2000" b="1" i="1" smtClean="0">
                          <a:solidFill>
                            <a:srgbClr val="FF0000"/>
                          </a:solidFill>
                          <a:latin typeface="Cambria Math" charset="0"/>
                          <a:ea typeface="SimHei" charset="0"/>
                          <a:cs typeface="SimHei" charset="0"/>
                        </a:rPr>
                        <m:t>非齐次问题：</m:t>
                      </m:r>
                    </m:oMath>
                  </m:oMathPara>
                </a14:m>
                <a:endParaRPr lang="zh-CN" altLang="en-US" sz="2000" b="1" i="1" dirty="0">
                  <a:solidFill>
                    <a:srgbClr val="FF0000"/>
                  </a:solidFill>
                  <a:latin typeface="Cambria Math" charset="0"/>
                  <a:ea typeface="SimHei" charset="0"/>
                  <a:cs typeface="SimHei" charset="0"/>
                </a:endParaRPr>
              </a:p>
              <a:p>
                <a:pPr/>
                <a14:m>
                  <m:oMathPara xmlns:m="http://schemas.openxmlformats.org/officeDocument/2006/math">
                    <m:oMathParaPr>
                      <m:jc m:val="left"/>
                    </m:oMathParaPr>
                    <m:oMath xmlns:m="http://schemas.openxmlformats.org/officeDocument/2006/math">
                      <m:r>
                        <a:rPr lang="zh-CN" altLang="en-US" sz="2000" b="1" i="1" smtClean="0">
                          <a:solidFill>
                            <a:srgbClr val="FF0000"/>
                          </a:solidFill>
                          <a:latin typeface="Cambria Math" charset="0"/>
                          <a:ea typeface="SimHei" charset="0"/>
                          <a:cs typeface="SimHei" charset="0"/>
                        </a:rPr>
                        <m:t>内热源发热率不随时间变化，边界温度、热流或环境温度不随时间变化</m:t>
                      </m:r>
                      <m:r>
                        <a:rPr lang="zh-CN" altLang="en-US" sz="2000" b="1" i="1" smtClean="0">
                          <a:solidFill>
                            <a:srgbClr val="FF0000"/>
                          </a:solidFill>
                          <a:latin typeface="Cambria Math" charset="0"/>
                          <a:ea typeface="SimHei" charset="0"/>
                          <a:cs typeface="SimHei" charset="0"/>
                        </a:rPr>
                        <m:t> </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1383558"/>
                <a:ext cx="8135240" cy="615553"/>
              </a:xfrm>
              <a:prstGeom prst="rect">
                <a:avLst/>
              </a:prstGeom>
              <a:blipFill rotWithShape="0">
                <a:blip r:embed="rId2"/>
                <a:stretch>
                  <a:fillRect l="-1573" t="-20792" b="-90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447137" y="2147241"/>
                <a:ext cx="2994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smtClean="0">
                          <a:solidFill>
                            <a:srgbClr val="FF0000"/>
                          </a:solidFill>
                          <a:latin typeface="Cambria Math" charset="0"/>
                          <a:ea typeface="SimHei" charset="0"/>
                          <a:cs typeface="SimHei" charset="0"/>
                        </a:rPr>
                        <m:t>线性叠加原理：</m:t>
                      </m:r>
                      <m:r>
                        <a:rPr lang="en-US" altLang="zh-CN" b="1" i="1" smtClean="0">
                          <a:solidFill>
                            <a:srgbClr val="FF0000"/>
                          </a:solidFill>
                          <a:latin typeface="Cambria Math" charset="0"/>
                          <a:ea typeface="SimHei" charset="0"/>
                          <a:cs typeface="SimHei" charset="0"/>
                        </a:rPr>
                        <m:t>𝒕</m:t>
                      </m:r>
                      <m:r>
                        <a:rPr lang="en-US" altLang="zh-CN" b="1" i="1" smtClean="0">
                          <a:solidFill>
                            <a:srgbClr val="FF0000"/>
                          </a:solidFill>
                          <a:latin typeface="Cambria Math" charset="0"/>
                          <a:ea typeface="SimHei" charset="0"/>
                          <a:cs typeface="SimHei" charset="0"/>
                        </a:rPr>
                        <m:t>=</m:t>
                      </m:r>
                      <m:r>
                        <a:rPr lang="en-US" altLang="zh-CN" b="1" i="1" smtClean="0">
                          <a:solidFill>
                            <a:srgbClr val="FF0000"/>
                          </a:solidFill>
                          <a:latin typeface="Cambria Math" charset="0"/>
                          <a:ea typeface="SimHei" charset="0"/>
                          <a:cs typeface="SimHei" charset="0"/>
                        </a:rPr>
                        <m:t>𝒕</m:t>
                      </m:r>
                      <m:r>
                        <a:rPr lang="en-US" altLang="zh-CN" b="1" i="1" baseline="-25000" smtClean="0">
                          <a:solidFill>
                            <a:srgbClr val="FF0000"/>
                          </a:solidFill>
                          <a:latin typeface="Cambria Math" charset="0"/>
                          <a:ea typeface="SimHei" charset="0"/>
                          <a:cs typeface="SimHei" charset="0"/>
                        </a:rPr>
                        <m:t>𝟏</m:t>
                      </m:r>
                      <m:r>
                        <a:rPr lang="en-US" altLang="zh-CN" b="1" i="1" smtClean="0">
                          <a:solidFill>
                            <a:srgbClr val="FF0000"/>
                          </a:solidFill>
                          <a:latin typeface="Cambria Math" charset="0"/>
                          <a:ea typeface="SimHei" charset="0"/>
                          <a:cs typeface="SimHei" charset="0"/>
                        </a:rPr>
                        <m:t>+</m:t>
                      </m:r>
                      <m:r>
                        <a:rPr lang="en-US" altLang="zh-CN" b="1" i="1" smtClean="0">
                          <a:solidFill>
                            <a:srgbClr val="FF0000"/>
                          </a:solidFill>
                          <a:latin typeface="Cambria Math" charset="0"/>
                          <a:ea typeface="SimHei" charset="0"/>
                          <a:cs typeface="SimHei" charset="0"/>
                        </a:rPr>
                        <m:t>𝒕</m:t>
                      </m:r>
                      <m:r>
                        <a:rPr lang="en-US" altLang="zh-CN" b="1" i="1" baseline="-25000" smtClean="0">
                          <a:solidFill>
                            <a:srgbClr val="FF0000"/>
                          </a:solidFill>
                          <a:latin typeface="Cambria Math" charset="0"/>
                          <a:ea typeface="SimHei" charset="0"/>
                          <a:cs typeface="SimHei" charset="0"/>
                        </a:rPr>
                        <m:t>𝟐</m:t>
                      </m:r>
                    </m:oMath>
                  </m:oMathPara>
                </a14:m>
                <a:endParaRPr lang="zh-CN" altLang="en-US" baseline="-25000" dirty="0"/>
              </a:p>
            </p:txBody>
          </p:sp>
        </mc:Choice>
        <mc:Fallback xmlns="">
          <p:sp>
            <p:nvSpPr>
              <p:cNvPr id="3" name="矩形 2"/>
              <p:cNvSpPr>
                <a:spLocks noRot="1" noChangeAspect="1" noMove="1" noResize="1" noEditPoints="1" noAdjustHandles="1" noChangeArrowheads="1" noChangeShapeType="1" noTextEdit="1"/>
              </p:cNvSpPr>
              <p:nvPr/>
            </p:nvSpPr>
            <p:spPr>
              <a:xfrm>
                <a:off x="447137" y="2147241"/>
                <a:ext cx="2994731" cy="369332"/>
              </a:xfrm>
              <a:prstGeom prst="rect">
                <a:avLst/>
              </a:prstGeom>
              <a:blipFill rotWithShape="0">
                <a:blip r:embed="rId3"/>
                <a:stretch>
                  <a:fillRect b="-8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09600" y="3135123"/>
                <a:ext cx="3048207" cy="527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 </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1</m:t>
                          </m:r>
                        </m:sub>
                      </m:sSub>
                      <m:r>
                        <a:rPr kumimoji="1" lang="en-US" altLang="zh-CN" b="0" i="0"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𝑣</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𝜆</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609600" y="3135123"/>
                <a:ext cx="3048207" cy="527645"/>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609600" y="3883693"/>
                <a:ext cx="3086294" cy="573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边界</m:t>
                      </m:r>
                      <m:sSub>
                        <m:sSubPr>
                          <m:ctrlPr>
                            <a:rPr kumimoji="1" lang="en-US" altLang="zh-CN" i="1" smtClean="0">
                              <a:latin typeface="Cambria Math" panose="02040503050406030204" pitchFamily="18" charset="0"/>
                            </a:rPr>
                          </m:ctrlPr>
                        </m:sSubPr>
                        <m:e>
                          <m:r>
                            <a:rPr kumimoji="1" lang="en-US" altLang="zh-CN" b="0" i="1" smtClean="0">
                              <a:latin typeface="Cambria Math" charset="0"/>
                            </a:rPr>
                            <m:t>𝑆</m:t>
                          </m:r>
                        </m:e>
                        <m:sub>
                          <m:r>
                            <a:rPr kumimoji="1" lang="en-US" altLang="zh-CN" b="0" i="1" smtClean="0">
                              <a:latin typeface="Cambria Math" charset="0"/>
                            </a:rPr>
                            <m:t>𝑖</m:t>
                          </m:r>
                        </m:sub>
                      </m:sSub>
                      <m:r>
                        <a:rPr kumimoji="1" lang="zh-CN" altLang="en-US" i="1" smtClean="0">
                          <a:latin typeface="Cambria Math" charset="0"/>
                        </a:rPr>
                        <m:t>处</m:t>
                      </m:r>
                      <m:r>
                        <a:rPr kumimoji="1" lang="zh-CN" altLang="en-US" b="0" i="1" smtClean="0">
                          <a:latin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𝑖</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𝑡</m:t>
                          </m:r>
                        </m:num>
                        <m:den>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𝑛</m:t>
                              </m:r>
                            </m:e>
                            <m:sub>
                              <m:r>
                                <a:rPr kumimoji="1" lang="en-US" altLang="zh-CN" b="0" i="1" smtClean="0">
                                  <a:latin typeface="Cambria Math" charset="0"/>
                                  <a:ea typeface="Cambria Math" charset="0"/>
                                  <a:cs typeface="Cambria Math" charset="0"/>
                                </a:rPr>
                                <m:t>𝑖</m:t>
                              </m:r>
                            </m:sub>
                          </m:sSub>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𝑓</m:t>
                          </m:r>
                        </m:e>
                        <m:sub>
                          <m:r>
                            <a:rPr kumimoji="1" lang="en-US" altLang="zh-CN" b="0" i="1" smtClean="0">
                              <a:latin typeface="Cambria Math" charset="0"/>
                              <a:ea typeface="Cambria Math" charset="0"/>
                              <a:cs typeface="Cambria Math" charset="0"/>
                            </a:rPr>
                            <m:t>𝑖</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𝑟</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09600" y="3883693"/>
                <a:ext cx="3086294" cy="573555"/>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p:cNvSpPr/>
              <p:nvPr/>
            </p:nvSpPr>
            <p:spPr>
              <a:xfrm>
                <a:off x="548736" y="2614423"/>
                <a:ext cx="2484976" cy="368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charset="0"/>
                          <a:ea typeface="SimHei" charset="0"/>
                          <a:cs typeface="SimHei" charset="0"/>
                        </a:rPr>
                        <m:t>𝒕</m:t>
                      </m:r>
                      <m:r>
                        <a:rPr lang="en-US" altLang="zh-CN" b="1" i="1" baseline="-25000" smtClean="0">
                          <a:solidFill>
                            <a:srgbClr val="FF0000"/>
                          </a:solidFill>
                          <a:latin typeface="Cambria Math" charset="0"/>
                          <a:ea typeface="SimHei" charset="0"/>
                          <a:cs typeface="SimHei" charset="0"/>
                        </a:rPr>
                        <m:t>𝟏</m:t>
                      </m:r>
                      <m:r>
                        <a:rPr lang="zh-CN" altLang="en-US" b="1" i="1">
                          <a:solidFill>
                            <a:srgbClr val="FF0000"/>
                          </a:solidFill>
                          <a:latin typeface="Cambria Math" charset="0"/>
                          <a:ea typeface="SimHei" charset="0"/>
                          <a:cs typeface="SimHei" charset="0"/>
                        </a:rPr>
                        <m:t>：稳态导热问题的解</m:t>
                      </m:r>
                    </m:oMath>
                  </m:oMathPara>
                </a14:m>
                <a:endParaRPr lang="zh-CN" altLang="en-US" baseline="-25000" dirty="0"/>
              </a:p>
            </p:txBody>
          </p:sp>
        </mc:Choice>
        <mc:Fallback xmlns="">
          <p:sp>
            <p:nvSpPr>
              <p:cNvPr id="21" name="矩形 20"/>
              <p:cNvSpPr>
                <a:spLocks noRot="1" noChangeAspect="1" noMove="1" noResize="1" noEditPoints="1" noAdjustHandles="1" noChangeArrowheads="1" noChangeShapeType="1" noTextEdit="1"/>
              </p:cNvSpPr>
              <p:nvPr/>
            </p:nvSpPr>
            <p:spPr>
              <a:xfrm>
                <a:off x="548736" y="2614423"/>
                <a:ext cx="2484976" cy="368562"/>
              </a:xfrm>
              <a:prstGeom prst="rect">
                <a:avLst/>
              </a:prstGeom>
              <a:blipFill rotWithShape="0">
                <a:blip r:embed="rId6"/>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4412873" y="2572840"/>
                <a:ext cx="2802370" cy="368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charset="0"/>
                          <a:ea typeface="SimHei" charset="0"/>
                          <a:cs typeface="SimHei" charset="0"/>
                        </a:rPr>
                        <m:t>𝒕</m:t>
                      </m:r>
                      <m:r>
                        <a:rPr lang="en-US" altLang="zh-CN" b="1" i="1" baseline="-25000" smtClean="0">
                          <a:solidFill>
                            <a:srgbClr val="FF0000"/>
                          </a:solidFill>
                          <a:latin typeface="Cambria Math" charset="0"/>
                          <a:ea typeface="SimHei" charset="0"/>
                          <a:cs typeface="SimHei" charset="0"/>
                        </a:rPr>
                        <m:t>𝟐</m:t>
                      </m:r>
                      <m:r>
                        <a:rPr lang="zh-CN" altLang="en-US" b="1" i="1">
                          <a:solidFill>
                            <a:srgbClr val="FF0000"/>
                          </a:solidFill>
                          <a:latin typeface="Cambria Math" charset="0"/>
                          <a:ea typeface="SimHei" charset="0"/>
                          <a:cs typeface="SimHei" charset="0"/>
                        </a:rPr>
                        <m:t>：</m:t>
                      </m:r>
                      <m:r>
                        <a:rPr lang="zh-CN" altLang="en-US" b="1" i="1" smtClean="0">
                          <a:solidFill>
                            <a:srgbClr val="FF0000"/>
                          </a:solidFill>
                          <a:latin typeface="Cambria Math" charset="0"/>
                          <a:ea typeface="SimHei" charset="0"/>
                          <a:cs typeface="SimHei" charset="0"/>
                        </a:rPr>
                        <m:t>非</m:t>
                      </m:r>
                      <m:r>
                        <a:rPr lang="zh-CN" altLang="en-US" b="1" i="1">
                          <a:solidFill>
                            <a:srgbClr val="FF0000"/>
                          </a:solidFill>
                          <a:latin typeface="Cambria Math" charset="0"/>
                          <a:ea typeface="SimHei" charset="0"/>
                          <a:cs typeface="SimHei" charset="0"/>
                        </a:rPr>
                        <m:t>稳态导热问题的解</m:t>
                      </m:r>
                    </m:oMath>
                  </m:oMathPara>
                </a14:m>
                <a:endParaRPr lang="zh-CN" altLang="en-US" baseline="-25000" dirty="0"/>
              </a:p>
            </p:txBody>
          </p:sp>
        </mc:Choice>
        <mc:Fallback xmlns="">
          <p:sp>
            <p:nvSpPr>
              <p:cNvPr id="22" name="矩形 21"/>
              <p:cNvSpPr>
                <a:spLocks noRot="1" noChangeAspect="1" noMove="1" noResize="1" noEditPoints="1" noAdjustHandles="1" noChangeArrowheads="1" noChangeShapeType="1" noTextEdit="1"/>
              </p:cNvSpPr>
              <p:nvPr/>
            </p:nvSpPr>
            <p:spPr>
              <a:xfrm>
                <a:off x="4412873" y="2572840"/>
                <a:ext cx="2802370" cy="368562"/>
              </a:xfrm>
              <a:prstGeom prst="rect">
                <a:avLst/>
              </a:prstGeom>
              <a:blipFill rotWithShape="0">
                <a:blip r:embed="rId7"/>
                <a:stretch>
                  <a:fillRect b="-98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4412873" y="3019163"/>
                <a:ext cx="3297762"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i="1">
                          <a:latin typeface="Cambria Math" charset="0"/>
                          <a:ea typeface="Cambria Math" charset="0"/>
                          <a:cs typeface="Cambria Math" charset="0"/>
                        </a:rPr>
                        <m:t>&gt;</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2</m:t>
                          </m:r>
                        </m:sub>
                      </m:sSub>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412873" y="3019163"/>
                <a:ext cx="3297762" cy="52674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4556806" y="3718081"/>
                <a:ext cx="3468065" cy="573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rPr>
                        <m:t>边界</m:t>
                      </m:r>
                      <m:sSub>
                        <m:sSubPr>
                          <m:ctrlPr>
                            <a:rPr kumimoji="1" lang="en-US" altLang="zh-CN" i="1" smtClean="0">
                              <a:latin typeface="Cambria Math" panose="02040503050406030204" pitchFamily="18" charset="0"/>
                            </a:rPr>
                          </m:ctrlPr>
                        </m:sSubPr>
                        <m:e>
                          <m:r>
                            <a:rPr kumimoji="1" lang="en-US" altLang="zh-CN" b="0" i="1" smtClean="0">
                              <a:latin typeface="Cambria Math" charset="0"/>
                            </a:rPr>
                            <m:t>𝑆</m:t>
                          </m:r>
                        </m:e>
                        <m:sub>
                          <m:r>
                            <a:rPr kumimoji="1" lang="en-US" altLang="zh-CN" b="0" i="1" smtClean="0">
                              <a:latin typeface="Cambria Math" charset="0"/>
                            </a:rPr>
                            <m:t>𝑖</m:t>
                          </m:r>
                        </m:sub>
                      </m:sSub>
                      <m:r>
                        <a:rPr kumimoji="1" lang="zh-CN" altLang="en-US" i="1" smtClean="0">
                          <a:latin typeface="Cambria Math" charset="0"/>
                        </a:rPr>
                        <m:t>处</m:t>
                      </m:r>
                      <m:r>
                        <a:rPr kumimoji="1" lang="zh-CN" altLang="en-US" b="0" i="1" smtClean="0">
                          <a:latin typeface="Cambria Math" charset="0"/>
                        </a:rPr>
                        <m:t>，</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𝜆</m:t>
                          </m:r>
                        </m:e>
                        <m:sub>
                          <m:r>
                            <a:rPr kumimoji="1" lang="en-US" altLang="zh-CN" b="0" i="1" smtClean="0">
                              <a:latin typeface="Cambria Math" charset="0"/>
                              <a:ea typeface="Cambria Math" charset="0"/>
                              <a:cs typeface="Cambria Math" charset="0"/>
                            </a:rPr>
                            <m:t>𝑖</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𝑛</m:t>
                              </m:r>
                            </m:e>
                            <m:sub>
                              <m:r>
                                <a:rPr kumimoji="1" lang="en-US" altLang="zh-CN" b="0" i="1" smtClean="0">
                                  <a:latin typeface="Cambria Math" charset="0"/>
                                  <a:ea typeface="Cambria Math" charset="0"/>
                                  <a:cs typeface="Cambria Math" charset="0"/>
                                </a:rPr>
                                <m:t>𝑖</m:t>
                              </m:r>
                            </m:sub>
                          </m:sSub>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h</m:t>
                          </m:r>
                        </m:e>
                        <m:sub>
                          <m:r>
                            <a:rPr kumimoji="1" lang="en-US" altLang="zh-CN" b="0" i="1" smtClean="0">
                              <a:latin typeface="Cambria Math" charset="0"/>
                              <a:ea typeface="Cambria Math" charset="0"/>
                              <a:cs typeface="Cambria Math" charset="0"/>
                            </a:rPr>
                            <m:t>𝑖</m:t>
                          </m:r>
                        </m:sub>
                      </m:sSub>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4556806" y="3718081"/>
                <a:ext cx="3468065" cy="573555"/>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4556806" y="4526857"/>
                <a:ext cx="3547766" cy="276999"/>
              </a:xfrm>
              <a:prstGeom prst="rect">
                <a:avLst/>
              </a:prstGeom>
              <a:noFill/>
            </p:spPr>
            <p:txBody>
              <a:bodyPr wrap="none" lIns="0" tIns="0" rIns="0" bIns="0" rtlCol="0">
                <a:spAutoFit/>
              </a:bodyPr>
              <a:lstStyle/>
              <a:p>
                <a14:m>
                  <m:oMath xmlns:m="http://schemas.openxmlformats.org/officeDocument/2006/math">
                    <m:r>
                      <a:rPr kumimoji="1" lang="zh-CN" altLang="en-US" i="1" smtClean="0">
                        <a:latin typeface="Cambria Math" charset="0"/>
                      </a:rPr>
                      <m:t>区域</m:t>
                    </m:r>
                    <m:r>
                      <a:rPr kumimoji="1" lang="en-US" altLang="zh-CN" b="0" i="1" smtClean="0">
                        <a:latin typeface="Cambria Math" charset="0"/>
                      </a:rPr>
                      <m:t>𝑅</m:t>
                    </m:r>
                    <m:r>
                      <a:rPr kumimoji="1" lang="zh-CN" altLang="en-US" b="0" i="1" smtClean="0">
                        <a:latin typeface="Cambria Math" charset="0"/>
                      </a:rPr>
                      <m:t>内，</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i="1">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𝐹</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𝑟</m:t>
                        </m:r>
                      </m:e>
                    </m:d>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1</m:t>
                        </m:r>
                      </m:sub>
                    </m:sSub>
                  </m:oMath>
                </a14:m>
                <a:r>
                  <a:rPr kumimoji="1" lang="en-US" altLang="zh-CN" dirty="0"/>
                  <a:t>(r)</a:t>
                </a:r>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556806" y="4526857"/>
                <a:ext cx="3547766" cy="276999"/>
              </a:xfrm>
              <a:prstGeom prst="rect">
                <a:avLst/>
              </a:prstGeom>
              <a:blipFill rotWithShape="0">
                <a:blip r:embed="rId10"/>
                <a:stretch>
                  <a:fillRect l="-3098" t="-28889" r="-1549" b="-51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388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五、非齐次问题</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文本框 11"/>
          <p:cNvSpPr txBox="1"/>
          <p:nvPr/>
        </p:nvSpPr>
        <p:spPr>
          <a:xfrm>
            <a:off x="415900" y="1372072"/>
            <a:ext cx="8540800" cy="276999"/>
          </a:xfrm>
          <a:prstGeom prst="rect">
            <a:avLst/>
          </a:prstGeom>
          <a:noFill/>
        </p:spPr>
        <p:txBody>
          <a:bodyPr wrap="none" lIns="0" tIns="0" rIns="0" bIns="0" rtlCol="0">
            <a:spAutoFit/>
          </a:bodyPr>
          <a:lstStyle/>
          <a:p>
            <a:r>
              <a:rPr lang="zh-CN" altLang="en-US" b="1" dirty="0">
                <a:solidFill>
                  <a:srgbClr val="FF0000"/>
                </a:solidFill>
                <a:ea typeface="SimHei" charset="0"/>
                <a:cs typeface="SimHei" charset="0"/>
              </a:rPr>
              <a:t>一侧温度恒定的大平壁在另一侧受到某个热流作用时其内部的温度和热流响应</a:t>
            </a:r>
            <a:r>
              <a:rPr lang="zh-CN" altLang="en-US" b="1">
                <a:solidFill>
                  <a:srgbClr val="FF0000"/>
                </a:solidFill>
                <a:ea typeface="SimHei" charset="0"/>
                <a:cs typeface="SimHei" charset="0"/>
              </a:rPr>
              <a:t>的问题</a:t>
            </a:r>
            <a:endParaRPr lang="zh-CN" altLang="en-US" b="1" dirty="0">
              <a:solidFill>
                <a:srgbClr val="FF0000"/>
              </a:solidFill>
              <a:latin typeface="SimHei" charset="0"/>
              <a:ea typeface="SimHei" charset="0"/>
              <a:cs typeface="SimHei" charset="0"/>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16" name="矩形 15"/>
              <p:cNvSpPr/>
              <p:nvPr/>
            </p:nvSpPr>
            <p:spPr>
              <a:xfrm>
                <a:off x="415900" y="1899109"/>
                <a:ext cx="2528256" cy="368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smtClean="0">
                          <a:solidFill>
                            <a:srgbClr val="FF0000"/>
                          </a:solidFill>
                          <a:latin typeface="Cambria Math" charset="0"/>
                          <a:ea typeface="SimHei" charset="0"/>
                          <a:cs typeface="SimHei" charset="0"/>
                        </a:rPr>
                        <m:t>非</m:t>
                      </m:r>
                      <m:r>
                        <a:rPr lang="zh-CN" altLang="en-US" b="1" i="1">
                          <a:solidFill>
                            <a:srgbClr val="FF0000"/>
                          </a:solidFill>
                          <a:latin typeface="Cambria Math" charset="0"/>
                          <a:ea typeface="SimHei" charset="0"/>
                          <a:cs typeface="SimHei" charset="0"/>
                        </a:rPr>
                        <m:t>稳态导热</m:t>
                      </m:r>
                      <m:r>
                        <a:rPr lang="zh-CN" altLang="en-US" b="1" i="1" smtClean="0">
                          <a:solidFill>
                            <a:srgbClr val="FF0000"/>
                          </a:solidFill>
                          <a:latin typeface="Cambria Math" charset="0"/>
                          <a:ea typeface="SimHei" charset="0"/>
                          <a:cs typeface="SimHei" charset="0"/>
                        </a:rPr>
                        <m:t>的数学描述</m:t>
                      </m:r>
                    </m:oMath>
                  </m:oMathPara>
                </a14:m>
                <a:endParaRPr lang="zh-CN" altLang="en-US" baseline="-25000" dirty="0"/>
              </a:p>
            </p:txBody>
          </p:sp>
        </mc:Choice>
        <mc:Fallback xmlns="">
          <p:sp>
            <p:nvSpPr>
              <p:cNvPr id="16" name="矩形 15"/>
              <p:cNvSpPr>
                <a:spLocks noRot="1" noChangeAspect="1" noMove="1" noResize="1" noEditPoints="1" noAdjustHandles="1" noChangeArrowheads="1" noChangeShapeType="1" noTextEdit="1"/>
              </p:cNvSpPr>
              <p:nvPr/>
            </p:nvSpPr>
            <p:spPr>
              <a:xfrm>
                <a:off x="415900" y="1899109"/>
                <a:ext cx="2528256" cy="368562"/>
              </a:xfrm>
              <a:prstGeom prst="rect">
                <a:avLst/>
              </a:prstGeom>
              <a:blipFill rotWithShape="0">
                <a:blip r:embed="rId2"/>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571439" y="2389838"/>
                <a:ext cx="345645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571439" y="2389838"/>
                <a:ext cx="3456459" cy="55585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559833" y="3175101"/>
                <a:ext cx="2496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59833" y="3175101"/>
                <a:ext cx="2496324" cy="276999"/>
              </a:xfrm>
              <a:prstGeom prst="rect">
                <a:avLst/>
              </a:prstGeom>
              <a:blipFill rotWithShape="0">
                <a:blip r:embed="rId4"/>
                <a:stretch>
                  <a:fillRect l="-1956" t="-146667" r="-1711" b="-18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550599" y="3691275"/>
                <a:ext cx="2514791"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0</m:t>
                              </m:r>
                            </m:sub>
                          </m:sSub>
                        </m:num>
                        <m:den>
                          <m:r>
                            <a:rPr kumimoji="1" lang="bg-BG" altLang="zh-CN" b="0" i="1" smtClean="0">
                              <a:latin typeface="Cambria Math" charset="0"/>
                              <a:ea typeface="Cambria Math" charset="0"/>
                              <a:cs typeface="Cambria Math" charset="0"/>
                            </a:rPr>
                            <m:t>𝜆</m:t>
                          </m:r>
                        </m:den>
                      </m:f>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550599" y="3691275"/>
                <a:ext cx="2514791" cy="52674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71439" y="4490652"/>
                <a:ext cx="20154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571439" y="4490652"/>
                <a:ext cx="2015424" cy="276999"/>
              </a:xfrm>
              <a:prstGeom prst="rect">
                <a:avLst/>
              </a:prstGeom>
              <a:blipFill rotWithShape="0">
                <a:blip r:embed="rId6"/>
                <a:stretch>
                  <a:fillRect l="-1212" t="-148889" r="-2424" b="-18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3556000" y="1948893"/>
                <a:ext cx="12193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1</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3556000" y="1948893"/>
                <a:ext cx="1219308" cy="276999"/>
              </a:xfrm>
              <a:prstGeom prst="rect">
                <a:avLst/>
              </a:prstGeom>
              <a:blipFill rotWithShape="0">
                <a:blip r:embed="rId7"/>
                <a:stretch>
                  <a:fillRect l="-4000" r="-2000"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5173133" y="1880063"/>
                <a:ext cx="1575303" cy="474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1</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0</m:t>
                              </m:r>
                            </m:sub>
                          </m:sSub>
                        </m:num>
                        <m:den>
                          <m:r>
                            <a:rPr kumimoji="1" lang="bg-BG" altLang="zh-CN" b="0" i="1" smtClean="0">
                              <a:latin typeface="Cambria Math" charset="0"/>
                              <a:ea typeface="Cambria Math" charset="0"/>
                              <a:cs typeface="Cambria Math" charset="0"/>
                            </a:rPr>
                            <m:t>𝜆</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rPr>
                        <m:t>)</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5173133" y="1880063"/>
                <a:ext cx="1575303" cy="474425"/>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4775308" y="2538311"/>
                <a:ext cx="3647217"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4775308" y="2538311"/>
                <a:ext cx="3647217" cy="555858"/>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4763702" y="3323574"/>
                <a:ext cx="3444982" cy="751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2</m:t>
                          </m:r>
                        </m:sub>
                      </m:sSub>
                      <m:r>
                        <a:rPr kumimoji="1" lang="en-US" altLang="zh-CN" i="1">
                          <a:latin typeface="Cambria Math" charset="0"/>
                        </a:rPr>
                        <m:t>=</m:t>
                      </m:r>
                      <m:f>
                        <m:fPr>
                          <m:ctrlPr>
                            <a:rPr kumimoji="1" lang="bg-BG" altLang="zh-CN" i="1">
                              <a:latin typeface="Cambria Math" panose="02040503050406030204" pitchFamily="18" charset="0"/>
                            </a:rPr>
                          </m:ctrlPr>
                        </m:fPr>
                        <m:num>
                          <m:sSub>
                            <m:sSubPr>
                              <m:ctrlPr>
                                <a:rPr kumimoji="1" lang="en-US" altLang="zh-CN" i="1">
                                  <a:latin typeface="Cambria Math" panose="02040503050406030204" pitchFamily="18" charset="0"/>
                                </a:rPr>
                              </m:ctrlPr>
                            </m:sSubPr>
                            <m:e>
                              <m:r>
                                <a:rPr kumimoji="1" lang="en-US" altLang="zh-CN" i="1">
                                  <a:latin typeface="Cambria Math" charset="0"/>
                                </a:rPr>
                                <m:t>𝑞</m:t>
                              </m:r>
                            </m:e>
                            <m:sub>
                              <m:r>
                                <a:rPr kumimoji="1" lang="en-US" altLang="zh-CN" i="1">
                                  <a:latin typeface="Cambria Math" charset="0"/>
                                </a:rPr>
                                <m:t>0</m:t>
                              </m:r>
                            </m:sub>
                          </m:sSub>
                        </m:num>
                        <m:den>
                          <m:r>
                            <a:rPr kumimoji="1" lang="bg-BG" altLang="zh-CN" i="1">
                              <a:latin typeface="Cambria Math" charset="0"/>
                              <a:ea typeface="Cambria Math" charset="0"/>
                              <a:cs typeface="Cambria Math" charset="0"/>
                            </a:rPr>
                            <m:t>𝜆</m:t>
                          </m:r>
                        </m:den>
                      </m:f>
                      <m:r>
                        <a:rPr kumimoji="1" lang="en-US" altLang="zh-CN" i="1">
                          <a:latin typeface="Cambria Math" charset="0"/>
                        </a:rPr>
                        <m:t>(</m:t>
                      </m:r>
                      <m:r>
                        <a:rPr kumimoji="1" lang="en-U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r>
                        <a:rPr kumimoji="1" lang="en-US" altLang="zh-CN" i="1">
                          <a:latin typeface="Cambria Math" charset="0"/>
                        </a:rPr>
                        <m:t>)</m:t>
                      </m:r>
                    </m:oMath>
                  </m:oMathPara>
                </a14:m>
                <a:endParaRPr kumimoji="1" lang="zh-CN" altLang="en-US" dirty="0"/>
              </a:p>
              <a:p>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4763702" y="3323574"/>
                <a:ext cx="3444982" cy="751424"/>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4754468" y="3839748"/>
                <a:ext cx="2301849"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2</m:t>
                              </m:r>
                            </m:sub>
                          </m:sSub>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754468" y="3839748"/>
                <a:ext cx="2301849" cy="526683"/>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4775308" y="4639125"/>
                <a:ext cx="22104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r>
                        <a:rPr kumimoji="1" lang="zh-CN" altLang="en-US" b="0" i="1" smtClean="0">
                          <a:latin typeface="Cambria Math" charset="0"/>
                          <a:ea typeface="Cambria Math" charset="0"/>
                          <a:cs typeface="Cambria Math" charset="0"/>
                        </a:rPr>
                        <m:t>     </m:t>
                      </m:r>
                      <m:sSub>
                        <m:sSubPr>
                          <m:ctrlPr>
                            <a:rPr kumimoji="1" lang="en-US" altLang="zh-CN" i="1">
                              <a:latin typeface="Cambria Math" panose="02040503050406030204" pitchFamily="18"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2</m:t>
                          </m:r>
                        </m:sub>
                      </m:sSub>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4775308" y="4639125"/>
                <a:ext cx="2210477" cy="276999"/>
              </a:xfrm>
              <a:prstGeom prst="rect">
                <a:avLst/>
              </a:prstGeom>
              <a:blipFill rotWithShape="0">
                <a:blip r:embed="rId12"/>
                <a:stretch>
                  <a:fillRect t="-146667" r="-1102" b="-1822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46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五、非齐次问题</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3" name="文本框 2"/>
              <p:cNvSpPr txBox="1"/>
              <p:nvPr/>
            </p:nvSpPr>
            <p:spPr>
              <a:xfrm>
                <a:off x="609600" y="1386001"/>
                <a:ext cx="5328510" cy="755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nary>
                        <m:naryPr>
                          <m:chr m:val="∑"/>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𝑚</m:t>
                          </m:r>
                          <m: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m:t>
                          </m:r>
                        </m:sup>
                        <m:e>
                          <m:sSub>
                            <m:sSubPr>
                              <m:ctrlPr>
                                <a:rPr kumimoji="1" lang="en-US" altLang="zh-CN" b="0"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r>
                                        <a:rPr kumimoji="1" lang="en-US" altLang="zh-CN" b="0" i="1" smtClean="0">
                                          <a:latin typeface="Cambria Math" charset="0"/>
                                          <a:ea typeface="Cambria Math" charset="0"/>
                                          <a:cs typeface="Cambria Math" charset="0"/>
                                        </a:rPr>
                                        <m:t>𝛿</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ea typeface="Cambria Math" charset="0"/>
                                      <a:cs typeface="Cambria Math" charset="0"/>
                                    </a:rPr>
                                    <m:t>𝑥</m:t>
                                  </m:r>
                                </m:e>
                              </m:d>
                            </m:e>
                          </m:func>
                          <m:r>
                            <m:rPr>
                              <m:sty m:val="p"/>
                            </m:rPr>
                            <a:rPr kumimoji="1" lang="en-US" altLang="zh-CN" b="0" i="0" smtClean="0">
                              <a:latin typeface="Cambria Math" charset="0"/>
                            </a:rPr>
                            <m:t>exp</m:t>
                          </m:r>
                          <m:r>
                            <a:rPr kumimoji="1" lang="en-US" altLang="zh-CN" b="0" i="1" smtClean="0">
                              <a:latin typeface="Cambria Math"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rPr>
                                <m:t>)</m:t>
                              </m:r>
                            </m:e>
                            <m:sup>
                              <m:r>
                                <a:rPr kumimoji="1" lang="en-US" altLang="zh-CN" b="0" i="1" smtClean="0">
                                  <a:latin typeface="Cambria Math" charset="0"/>
                                </a:rPr>
                                <m:t>2</m:t>
                              </m:r>
                            </m:sup>
                          </m:sSup>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𝛼𝜏</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rPr>
                                    <m:t>2</m:t>
                                  </m:r>
                                </m:sup>
                              </m:sSup>
                            </m:den>
                          </m:f>
                        </m:e>
                      </m:nary>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1386001"/>
                <a:ext cx="5328510" cy="755528"/>
              </a:xfrm>
              <a:prstGeom prst="rect">
                <a:avLst/>
              </a:prstGeom>
              <a:blipFill rotWithShape="0">
                <a:blip r:embed="rId2"/>
                <a:stretch>
                  <a:fillRect b="-8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2290920"/>
                <a:ext cx="4133889"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𝐴</m:t>
                          </m:r>
                        </m:e>
                        <m:sub>
                          <m:r>
                            <a:rPr kumimoji="1" lang="en-US" altLang="zh-CN" b="0" i="1" smtClean="0">
                              <a:latin typeface="Cambria Math" charset="0"/>
                            </a:rPr>
                            <m:t>𝑚</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2</m:t>
                          </m:r>
                        </m:num>
                        <m:den>
                          <m:r>
                            <a:rPr kumimoji="1" lang="bg-BG" altLang="zh-CN" b="0" i="1" smtClean="0">
                              <a:latin typeface="Cambria Math" charset="0"/>
                              <a:ea typeface="Cambria Math" charset="0"/>
                              <a:cs typeface="Cambria Math" charset="0"/>
                            </a:rPr>
                            <m:t>𝛿</m:t>
                          </m:r>
                        </m:den>
                      </m:f>
                      <m:nary>
                        <m:naryPr>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𝛿</m:t>
                          </m:r>
                        </m:sup>
                        <m:e>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0</m:t>
                                  </m:r>
                                </m:sub>
                              </m:sSub>
                            </m:num>
                            <m:den>
                              <m:r>
                                <a:rPr kumimoji="1" lang="bg-BG" altLang="zh-CN" b="0" i="1" smtClean="0">
                                  <a:latin typeface="Cambria Math" charset="0"/>
                                  <a:ea typeface="Cambria Math" charset="0"/>
                                  <a:cs typeface="Cambria Math" charset="0"/>
                                </a:rPr>
                                <m:t>𝜆</m:t>
                              </m:r>
                            </m:den>
                          </m:f>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e>
                          </m:d>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cos</m:t>
                              </m:r>
                            </m:fName>
                            <m:e>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2</m:t>
                                      </m:r>
                                      <m:r>
                                        <a:rPr kumimoji="1" lang="en-US" altLang="zh-CN" b="0" i="1" smtClean="0">
                                          <a:latin typeface="Cambria Math" charset="0"/>
                                          <a:ea typeface="Cambria Math" charset="0"/>
                                          <a:cs typeface="Cambria Math" charset="0"/>
                                        </a:rPr>
                                        <m:t>𝑚</m:t>
                                      </m:r>
                                      <m:r>
                                        <a:rPr kumimoji="1" lang="en-US" altLang="zh-CN" b="0" i="1" smtClean="0">
                                          <a:latin typeface="Cambria Math" charset="0"/>
                                          <a:ea typeface="Cambria Math" charset="0"/>
                                          <a:cs typeface="Cambria Math" charset="0"/>
                                        </a:rPr>
                                        <m:t>+1</m:t>
                                      </m:r>
                                    </m:num>
                                    <m:den>
                                      <m:r>
                                        <a:rPr kumimoji="1" lang="en-US" altLang="zh-CN" b="0" i="1" smtClean="0">
                                          <a:latin typeface="Cambria Math" charset="0"/>
                                          <a:ea typeface="Cambria Math" charset="0"/>
                                          <a:cs typeface="Cambria Math" charset="0"/>
                                        </a:rPr>
                                        <m:t>2</m:t>
                                      </m:r>
                                      <m:r>
                                        <a:rPr kumimoji="1" lang="en-US" altLang="zh-CN" b="0" i="1" smtClean="0">
                                          <a:latin typeface="Cambria Math" charset="0"/>
                                          <a:ea typeface="Cambria Math" charset="0"/>
                                          <a:cs typeface="Cambria Math" charset="0"/>
                                        </a:rPr>
                                        <m:t>𝛿</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ea typeface="Cambria Math" charset="0"/>
                                      <a:cs typeface="Cambria Math" charset="0"/>
                                    </a:rPr>
                                    <m:t>𝑥</m:t>
                                  </m:r>
                                </m:e>
                              </m:d>
                            </m:e>
                          </m:func>
                          <m:r>
                            <a:rPr kumimoji="1" lang="en-US" altLang="zh-CN" b="0" i="1" smtClean="0">
                              <a:latin typeface="Cambria Math" charset="0"/>
                              <a:ea typeface="Cambria Math" charset="0"/>
                              <a:cs typeface="Cambria Math" charset="0"/>
                            </a:rPr>
                            <m:t>𝑑𝑥</m:t>
                          </m:r>
                        </m:e>
                      </m:nary>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2290920"/>
                <a:ext cx="4133889" cy="636841"/>
              </a:xfrm>
              <a:prstGeom prst="rect">
                <a:avLst/>
              </a:prstGeom>
              <a:blipFill rotWithShape="0">
                <a:blip r:embed="rId3"/>
                <a:stretch>
                  <a:fillRect b="-9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09600" y="3094151"/>
                <a:ext cx="6653553" cy="755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2</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8</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0</m:t>
                              </m:r>
                            </m:sub>
                          </m:sSub>
                          <m:r>
                            <a:rPr kumimoji="1" lang="en-US" altLang="zh-CN" b="0" i="1" smtClean="0">
                              <a:latin typeface="Cambria Math" charset="0"/>
                              <a:ea typeface="Cambria Math" charset="0"/>
                              <a:cs typeface="Cambria Math" charset="0"/>
                            </a:rPr>
                            <m:t>𝛿</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𝜋</m:t>
                              </m:r>
                            </m:e>
                            <m:sup>
                              <m:r>
                                <a:rPr kumimoji="1" lang="en-US" altLang="zh-CN" b="0" i="1" smtClean="0">
                                  <a:latin typeface="Cambria Math" charset="0"/>
                                </a:rPr>
                                <m:t>2</m:t>
                              </m:r>
                            </m:sup>
                          </m:sSup>
                          <m:r>
                            <a:rPr kumimoji="1" lang="bg-BG" altLang="zh-CN" b="0" i="1" smtClean="0">
                              <a:latin typeface="Cambria Math" charset="0"/>
                              <a:ea typeface="Cambria Math" charset="0"/>
                              <a:cs typeface="Cambria Math" charset="0"/>
                            </a:rPr>
                            <m:t>𝜆</m:t>
                          </m:r>
                        </m:den>
                      </m:f>
                      <m:nary>
                        <m:naryPr>
                          <m:chr m:val="∑"/>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𝑚</m:t>
                          </m:r>
                          <m: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m:t>
                          </m:r>
                        </m:sup>
                        <m:e>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sSup>
                                <m:sSupPr>
                                  <m:ctrlPr>
                                    <a:rPr kumimoji="1" lang="bg-BG" altLang="zh-CN" b="0" i="1" smtClean="0">
                                      <a:latin typeface="Cambria Math" panose="02040503050406030204" pitchFamily="18" charset="0"/>
                                    </a:rPr>
                                  </m:ctrlPr>
                                </m:sSupPr>
                                <m:e>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e>
                                <m:sup>
                                  <m:r>
                                    <a:rPr kumimoji="1" lang="en-US" altLang="zh-CN" b="0" i="1" smtClean="0">
                                      <a:latin typeface="Cambria Math" charset="0"/>
                                    </a:rPr>
                                    <m:t>2</m:t>
                                  </m:r>
                                </m:sup>
                              </m:sSup>
                            </m:den>
                          </m:f>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r>
                                        <a:rPr kumimoji="1" lang="en-US" altLang="zh-CN" b="0" i="1" smtClean="0">
                                          <a:latin typeface="Cambria Math" charset="0"/>
                                          <a:ea typeface="Cambria Math" charset="0"/>
                                          <a:cs typeface="Cambria Math" charset="0"/>
                                        </a:rPr>
                                        <m:t>𝛿</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ea typeface="Cambria Math" charset="0"/>
                                      <a:cs typeface="Cambria Math" charset="0"/>
                                    </a:rPr>
                                    <m:t>𝑥</m:t>
                                  </m:r>
                                </m:e>
                              </m:d>
                            </m:e>
                          </m:func>
                          <m:r>
                            <m:rPr>
                              <m:sty m:val="p"/>
                            </m:rPr>
                            <a:rPr kumimoji="1" lang="en-US" altLang="zh-CN" b="0" i="0" smtClean="0">
                              <a:latin typeface="Cambria Math" charset="0"/>
                            </a:rPr>
                            <m:t>exp</m:t>
                          </m:r>
                          <m:r>
                            <a:rPr kumimoji="1" lang="en-US" altLang="zh-CN" b="0" i="1" smtClean="0">
                              <a:latin typeface="Cambria Math"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rPr>
                                <m:t>)</m:t>
                              </m:r>
                            </m:e>
                            <m:sup>
                              <m:r>
                                <a:rPr kumimoji="1" lang="en-US" altLang="zh-CN" b="0" i="1" smtClean="0">
                                  <a:latin typeface="Cambria Math" charset="0"/>
                                </a:rPr>
                                <m:t>2</m:t>
                              </m:r>
                            </m:sup>
                          </m:sSup>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𝛼𝜏</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rPr>
                                    <m:t>2</m:t>
                                  </m:r>
                                </m:sup>
                              </m:sSup>
                            </m:den>
                          </m:f>
                        </m:e>
                      </m:nary>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09600" y="3094151"/>
                <a:ext cx="6653553" cy="755528"/>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09600" y="4046773"/>
                <a:ext cx="7756034" cy="7555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𝜃</m:t>
                      </m:r>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0</m:t>
                              </m:r>
                            </m:sub>
                          </m:sSub>
                          <m:r>
                            <a:rPr kumimoji="1" lang="en-US" altLang="zh-CN" b="0" i="1" smtClean="0">
                              <a:latin typeface="Cambria Math" charset="0"/>
                              <a:ea typeface="Cambria Math" charset="0"/>
                              <a:cs typeface="Cambria Math" charset="0"/>
                            </a:rPr>
                            <m:t>𝛿</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𝜋</m:t>
                              </m:r>
                            </m:e>
                            <m:sup>
                              <m:r>
                                <a:rPr kumimoji="1" lang="en-US" altLang="zh-CN" b="0" i="1" smtClean="0">
                                  <a:latin typeface="Cambria Math" charset="0"/>
                                </a:rPr>
                                <m:t>2</m:t>
                              </m:r>
                            </m:sup>
                          </m:sSup>
                          <m:r>
                            <a:rPr kumimoji="1" lang="bg-BG" altLang="zh-CN" b="0" i="1" smtClean="0">
                              <a:latin typeface="Cambria Math" charset="0"/>
                              <a:ea typeface="Cambria Math" charset="0"/>
                              <a:cs typeface="Cambria Math" charset="0"/>
                            </a:rPr>
                            <m:t>𝜆</m:t>
                          </m:r>
                        </m:den>
                      </m:f>
                      <m:r>
                        <a:rPr kumimoji="1" lang="en-US" altLang="zh-CN" b="0" i="1" smtClean="0">
                          <a:latin typeface="Cambria Math" charset="0"/>
                        </a:rPr>
                        <m:t>(1−</m:t>
                      </m:r>
                      <m:f>
                        <m:fPr>
                          <m:ctrlPr>
                            <a:rPr kumimoji="1" lang="bg-BG" altLang="zh-CN" b="0" i="1" smtClean="0">
                              <a:latin typeface="Cambria Math" panose="02040503050406030204" pitchFamily="18" charset="0"/>
                            </a:rPr>
                          </m:ctrlPr>
                        </m:fPr>
                        <m:num>
                          <m:r>
                            <a:rPr kumimoji="1" lang="en-US" altLang="zh-CN" b="0" i="1" smtClean="0">
                              <a:latin typeface="Cambria Math" charset="0"/>
                            </a:rPr>
                            <m:t>𝑥</m:t>
                          </m:r>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8</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0</m:t>
                              </m:r>
                            </m:sub>
                          </m:sSub>
                          <m:r>
                            <a:rPr kumimoji="1" lang="en-US" altLang="zh-CN" b="0" i="1" smtClean="0">
                              <a:latin typeface="Cambria Math" charset="0"/>
                              <a:ea typeface="Cambria Math" charset="0"/>
                              <a:cs typeface="Cambria Math" charset="0"/>
                            </a:rPr>
                            <m:t>𝛿</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𝜋</m:t>
                              </m:r>
                            </m:e>
                            <m:sup>
                              <m:r>
                                <a:rPr kumimoji="1" lang="en-US" altLang="zh-CN" b="0" i="1" smtClean="0">
                                  <a:latin typeface="Cambria Math" charset="0"/>
                                </a:rPr>
                                <m:t>2</m:t>
                              </m:r>
                            </m:sup>
                          </m:sSup>
                          <m:r>
                            <a:rPr kumimoji="1" lang="bg-BG" altLang="zh-CN" b="0" i="1" smtClean="0">
                              <a:latin typeface="Cambria Math" charset="0"/>
                              <a:ea typeface="Cambria Math" charset="0"/>
                              <a:cs typeface="Cambria Math" charset="0"/>
                            </a:rPr>
                            <m:t>𝜆</m:t>
                          </m:r>
                        </m:den>
                      </m:f>
                      <m:nary>
                        <m:naryPr>
                          <m:chr m:val="∑"/>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𝑚</m:t>
                          </m:r>
                          <m: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m:t>
                          </m:r>
                        </m:sup>
                        <m:e>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sSup>
                                <m:sSupPr>
                                  <m:ctrlPr>
                                    <a:rPr kumimoji="1" lang="bg-BG" altLang="zh-CN" b="0" i="1" smtClean="0">
                                      <a:latin typeface="Cambria Math" panose="02040503050406030204" pitchFamily="18" charset="0"/>
                                    </a:rPr>
                                  </m:ctrlPr>
                                </m:sSupPr>
                                <m:e>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e>
                                <m:sup>
                                  <m:r>
                                    <a:rPr kumimoji="1" lang="en-US" altLang="zh-CN" b="0" i="1" smtClean="0">
                                      <a:latin typeface="Cambria Math" charset="0"/>
                                    </a:rPr>
                                    <m:t>2</m:t>
                                  </m:r>
                                </m:sup>
                              </m:sSup>
                            </m:den>
                          </m:f>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charset="0"/>
                                </a:rPr>
                                <m:t>cos</m:t>
                              </m:r>
                            </m:fName>
                            <m:e>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r>
                                        <a:rPr kumimoji="1" lang="en-US" altLang="zh-CN" b="0" i="1" smtClean="0">
                                          <a:latin typeface="Cambria Math" charset="0"/>
                                          <a:ea typeface="Cambria Math" charset="0"/>
                                          <a:cs typeface="Cambria Math" charset="0"/>
                                        </a:rPr>
                                        <m:t>𝛿</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ea typeface="Cambria Math" charset="0"/>
                                      <a:cs typeface="Cambria Math" charset="0"/>
                                    </a:rPr>
                                    <m:t>𝑥</m:t>
                                  </m:r>
                                </m:e>
                              </m:d>
                            </m:e>
                          </m:func>
                          <m:r>
                            <m:rPr>
                              <m:sty m:val="p"/>
                            </m:rPr>
                            <a:rPr kumimoji="1" lang="en-US" altLang="zh-CN" b="0" i="0" smtClean="0">
                              <a:latin typeface="Cambria Math" charset="0"/>
                            </a:rPr>
                            <m:t>exp</m:t>
                          </m:r>
                          <m:r>
                            <a:rPr kumimoji="1" lang="en-US" altLang="zh-CN" b="0" i="1" smtClean="0">
                              <a:latin typeface="Cambria Math"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2</m:t>
                                  </m:r>
                                  <m:r>
                                    <a:rPr kumimoji="1" lang="en-US" altLang="zh-CN" b="0" i="1" smtClean="0">
                                      <a:latin typeface="Cambria Math" charset="0"/>
                                    </a:rPr>
                                    <m:t>𝑚</m:t>
                                  </m:r>
                                  <m:r>
                                    <a:rPr kumimoji="1" lang="en-US" altLang="zh-CN" b="0" i="1" smtClean="0">
                                      <a:latin typeface="Cambria Math" charset="0"/>
                                    </a:rPr>
                                    <m:t>+1</m:t>
                                  </m:r>
                                </m:num>
                                <m:den>
                                  <m:r>
                                    <a:rPr kumimoji="1" lang="en-US" altLang="zh-CN" b="0" i="1" smtClean="0">
                                      <a:latin typeface="Cambria Math" charset="0"/>
                                    </a:rPr>
                                    <m:t>2</m:t>
                                  </m:r>
                                </m:den>
                              </m:f>
                              <m:r>
                                <a:rPr kumimoji="1" lang="bg-BG" altLang="zh-CN" b="0" i="1" smtClean="0">
                                  <a:latin typeface="Cambria Math" charset="0"/>
                                  <a:ea typeface="Cambria Math" charset="0"/>
                                  <a:cs typeface="Cambria Math" charset="0"/>
                                </a:rPr>
                                <m:t>𝜋</m:t>
                              </m:r>
                              <m:r>
                                <a:rPr kumimoji="1" lang="en-US" altLang="zh-CN" b="0" i="1" smtClean="0">
                                  <a:latin typeface="Cambria Math" charset="0"/>
                                </a:rPr>
                                <m:t>)</m:t>
                              </m:r>
                            </m:e>
                            <m:sup>
                              <m:r>
                                <a:rPr kumimoji="1" lang="en-US" altLang="zh-CN" b="0" i="1" smtClean="0">
                                  <a:latin typeface="Cambria Math" charset="0"/>
                                </a:rPr>
                                <m:t>2</m:t>
                              </m:r>
                            </m:sup>
                          </m:sSup>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𝛼𝜏</m:t>
                              </m:r>
                            </m:num>
                            <m:den>
                              <m:sSup>
                                <m:sSupPr>
                                  <m:ctrlPr>
                                    <a:rPr kumimoji="1" lang="bg-BG" altLang="zh-CN" b="0" i="1" smtClean="0">
                                      <a:latin typeface="Cambria Math" panose="02040503050406030204" pitchFamily="18"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rPr>
                                    <m:t>2</m:t>
                                  </m:r>
                                </m:sup>
                              </m:sSup>
                            </m:den>
                          </m:f>
                        </m:e>
                      </m:nary>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609600" y="4046773"/>
                <a:ext cx="7756034" cy="755528"/>
              </a:xfrm>
              <a:prstGeom prst="rect">
                <a:avLst/>
              </a:prstGeom>
              <a:blipFill rotWithShape="0">
                <a:blip r:embed="rId5"/>
                <a:stretch>
                  <a:fillRect b="-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977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7" name="矩形 16"/>
          <p:cNvSpPr/>
          <p:nvPr/>
        </p:nvSpPr>
        <p:spPr>
          <a:xfrm>
            <a:off x="2861733" y="1493836"/>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 name="直线箭头连接符 17"/>
          <p:cNvCxnSpPr/>
          <p:nvPr/>
        </p:nvCxnSpPr>
        <p:spPr>
          <a:xfrm>
            <a:off x="2861733" y="4736569"/>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V="1">
            <a:off x="2861733" y="1176871"/>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本框 19"/>
              <p:cNvSpPr txBox="1"/>
              <p:nvPr/>
            </p:nvSpPr>
            <p:spPr>
              <a:xfrm>
                <a:off x="6278222" y="4736569"/>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6278222" y="4736569"/>
                <a:ext cx="183319" cy="276999"/>
              </a:xfrm>
              <a:prstGeom prst="rect">
                <a:avLst/>
              </a:prstGeom>
              <a:blipFill rotWithShape="0">
                <a:blip r:embed="rId2"/>
                <a:stretch>
                  <a:fillRect l="-20000" r="-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2647984" y="1247501"/>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2647984" y="1247501"/>
                <a:ext cx="149913" cy="276999"/>
              </a:xfrm>
              <a:prstGeom prst="rect">
                <a:avLst/>
              </a:prstGeom>
              <a:blipFill rotWithShape="0">
                <a:blip r:embed="rId3"/>
                <a:stretch>
                  <a:fillRect l="-32000" r="-24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2583864" y="4598069"/>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583864" y="4598069"/>
                <a:ext cx="214033" cy="276999"/>
              </a:xfrm>
              <a:prstGeom prst="rect">
                <a:avLst/>
              </a:prstGeom>
              <a:blipFill rotWithShape="0">
                <a:blip r:embed="rId4"/>
                <a:stretch>
                  <a:fillRect l="-28571" r="-22857"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3844812" y="2967680"/>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3844812" y="2967680"/>
                <a:ext cx="1273490" cy="276999"/>
              </a:xfrm>
              <a:prstGeom prst="rect">
                <a:avLst/>
              </a:prstGeom>
              <a:blipFill rotWithShape="0">
                <a:blip r:embed="rId5"/>
                <a:stretch>
                  <a:fillRect l="-2392" r="-957" b="-1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2480733" y="3054487"/>
                <a:ext cx="292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2480733" y="3054487"/>
                <a:ext cx="292581" cy="276999"/>
              </a:xfrm>
              <a:prstGeom prst="rect">
                <a:avLst/>
              </a:prstGeom>
              <a:blipFill rotWithShape="0">
                <a:blip r:embed="rId6"/>
                <a:stretch>
                  <a:fillRect l="-16667" b="-108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496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1"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文本框 11"/>
          <p:cNvSpPr txBox="1"/>
          <p:nvPr/>
        </p:nvSpPr>
        <p:spPr>
          <a:xfrm>
            <a:off x="574558" y="1370783"/>
            <a:ext cx="2308324" cy="307777"/>
          </a:xfrm>
          <a:prstGeom prst="rect">
            <a:avLst/>
          </a:prstGeom>
          <a:noFill/>
        </p:spPr>
        <p:txBody>
          <a:bodyPr wrap="none" lIns="0" tIns="0" rIns="0" bIns="0" rtlCol="0">
            <a:spAutoFit/>
          </a:bodyPr>
          <a:lstStyle/>
          <a:p>
            <a:r>
              <a:rPr lang="zh-CN" altLang="en-US" sz="2000" b="1" dirty="0">
                <a:solidFill>
                  <a:srgbClr val="FF0000"/>
                </a:solidFill>
                <a:ea typeface="SimHei" charset="0"/>
                <a:cs typeface="SimHei" charset="0"/>
              </a:rPr>
              <a:t>控制方程与</a:t>
            </a:r>
            <a:r>
              <a:rPr lang="zh-CN" altLang="en-US" sz="2000" b="1">
                <a:solidFill>
                  <a:srgbClr val="FF0000"/>
                </a:solidFill>
                <a:ea typeface="SimHei" charset="0"/>
                <a:cs typeface="SimHei" charset="0"/>
              </a:rPr>
              <a:t>定解条件</a:t>
            </a:r>
            <a:endParaRPr lang="zh-CN" altLang="en-US" sz="2000" b="1" dirty="0">
              <a:solidFill>
                <a:srgbClr val="FF0000"/>
              </a:solidFill>
              <a:latin typeface="SimHei" charset="0"/>
              <a:ea typeface="SimHei" charset="0"/>
              <a:cs typeface="SimHei" charset="0"/>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3" name="文本框 2"/>
              <p:cNvSpPr txBox="1"/>
              <p:nvPr/>
            </p:nvSpPr>
            <p:spPr>
              <a:xfrm>
                <a:off x="609600" y="1872473"/>
                <a:ext cx="3214983"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1872473"/>
                <a:ext cx="3214983" cy="5558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2775095"/>
                <a:ext cx="2011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2775095"/>
                <a:ext cx="2011192" cy="276999"/>
              </a:xfrm>
              <a:prstGeom prst="rect">
                <a:avLst/>
              </a:prstGeom>
              <a:blipFill rotWithShape="0">
                <a:blip r:embed="rId3"/>
                <a:stretch>
                  <a:fillRect l="-2121" t="-143478" r="-2121"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9600" y="3335312"/>
                <a:ext cx="271850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sub>
                      </m:sSub>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3335312"/>
                <a:ext cx="2718501" cy="289182"/>
              </a:xfrm>
              <a:prstGeom prst="rect">
                <a:avLst/>
              </a:prstGeom>
              <a:blipFill rotWithShape="0">
                <a:blip r:embed="rId4"/>
                <a:stretch>
                  <a:fillRect l="-1570" t="-64583" r="-448" b="-133333"/>
                </a:stretch>
              </a:blipFill>
            </p:spPr>
            <p:txBody>
              <a:bodyPr/>
              <a:lstStyle/>
              <a:p>
                <a:r>
                  <a:rPr lang="zh-CN" altLang="en-US">
                    <a:noFill/>
                  </a:rPr>
                  <a:t> </a:t>
                </a:r>
              </a:p>
            </p:txBody>
          </p:sp>
        </mc:Fallback>
      </mc:AlternateContent>
      <p:sp>
        <p:nvSpPr>
          <p:cNvPr id="16" name="文本框 15"/>
          <p:cNvSpPr txBox="1"/>
          <p:nvPr/>
        </p:nvSpPr>
        <p:spPr>
          <a:xfrm>
            <a:off x="574558" y="3872551"/>
            <a:ext cx="7437934" cy="923330"/>
          </a:xfrm>
          <a:prstGeom prst="rect">
            <a:avLst/>
          </a:prstGeom>
          <a:noFill/>
        </p:spPr>
        <p:txBody>
          <a:bodyPr wrap="none" lIns="0" tIns="0" rIns="0" bIns="0" rtlCol="0">
            <a:spAutoFit/>
          </a:bodyPr>
          <a:lstStyle/>
          <a:p>
            <a:pPr>
              <a:lnSpc>
                <a:spcPct val="150000"/>
              </a:lnSpc>
            </a:pPr>
            <a:r>
              <a:rPr lang="zh-CN" altLang="en-US" sz="2000" b="1" dirty="0">
                <a:solidFill>
                  <a:srgbClr val="FF0000"/>
                </a:solidFill>
                <a:latin typeface="SimHei" charset="0"/>
                <a:ea typeface="SimHei" charset="0"/>
                <a:cs typeface="SimHei" charset="0"/>
              </a:rPr>
              <a:t>相似性变换：对偏微分方程的自变量进行变换，以达到使自变量个</a:t>
            </a:r>
          </a:p>
          <a:p>
            <a:pPr>
              <a:lnSpc>
                <a:spcPct val="150000"/>
              </a:lnSpc>
            </a:pPr>
            <a:r>
              <a:rPr lang="zh-CN" altLang="en-US" sz="2000" b="1" dirty="0">
                <a:solidFill>
                  <a:srgbClr val="FF0000"/>
                </a:solidFill>
                <a:latin typeface="SimHei" charset="0"/>
                <a:ea typeface="SimHei" charset="0"/>
                <a:cs typeface="SimHei" charset="0"/>
              </a:rPr>
              <a:t>数减少的目的。</a:t>
            </a:r>
            <a:r>
              <a:rPr lang="en-US" altLang="zh-CN" sz="2000" b="1" dirty="0">
                <a:solidFill>
                  <a:srgbClr val="FF0000"/>
                </a:solidFill>
                <a:latin typeface="SimHei" charset="0"/>
                <a:ea typeface="SimHei" charset="0"/>
                <a:cs typeface="SimHei" charset="0"/>
              </a:rPr>
              <a:t>[</a:t>
            </a:r>
            <a:r>
              <a:rPr lang="zh-CN" altLang="en-US" sz="2000" b="1" dirty="0">
                <a:solidFill>
                  <a:srgbClr val="FF0000"/>
                </a:solidFill>
                <a:latin typeface="SimHei" charset="0"/>
                <a:ea typeface="SimHei" charset="0"/>
                <a:cs typeface="SimHei" charset="0"/>
              </a:rPr>
              <a:t>相似性变换</a:t>
            </a:r>
            <a:r>
              <a:rPr lang="zh-CN" altLang="en-US" sz="2000" b="1">
                <a:solidFill>
                  <a:srgbClr val="FF0000"/>
                </a:solidFill>
                <a:latin typeface="SimHei" charset="0"/>
                <a:ea typeface="SimHei" charset="0"/>
                <a:cs typeface="SimHei" charset="0"/>
              </a:rPr>
              <a:t>、相似性变量</a:t>
            </a:r>
            <a:r>
              <a:rPr lang="en-US" altLang="zh-CN" sz="2000" b="1">
                <a:solidFill>
                  <a:srgbClr val="FF0000"/>
                </a:solidFill>
                <a:latin typeface="SimHei" charset="0"/>
                <a:ea typeface="SimHei" charset="0"/>
                <a:cs typeface="SimHei" charset="0"/>
              </a:rPr>
              <a:t>]</a:t>
            </a:r>
            <a:endParaRPr lang="zh-CN" altLang="en-US" sz="2000" b="1" dirty="0">
              <a:solidFill>
                <a:srgbClr val="FF0000"/>
              </a:solidFill>
              <a:latin typeface="SimHei" charset="0"/>
              <a:ea typeface="SimHei" charset="0"/>
              <a:cs typeface="SimHei" charset="0"/>
            </a:endParaRPr>
          </a:p>
        </p:txBody>
      </p:sp>
    </p:spTree>
    <p:extLst>
      <p:ext uri="{BB962C8B-B14F-4D97-AF65-F5344CB8AC3E}">
        <p14:creationId xmlns:p14="http://schemas.microsoft.com/office/powerpoint/2010/main" val="136303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latin typeface="黑体" panose="02010609060101010101" pitchFamily="49" charset="-122"/>
                <a:ea typeface="黑体" panose="02010609060101010101" pitchFamily="49" charset="-122"/>
                <a:cs typeface="黑体"/>
              </a:rPr>
              <a:t>六、定壁</a:t>
            </a:r>
            <a:r>
              <a:rPr lang="zh-CN" altLang="en-US" sz="2800" b="1" spc="-10" dirty="0">
                <a:solidFill>
                  <a:srgbClr val="FF0000"/>
                </a:solidFill>
                <a:latin typeface="黑体" panose="02010609060101010101" pitchFamily="49" charset="-122"/>
                <a:ea typeface="黑体" panose="02010609060101010101" pitchFamily="49" charset="-122"/>
                <a:cs typeface="黑体"/>
              </a:rPr>
              <a:t>温边界</a:t>
            </a:r>
            <a:r>
              <a:rPr lang="zh-CN" altLang="en-US" sz="2800" b="1" spc="-10" dirty="0">
                <a:latin typeface="黑体" panose="02010609060101010101" pitchFamily="49" charset="-122"/>
                <a:ea typeface="黑体" panose="02010609060101010101" pitchFamily="49" charset="-122"/>
                <a:cs typeface="黑体"/>
              </a:rPr>
              <a:t>条件下半无限大物体的温度响应</a:t>
            </a:r>
            <a:endParaRPr sz="2800" b="1" dirty="0">
              <a:latin typeface="黑体" panose="02010609060101010101" pitchFamily="49" charset="-122"/>
              <a:ea typeface="黑体" panose="02010609060101010101" pitchFamily="49" charset="-122"/>
              <a:cs typeface="黑体"/>
            </a:endParaRPr>
          </a:p>
        </p:txBody>
      </p:sp>
      <p:sp>
        <p:nvSpPr>
          <p:cNvPr id="14" name="文本框 13"/>
          <p:cNvSpPr txBox="1"/>
          <p:nvPr/>
        </p:nvSpPr>
        <p:spPr>
          <a:xfrm>
            <a:off x="574558" y="1370783"/>
            <a:ext cx="1282402" cy="307777"/>
          </a:xfrm>
          <a:prstGeom prst="rect">
            <a:avLst/>
          </a:prstGeom>
          <a:noFill/>
        </p:spPr>
        <p:txBody>
          <a:bodyPr wrap="none" lIns="0" tIns="0" rIns="0" bIns="0" rtlCol="0">
            <a:spAutoFit/>
          </a:bodyPr>
          <a:lstStyle/>
          <a:p>
            <a:r>
              <a:rPr lang="zh-CN" altLang="en-US" sz="2000" b="1" dirty="0">
                <a:solidFill>
                  <a:srgbClr val="FF0000"/>
                </a:solidFill>
                <a:ea typeface="SimHei" charset="0"/>
                <a:cs typeface="SimHei" charset="0"/>
              </a:rPr>
              <a:t>相似性变量</a:t>
            </a:r>
            <a:endParaRPr lang="zh-CN" altLang="en-US" sz="2000" b="1" dirty="0">
              <a:solidFill>
                <a:srgbClr val="FF0000"/>
              </a:solidFill>
              <a:latin typeface="SimHei" charset="0"/>
              <a:ea typeface="SimHei" charset="0"/>
              <a:cs typeface="SimHei" charset="0"/>
            </a:endParaRPr>
          </a:p>
        </p:txBody>
      </p:sp>
      <mc:AlternateContent xmlns:mc="http://schemas.openxmlformats.org/markup-compatibility/2006" xmlns:a14="http://schemas.microsoft.com/office/drawing/2010/main">
        <mc:Choice Requires="a14">
          <p:sp>
            <p:nvSpPr>
              <p:cNvPr id="3" name="文本框 2"/>
              <p:cNvSpPr txBox="1"/>
              <p:nvPr/>
            </p:nvSpPr>
            <p:spPr>
              <a:xfrm>
                <a:off x="2311400" y="1261554"/>
                <a:ext cx="1002326" cy="526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𝑥</m:t>
                          </m:r>
                        </m:num>
                        <m:den>
                          <m:r>
                            <a:rPr kumimoji="1" lang="en-US" altLang="zh-CN" b="0" i="1" smtClean="0">
                              <a:latin typeface="Cambria Math" charset="0"/>
                              <a:ea typeface="Cambria Math" charset="0"/>
                              <a:cs typeface="Cambria Math" charset="0"/>
                            </a:rPr>
                            <m:t>2</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𝛼𝜏</m:t>
                              </m:r>
                            </m:e>
                          </m:rad>
                        </m:den>
                      </m:f>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2311400" y="1261554"/>
                <a:ext cx="1002326" cy="526234"/>
              </a:xfrm>
              <a:prstGeom prst="rect">
                <a:avLst/>
              </a:prstGeom>
              <a:blipFill rotWithShape="0">
                <a:blip r:embed="rId2"/>
                <a:stretch>
                  <a:fillRect b="-11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6265" y="1910720"/>
                <a:ext cx="1141338" cy="578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𝜕𝜉</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
                            <a:rPr kumimoji="1" lang="en-US" altLang="zh-CN" b="0" i="1" smtClean="0">
                              <a:latin typeface="Cambria Math" charset="0"/>
                            </a:rPr>
                            <m:t>2</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ea typeface="Cambria Math" charset="0"/>
                                  <a:cs typeface="Cambria Math" charset="0"/>
                                </a:rPr>
                                <m:t>𝛼𝜏</m:t>
                              </m:r>
                            </m:e>
                          </m:rad>
                        </m:den>
                      </m:f>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6265" y="1910720"/>
                <a:ext cx="1141338" cy="578556"/>
              </a:xfrm>
              <a:prstGeom prst="rect">
                <a:avLst/>
              </a:prstGeom>
              <a:blipFill rotWithShape="0">
                <a:blip r:embed="rId3"/>
                <a:stretch>
                  <a:fillRect b="-10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2125268" y="1948722"/>
                <a:ext cx="2501390" cy="578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a:latin typeface="Cambria Math" charset="0"/>
                              <a:ea typeface="Cambria Math" charset="0"/>
                              <a:cs typeface="Cambria Math" charset="0"/>
                            </a:rPr>
                            <m:t>𝜕𝜉</m:t>
                          </m:r>
                        </m:num>
                        <m:den>
                          <m:r>
                            <a:rPr kumimoji="1" lang="bg-BG" altLang="zh-CN" i="1">
                              <a:latin typeface="Cambria Math" charset="0"/>
                              <a:ea typeface="Cambria Math" charset="0"/>
                              <a:cs typeface="Cambria Math" charset="0"/>
                            </a:rPr>
                            <m:t>𝜕</m:t>
                          </m:r>
                          <m:r>
                            <a:rPr kumimoji="1" lang="bg-BG" altLang="zh-CN"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num>
                        <m:den>
                          <m:r>
                            <a:rPr kumimoji="1" lang="en-US" altLang="zh-CN" b="0" i="1" smtClean="0">
                              <a:latin typeface="Cambria Math" charset="0"/>
                              <a:ea typeface="Cambria Math" charset="0"/>
                              <a:cs typeface="Cambria Math" charset="0"/>
                            </a:rPr>
                            <m:t>2</m:t>
                          </m:r>
                          <m:r>
                            <a:rPr kumimoji="1" lang="en-US" altLang="zh-CN" b="0" i="1" smtClean="0">
                              <a:latin typeface="Cambria Math" charset="0"/>
                              <a:ea typeface="Cambria Math" charset="0"/>
                              <a:cs typeface="Cambria Math" charset="0"/>
                            </a:rPr>
                            <m:t>𝜏</m:t>
                          </m:r>
                        </m:den>
                      </m:f>
                      <m:r>
                        <a:rPr kumimoji="1" lang="bg-BG"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𝑥</m:t>
                          </m:r>
                        </m:num>
                        <m:den>
                          <m:r>
                            <a:rPr kumimoji="1" lang="en-US" altLang="zh-CN" b="0" i="1" smtClean="0">
                              <a:latin typeface="Cambria Math" charset="0"/>
                            </a:rPr>
                            <m:t>2</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ea typeface="Cambria Math" charset="0"/>
                                  <a:cs typeface="Cambria Math" charset="0"/>
                                </a:rPr>
                                <m:t>𝛼𝜏</m:t>
                              </m:r>
                            </m:e>
                          </m:rad>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𝜉</m:t>
                          </m:r>
                        </m:num>
                        <m:den>
                          <m:r>
                            <a:rPr kumimoji="1" lang="en-US" altLang="zh-CN" b="0" i="1" smtClean="0">
                              <a:latin typeface="Cambria Math" charset="0"/>
                            </a:rPr>
                            <m:t>2</m:t>
                          </m:r>
                          <m:r>
                            <a:rPr kumimoji="1" lang="en-US"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2125268" y="1948722"/>
                <a:ext cx="2501390" cy="578556"/>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74558" y="2726728"/>
                <a:ext cx="2225481" cy="5724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𝜕𝜉</m:t>
                          </m:r>
                        </m:den>
                      </m:f>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𝜕𝜉</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𝜉</m:t>
                          </m:r>
                        </m:num>
                        <m:den>
                          <m:r>
                            <a:rPr kumimoji="1" lang="en-US" altLang="zh-CN" b="0" i="1" smtClean="0">
                              <a:latin typeface="Cambria Math" charset="0"/>
                            </a:rPr>
                            <m:t>2</m:t>
                          </m:r>
                          <m:r>
                            <a:rPr kumimoji="1" lang="en-US" altLang="zh-CN" b="0" i="1" smtClean="0">
                              <a:latin typeface="Cambria Math" charset="0"/>
                              <a:ea typeface="Cambria Math" charset="0"/>
                              <a:cs typeface="Cambria Math" charset="0"/>
                            </a:rPr>
                            <m:t>𝜏</m:t>
                          </m:r>
                        </m:den>
                      </m:f>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𝜕𝜉</m:t>
                          </m:r>
                        </m:den>
                      </m:f>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574558" y="2726728"/>
                <a:ext cx="2225481" cy="572401"/>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577318" y="3530297"/>
                <a:ext cx="2314095" cy="578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𝜕𝜉</m:t>
                          </m:r>
                        </m:den>
                      </m:f>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𝜕𝜉</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
                            <a:rPr kumimoji="1" lang="en-US" altLang="zh-CN" b="0" i="1" smtClean="0">
                              <a:latin typeface="Cambria Math" charset="0"/>
                            </a:rPr>
                            <m:t>2</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ea typeface="Cambria Math" charset="0"/>
                                  <a:cs typeface="Cambria Math" charset="0"/>
                                </a:rPr>
                                <m:t>𝛼𝜏</m:t>
                              </m:r>
                            </m:e>
                          </m:rad>
                        </m:den>
                      </m:f>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𝜕𝜉</m:t>
                          </m:r>
                        </m:den>
                      </m:f>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577318" y="3530297"/>
                <a:ext cx="2314095" cy="578556"/>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91066" y="4302148"/>
                <a:ext cx="2982868" cy="6065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a:rPr kumimoji="1" lang="bg-BG" altLang="zh-CN" i="1" smtClean="0">
                                  <a:latin typeface="Cambria Math" charset="0"/>
                                  <a:ea typeface="Cambria Math" charset="0"/>
                                  <a:cs typeface="Cambria Math" charset="0"/>
                                </a:rPr>
                                <m:t>𝜕</m:t>
                              </m:r>
                            </m:e>
                            <m:sup>
                              <m:r>
                                <a:rPr kumimoji="1" lang="en-US" altLang="zh-CN" b="0" i="1" smtClean="0">
                                  <a:latin typeface="Cambria Math" charset="0"/>
                                </a:rPr>
                                <m:t>2</m:t>
                              </m:r>
                            </m:sup>
                          </m:sSup>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m:t>
                          </m:r>
                          <m:sSup>
                            <m:sSupPr>
                              <m:ctrlPr>
                                <a:rPr kumimoji="1" lang="bg-BG" altLang="zh-CN"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𝜕𝜉</m:t>
                          </m:r>
                        </m:den>
                      </m:f>
                      <m:d>
                        <m:dPr>
                          <m:ctrlPr>
                            <a:rPr kumimoji="1" lang="en-US" altLang="zh-CN" b="0" i="1" smtClean="0">
                              <a:latin typeface="Cambria Math" panose="02040503050406030204" pitchFamily="18" charset="0"/>
                            </a:rPr>
                          </m:ctrlPr>
                        </m:dPr>
                        <m:e>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𝜕𝜉</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1</m:t>
                          </m:r>
                        </m:num>
                        <m:den>
                          <m:r>
                            <a:rPr kumimoji="1" lang="en-US" altLang="zh-CN" b="0" i="1" smtClean="0">
                              <a:latin typeface="Cambria Math" charset="0"/>
                            </a:rPr>
                            <m:t>4</m:t>
                          </m:r>
                          <m:r>
                            <a:rPr kumimoji="1" lang="en-US" altLang="zh-CN" b="0" i="1" smtClean="0">
                              <a:latin typeface="Cambria Math" charset="0"/>
                              <a:ea typeface="Cambria Math" charset="0"/>
                              <a:cs typeface="Cambria Math" charset="0"/>
                            </a:rPr>
                            <m:t>𝛼𝜏</m:t>
                          </m:r>
                        </m:den>
                      </m:f>
                      <m:f>
                        <m:fPr>
                          <m:ctrlPr>
                            <a:rPr kumimoji="1" lang="bg-BG" altLang="zh-CN" i="1">
                              <a:latin typeface="Cambria Math" panose="02040503050406030204" pitchFamily="18" charset="0"/>
                            </a:rPr>
                          </m:ctrlPr>
                        </m:fPr>
                        <m:num>
                          <m:sSup>
                            <m:sSupPr>
                              <m:ctrlPr>
                                <a:rPr kumimoji="1" lang="bg-BG" altLang="zh-CN" i="1">
                                  <a:latin typeface="Cambria Math" panose="02040503050406030204" pitchFamily="18"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rPr>
                                <m:t>2</m:t>
                              </m:r>
                            </m:sup>
                          </m:sSup>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bg-BG" altLang="zh-CN" i="1" smtClean="0">
                                  <a:latin typeface="Cambria Math" charset="0"/>
                                  <a:ea typeface="Cambria Math" charset="0"/>
                                  <a:cs typeface="Cambria Math" charset="0"/>
                                </a:rPr>
                                <m:t>𝜉</m:t>
                              </m:r>
                            </m:e>
                            <m:sup>
                              <m:r>
                                <a:rPr kumimoji="1" lang="en-US" altLang="zh-CN" i="1">
                                  <a:latin typeface="Cambria Math" charset="0"/>
                                  <a:ea typeface="Cambria Math" charset="0"/>
                                  <a:cs typeface="Cambria Math" charset="0"/>
                                </a:rPr>
                                <m:t>2</m:t>
                              </m:r>
                            </m:sup>
                          </m:sSup>
                        </m:den>
                      </m:f>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91066" y="4302148"/>
                <a:ext cx="2982868" cy="606513"/>
              </a:xfrm>
              <a:prstGeom prst="rect">
                <a:avLst/>
              </a:prstGeom>
              <a:blipFill rotWithShape="0">
                <a:blip r:embed="rId7"/>
                <a:stretch>
                  <a:fillRect/>
                </a:stretch>
              </a:blipFill>
            </p:spPr>
            <p:txBody>
              <a:bodyPr/>
              <a:lstStyle/>
              <a:p>
                <a:r>
                  <a:rPr lang="zh-CN" altLang="en-US">
                    <a:noFill/>
                  </a:rPr>
                  <a:t> </a:t>
                </a:r>
              </a:p>
            </p:txBody>
          </p:sp>
        </mc:Fallback>
      </mc:AlternateContent>
      <p:sp>
        <p:nvSpPr>
          <p:cNvPr id="20" name="右箭头 19"/>
          <p:cNvSpPr/>
          <p:nvPr/>
        </p:nvSpPr>
        <p:spPr>
          <a:xfrm>
            <a:off x="4140200" y="3124200"/>
            <a:ext cx="795867" cy="406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p:cNvSpPr txBox="1"/>
              <p:nvPr/>
            </p:nvSpPr>
            <p:spPr>
              <a:xfrm>
                <a:off x="5596466" y="2409305"/>
                <a:ext cx="1698478" cy="601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a:rPr kumimoji="1" lang="en-US" altLang="zh-CN" b="0" i="1" smtClean="0">
                                  <a:latin typeface="Cambria Math" charset="0"/>
                                </a:rPr>
                                <m:t>𝑑</m:t>
                              </m:r>
                            </m:e>
                            <m:sup>
                              <m:r>
                                <a:rPr kumimoji="1" lang="en-US" altLang="zh-CN" b="0" i="1" smtClean="0">
                                  <a:latin typeface="Cambria Math" charset="0"/>
                                </a:rPr>
                                <m:t>2</m:t>
                              </m:r>
                            </m:sup>
                          </m:sSup>
                          <m:r>
                            <a:rPr kumimoji="1" lang="bg-BG" altLang="zh-CN" i="1" smtClean="0">
                              <a:latin typeface="Cambria Math" charset="0"/>
                              <a:ea typeface="Cambria Math" charset="0"/>
                              <a:cs typeface="Cambria Math" charset="0"/>
                            </a:rPr>
                            <m:t>𝜃</m:t>
                          </m:r>
                        </m:num>
                        <m:den>
                          <m:r>
                            <a:rPr kumimoji="1" lang="en-US" altLang="zh-CN" b="0" i="1" smtClean="0">
                              <a:latin typeface="Cambria Math" charset="0"/>
                            </a:rPr>
                            <m:t>𝑑</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𝜉</m:t>
                              </m:r>
                            </m:e>
                            <m:sup>
                              <m:r>
                                <a:rPr kumimoji="1" lang="en-US" altLang="zh-CN" b="0" i="1" smtClean="0">
                                  <a:latin typeface="Cambria Math" charset="0"/>
                                </a:rPr>
                                <m:t>2</m:t>
                              </m:r>
                            </m:sup>
                          </m:sSup>
                        </m:den>
                      </m:f>
                      <m:r>
                        <a:rPr kumimoji="1" lang="en-US" altLang="zh-CN" b="0" i="1" smtClean="0">
                          <a:latin typeface="Cambria Math" charset="0"/>
                        </a:rPr>
                        <m:t>+2</m:t>
                      </m:r>
                      <m:r>
                        <a:rPr kumimoji="1" lang="en-US" altLang="zh-CN" b="0" i="1" smtClean="0">
                          <a:latin typeface="Cambria Math" charset="0"/>
                          <a:ea typeface="Cambria Math" charset="0"/>
                          <a:cs typeface="Cambria Math" charset="0"/>
                        </a:rPr>
                        <m:t>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𝜃</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𝜉</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5596466" y="2409305"/>
                <a:ext cx="1698478" cy="601511"/>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5596466" y="3244679"/>
                <a:ext cx="15401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5596466" y="3244679"/>
                <a:ext cx="1540165" cy="276999"/>
              </a:xfrm>
              <a:prstGeom prst="rect">
                <a:avLst/>
              </a:prstGeom>
              <a:blipFill rotWithShape="0">
                <a:blip r:embed="rId9"/>
                <a:stretch>
                  <a:fillRect l="-4743" t="-143478" r="-1186"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5596466" y="3787076"/>
                <a:ext cx="1492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5596466" y="3787076"/>
                <a:ext cx="1492140" cy="276999"/>
              </a:xfrm>
              <a:prstGeom prst="rect">
                <a:avLst/>
              </a:prstGeom>
              <a:blipFill rotWithShape="0">
                <a:blip r:embed="rId10"/>
                <a:stretch>
                  <a:fillRect l="-4898" t="-143478" r="-3265" b="-1760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4796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sp>
            <p:nvSpPr>
              <p:cNvPr id="13" name="文本框 12"/>
              <p:cNvSpPr txBox="1"/>
              <p:nvPr/>
            </p:nvSpPr>
            <p:spPr>
              <a:xfrm>
                <a:off x="609600" y="1512850"/>
                <a:ext cx="1698478" cy="601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sSup>
                            <m:sSupPr>
                              <m:ctrlPr>
                                <a:rPr kumimoji="1" lang="bg-BG" altLang="zh-CN" i="1" smtClean="0">
                                  <a:latin typeface="Cambria Math" panose="02040503050406030204" pitchFamily="18" charset="0"/>
                                </a:rPr>
                              </m:ctrlPr>
                            </m:sSupPr>
                            <m:e>
                              <m:r>
                                <a:rPr kumimoji="1" lang="en-US" altLang="zh-CN" b="0" i="1" smtClean="0">
                                  <a:latin typeface="Cambria Math" charset="0"/>
                                </a:rPr>
                                <m:t>𝑑</m:t>
                              </m:r>
                            </m:e>
                            <m:sup>
                              <m:r>
                                <a:rPr kumimoji="1" lang="en-US" altLang="zh-CN" b="0" i="1" smtClean="0">
                                  <a:latin typeface="Cambria Math" charset="0"/>
                                </a:rPr>
                                <m:t>2</m:t>
                              </m:r>
                            </m:sup>
                          </m:sSup>
                          <m:r>
                            <a:rPr kumimoji="1" lang="bg-BG" altLang="zh-CN" i="1" smtClean="0">
                              <a:latin typeface="Cambria Math" charset="0"/>
                              <a:ea typeface="Cambria Math" charset="0"/>
                              <a:cs typeface="Cambria Math" charset="0"/>
                            </a:rPr>
                            <m:t>𝜃</m:t>
                          </m:r>
                        </m:num>
                        <m:den>
                          <m:r>
                            <a:rPr kumimoji="1" lang="en-US" altLang="zh-CN" b="0" i="1" smtClean="0">
                              <a:latin typeface="Cambria Math" charset="0"/>
                            </a:rPr>
                            <m:t>𝑑</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𝜉</m:t>
                              </m:r>
                            </m:e>
                            <m:sup>
                              <m:r>
                                <a:rPr kumimoji="1" lang="en-US" altLang="zh-CN" b="0" i="1" smtClean="0">
                                  <a:latin typeface="Cambria Math" charset="0"/>
                                </a:rPr>
                                <m:t>2</m:t>
                              </m:r>
                            </m:sup>
                          </m:sSup>
                        </m:den>
                      </m:f>
                      <m:r>
                        <a:rPr kumimoji="1" lang="en-US" altLang="zh-CN" b="0" i="1" smtClean="0">
                          <a:latin typeface="Cambria Math" charset="0"/>
                        </a:rPr>
                        <m:t>+2</m:t>
                      </m:r>
                      <m:r>
                        <a:rPr kumimoji="1" lang="en-US" altLang="zh-CN" b="0" i="1" smtClean="0">
                          <a:latin typeface="Cambria Math" charset="0"/>
                          <a:ea typeface="Cambria Math" charset="0"/>
                          <a:cs typeface="Cambria Math" charset="0"/>
                        </a:rPr>
                        <m:t>𝜉</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𝜃</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𝜉</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1512850"/>
                <a:ext cx="1698478" cy="601511"/>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9600" y="2348224"/>
                <a:ext cx="15401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9600" y="2348224"/>
                <a:ext cx="1540165" cy="276999"/>
              </a:xfrm>
              <a:prstGeom prst="rect">
                <a:avLst/>
              </a:prstGeom>
              <a:blipFill rotWithShape="0">
                <a:blip r:embed="rId3"/>
                <a:stretch>
                  <a:fillRect l="-4743" t="-143478" r="-791"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609600" y="2890621"/>
                <a:ext cx="1492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09600" y="2890621"/>
                <a:ext cx="1492140" cy="276999"/>
              </a:xfrm>
              <a:prstGeom prst="rect">
                <a:avLst/>
              </a:prstGeom>
              <a:blipFill rotWithShape="0">
                <a:blip r:embed="rId4"/>
                <a:stretch>
                  <a:fillRect l="-4898" t="-143478" r="-2857" b="-176087"/>
                </a:stretch>
              </a:blipFill>
            </p:spPr>
            <p:txBody>
              <a:bodyPr/>
              <a:lstStyle/>
              <a:p>
                <a:r>
                  <a:rPr lang="zh-CN" altLang="en-US">
                    <a:noFill/>
                  </a:rPr>
                  <a:t> </a:t>
                </a:r>
              </a:p>
            </p:txBody>
          </p:sp>
        </mc:Fallback>
      </mc:AlternateContent>
      <p:sp>
        <p:nvSpPr>
          <p:cNvPr id="16"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3" name="右箭头 2"/>
          <p:cNvSpPr/>
          <p:nvPr/>
        </p:nvSpPr>
        <p:spPr>
          <a:xfrm>
            <a:off x="2582334" y="1748332"/>
            <a:ext cx="1388533" cy="237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 name="文本框 3"/>
              <p:cNvSpPr txBox="1"/>
              <p:nvPr/>
            </p:nvSpPr>
            <p:spPr>
              <a:xfrm>
                <a:off x="2582334" y="1438193"/>
                <a:ext cx="11322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𝑍</m:t>
                      </m:r>
                      <m:r>
                        <a:rPr kumimoji="1" lang="en-US" altLang="zh-CN" b="0" i="1" smtClean="0">
                          <a:latin typeface="Cambria Math" charset="0"/>
                        </a:rPr>
                        <m:t>=</m:t>
                      </m:r>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𝜉</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2582334" y="1438193"/>
                <a:ext cx="1132298" cy="276999"/>
              </a:xfrm>
              <a:prstGeom prst="rect">
                <a:avLst/>
              </a:prstGeom>
              <a:blipFill rotWithShape="0">
                <a:blip r:embed="rId5"/>
                <a:stretch>
                  <a:fillRect l="-4324" t="-2222" r="-6486"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047067" y="1714436"/>
                <a:ext cx="16698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𝑍</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𝐶</m:t>
                          </m:r>
                        </m:e>
                        <m:sub>
                          <m:r>
                            <a:rPr kumimoji="1" lang="en-US" altLang="zh-CN" b="0" i="1" smtClean="0">
                              <a:latin typeface="Cambria Math" charset="0"/>
                            </a:rPr>
                            <m:t>1</m:t>
                          </m:r>
                        </m:sub>
                      </m:sSub>
                      <m:r>
                        <m:rPr>
                          <m:sty m:val="p"/>
                        </m:rPr>
                        <a:rPr kumimoji="1" lang="en-US" altLang="zh-CN" b="0" i="0" smtClean="0">
                          <a:latin typeface="Cambria Math" charset="0"/>
                        </a:rPr>
                        <m:t>exp</m:t>
                      </m:r>
                      <m:r>
                        <a:rPr kumimoji="1" lang="en-US" altLang="zh-CN" b="0" i="1" smtClean="0">
                          <a:latin typeface="Cambria Math"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charset="0"/>
                              <a:ea typeface="Cambria Math" charset="0"/>
                              <a:cs typeface="Cambria Math" charset="0"/>
                            </a:rPr>
                            <m:t>𝜉</m:t>
                          </m:r>
                        </m:e>
                        <m:sup>
                          <m:r>
                            <a:rPr kumimoji="1" lang="en-US" altLang="zh-CN" b="0" i="1" smtClean="0">
                              <a:latin typeface="Cambria Math" charset="0"/>
                            </a:rPr>
                            <m:t>2</m:t>
                          </m:r>
                        </m:sup>
                      </m:sSup>
                      <m:r>
                        <a:rPr kumimoji="1" lang="en-US" altLang="zh-CN" b="0" i="1" smtClean="0">
                          <a:latin typeface="Cambria Math" charset="0"/>
                        </a:rPr>
                        <m:t>)</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047067" y="1714436"/>
                <a:ext cx="1669880" cy="276999"/>
              </a:xfrm>
              <a:prstGeom prst="rect">
                <a:avLst/>
              </a:prstGeom>
              <a:blipFill rotWithShape="0">
                <a:blip r:embed="rId6"/>
                <a:stretch>
                  <a:fillRect l="-2555" t="-143478" r="-4745" b="-176087"/>
                </a:stretch>
              </a:blipFill>
            </p:spPr>
            <p:txBody>
              <a:bodyPr/>
              <a:lstStyle/>
              <a:p>
                <a:r>
                  <a:rPr lang="zh-CN" altLang="en-US">
                    <a:noFill/>
                  </a:rPr>
                  <a:t> </a:t>
                </a:r>
              </a:p>
            </p:txBody>
          </p:sp>
        </mc:Fallback>
      </mc:AlternateContent>
      <p:sp>
        <p:nvSpPr>
          <p:cNvPr id="20" name="右箭头 19"/>
          <p:cNvSpPr/>
          <p:nvPr/>
        </p:nvSpPr>
        <p:spPr>
          <a:xfrm>
            <a:off x="5767748" y="1734401"/>
            <a:ext cx="616120" cy="237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文本框 18"/>
              <p:cNvSpPr txBox="1"/>
              <p:nvPr/>
            </p:nvSpPr>
            <p:spPr>
              <a:xfrm>
                <a:off x="6434669" y="1491013"/>
                <a:ext cx="2785763" cy="63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𝐶</m:t>
                          </m:r>
                        </m:e>
                        <m:sub>
                          <m:r>
                            <a:rPr kumimoji="1" lang="en-US" altLang="zh-CN" b="0" i="1" smtClean="0">
                              <a:latin typeface="Cambria Math" charset="0"/>
                              <a:ea typeface="Cambria Math" charset="0"/>
                              <a:cs typeface="Cambria Math" charset="0"/>
                            </a:rPr>
                            <m:t>1</m:t>
                          </m:r>
                        </m:sub>
                      </m:sSub>
                      <m:nary>
                        <m:naryPr>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0</m:t>
                          </m:r>
                        </m:sub>
                        <m:sup>
                          <m:r>
                            <a:rPr kumimoji="1" lang="is-IS" altLang="zh-CN" b="0" i="1" smtClean="0">
                              <a:latin typeface="Cambria Math" charset="0"/>
                              <a:ea typeface="Cambria Math" charset="0"/>
                              <a:cs typeface="Cambria Math" charset="0"/>
                            </a:rPr>
                            <m:t>𝜉</m:t>
                          </m:r>
                        </m:sup>
                        <m:e>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exp</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𝜉</m:t>
                                      </m:r>
                                    </m:e>
                                    <m:sup>
                                      <m:r>
                                        <a:rPr kumimoji="1" lang="en-US" altLang="zh-CN" b="0" i="1" smtClean="0">
                                          <a:latin typeface="Cambria Math" charset="0"/>
                                          <a:ea typeface="Cambria Math" charset="0"/>
                                          <a:cs typeface="Cambria Math" charset="0"/>
                                        </a:rPr>
                                        <m:t>2</m:t>
                                      </m:r>
                                    </m:sup>
                                  </m:sSup>
                                </m:e>
                              </m:d>
                            </m:e>
                          </m:func>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𝐶</m:t>
                              </m:r>
                            </m:e>
                            <m:sub>
                              <m:r>
                                <a:rPr kumimoji="1" lang="en-US" altLang="zh-CN" b="0" i="1" smtClean="0">
                                  <a:latin typeface="Cambria Math" charset="0"/>
                                  <a:ea typeface="Cambria Math" charset="0"/>
                                  <a:cs typeface="Cambria Math" charset="0"/>
                                </a:rPr>
                                <m:t>2</m:t>
                              </m:r>
                            </m:sub>
                          </m:sSub>
                        </m:e>
                      </m:nary>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434669" y="1491013"/>
                <a:ext cx="2785763" cy="639086"/>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2976945" y="2908263"/>
                <a:ext cx="1588192" cy="279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𝐶</m:t>
                          </m:r>
                        </m:e>
                        <m:sub>
                          <m:r>
                            <a:rPr kumimoji="1" lang="en-US" altLang="zh-CN" b="0" i="1" smtClean="0">
                              <a:latin typeface="Cambria Math" charset="0"/>
                            </a:rPr>
                            <m:t>1</m:t>
                          </m:r>
                        </m:sub>
                      </m:sSub>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𝑊</m:t>
                          </m:r>
                        </m:sub>
                      </m:sSub>
                      <m:r>
                        <a:rPr kumimoji="1" lang="en-US" altLang="zh-CN" b="0" i="1" smtClean="0">
                          <a:latin typeface="Cambria Math" charset="0"/>
                        </a:rPr>
                        <m:t>/</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ea typeface="Cambria Math" charset="0"/>
                              <a:cs typeface="Cambria Math" charset="0"/>
                            </a:rPr>
                            <m:t>𝜋</m:t>
                          </m:r>
                        </m:e>
                      </m:rad>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2976945" y="2908263"/>
                <a:ext cx="1588192" cy="279115"/>
              </a:xfrm>
              <a:prstGeom prst="rect">
                <a:avLst/>
              </a:prstGeom>
              <a:blipFill rotWithShape="0">
                <a:blip r:embed="rId8"/>
                <a:stretch>
                  <a:fillRect l="-2682" r="-1533"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2976945" y="2337896"/>
                <a:ext cx="8808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𝐶</m:t>
                          </m:r>
                        </m:e>
                        <m:sub>
                          <m:r>
                            <a:rPr kumimoji="1" lang="en-US" altLang="zh-CN" b="0" i="1" smtClean="0">
                              <a:latin typeface="Cambria Math" charset="0"/>
                            </a:rPr>
                            <m:t>2</m:t>
                          </m:r>
                        </m:sub>
                      </m:sSub>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𝑊</m:t>
                          </m:r>
                        </m:sub>
                      </m:sSub>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976945" y="2337896"/>
                <a:ext cx="880818" cy="276999"/>
              </a:xfrm>
              <a:prstGeom prst="rect">
                <a:avLst/>
              </a:prstGeom>
              <a:blipFill rotWithShape="0">
                <a:blip r:embed="rId9"/>
                <a:stretch>
                  <a:fillRect l="-5517" r="-2069" b="-15556"/>
                </a:stretch>
              </a:blipFill>
            </p:spPr>
            <p:txBody>
              <a:bodyPr/>
              <a:lstStyle/>
              <a:p>
                <a:r>
                  <a:rPr lang="zh-CN" altLang="en-US">
                    <a:noFill/>
                  </a:rPr>
                  <a:t> </a:t>
                </a:r>
              </a:p>
            </p:txBody>
          </p:sp>
        </mc:Fallback>
      </mc:AlternateContent>
      <p:sp>
        <p:nvSpPr>
          <p:cNvPr id="24" name="右箭头 23"/>
          <p:cNvSpPr/>
          <p:nvPr/>
        </p:nvSpPr>
        <p:spPr>
          <a:xfrm>
            <a:off x="2308078" y="2377828"/>
            <a:ext cx="616120" cy="237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右箭头 24"/>
          <p:cNvSpPr/>
          <p:nvPr/>
        </p:nvSpPr>
        <p:spPr>
          <a:xfrm>
            <a:off x="2298946" y="2929288"/>
            <a:ext cx="616120" cy="237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右箭头 25"/>
          <p:cNvSpPr/>
          <p:nvPr/>
        </p:nvSpPr>
        <p:spPr>
          <a:xfrm>
            <a:off x="647653" y="3552092"/>
            <a:ext cx="616120" cy="237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7" name="文本框 26"/>
              <p:cNvSpPr txBox="1"/>
              <p:nvPr/>
            </p:nvSpPr>
            <p:spPr>
              <a:xfrm>
                <a:off x="1355670" y="3426033"/>
                <a:ext cx="3647858" cy="526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d>
                        <m:dPr>
                          <m:begChr m:val="["/>
                          <m:endChr m:val="]"/>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1−</m:t>
                          </m:r>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erf</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𝜉</m:t>
                                  </m:r>
                                </m:e>
                              </m:d>
                            </m:e>
                          </m:func>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r>
                        <m:rPr>
                          <m:sty m:val="p"/>
                        </m:rPr>
                        <a:rPr kumimoji="1" lang="en-US" altLang="zh-CN" b="0" i="0" smtClean="0">
                          <a:latin typeface="Cambria Math" charset="0"/>
                          <a:ea typeface="Cambria Math" charset="0"/>
                          <a:cs typeface="Cambria Math" charset="0"/>
                        </a:rPr>
                        <m:t>erfc</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𝑥</m:t>
                          </m:r>
                        </m:num>
                        <m:den>
                          <m:r>
                            <a:rPr kumimoji="1" lang="en-US" altLang="zh-CN" b="0" i="1" smtClean="0">
                              <a:latin typeface="Cambria Math" charset="0"/>
                              <a:ea typeface="Cambria Math" charset="0"/>
                              <a:cs typeface="Cambria Math" charset="0"/>
                            </a:rPr>
                            <m:t>2</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𝛼𝜏</m:t>
                              </m:r>
                            </m:e>
                          </m:rad>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1355670" y="3426033"/>
                <a:ext cx="3647858" cy="526234"/>
              </a:xfrm>
              <a:prstGeom prst="rect">
                <a:avLst/>
              </a:prstGeom>
              <a:blipFill rotWithShape="0">
                <a:blip r:embed="rId10"/>
                <a:stretch>
                  <a:fillRect b="-11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2548753" y="4035150"/>
                <a:ext cx="4909549" cy="73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kumimoji="1" lang="en-US" altLang="zh-CN" i="1" smtClean="0">
                              <a:latin typeface="Cambria Math" panose="02040503050406030204" pitchFamily="18" charset="0"/>
                              <a:ea typeface="Cambria Math" charset="0"/>
                              <a:cs typeface="Cambria Math" charset="0"/>
                            </a:rPr>
                          </m:ctrlPr>
                        </m:funcPr>
                        <m:fName>
                          <m:r>
                            <m:rPr>
                              <m:sty m:val="p"/>
                            </m:rPr>
                            <a:rPr kumimoji="1" lang="en-US" altLang="zh-CN">
                              <a:latin typeface="Cambria Math" charset="0"/>
                              <a:ea typeface="Cambria Math" charset="0"/>
                              <a:cs typeface="Cambria Math" charset="0"/>
                            </a:rPr>
                            <m:t>erf</m:t>
                          </m:r>
                        </m:fName>
                        <m:e>
                          <m:r>
                            <a:rPr kumimoji="1" lang="en-US" altLang="zh-CN" b="0" i="1" smtClean="0">
                              <a:latin typeface="Cambria Math" charset="0"/>
                              <a:ea typeface="Cambria Math" charset="0"/>
                              <a:cs typeface="Cambria Math" charset="0"/>
                            </a:rPr>
                            <m:t>𝑐</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𝜉</m:t>
                              </m:r>
                            </m:e>
                          </m:d>
                          <m:r>
                            <a:rPr kumimoji="1" lang="en-US" altLang="zh-CN" b="0" i="1" smtClean="0">
                              <a:latin typeface="Cambria Math" charset="0"/>
                              <a:ea typeface="Cambria Math" charset="0"/>
                              <a:cs typeface="Cambria Math" charset="0"/>
                            </a:rPr>
                            <m:t>=1−</m:t>
                          </m:r>
                          <m:r>
                            <m:rPr>
                              <m:sty m:val="p"/>
                            </m:rPr>
                            <a:rPr kumimoji="1" lang="en-US" altLang="zh-CN" b="0" i="0" smtClean="0">
                              <a:latin typeface="Cambria Math" charset="0"/>
                              <a:ea typeface="Cambria Math" charset="0"/>
                              <a:cs typeface="Cambria Math" charset="0"/>
                            </a:rPr>
                            <m:t>erf</m:t>
                          </m:r>
                          <m:r>
                            <a:rPr kumimoji="1" lang="en-US" altLang="zh-CN" b="0" i="1" smtClean="0">
                              <a:latin typeface="Cambria Math" charset="0"/>
                              <a:ea typeface="Cambria Math" charset="0"/>
                              <a:cs typeface="Cambria Math" charset="0"/>
                            </a:rPr>
                            <m:t>⁡(</m:t>
                          </m:r>
                        </m:e>
                      </m:func>
                      <m:r>
                        <a:rPr kumimoji="1" lang="en-US" altLang="zh-CN" i="1" smtClean="0">
                          <a:latin typeface="Cambria Math" charset="0"/>
                          <a:ea typeface="Cambria Math" charset="0"/>
                          <a:cs typeface="Cambria Math" charset="0"/>
                        </a:rPr>
                        <m:t>𝜉</m:t>
                      </m:r>
                      <m:r>
                        <a:rPr kumimoji="1" lang="en-US" altLang="zh-CN" b="0" i="1" smtClean="0">
                          <a:latin typeface="Cambria Math" charset="0"/>
                          <a:ea typeface="Cambria Math" charset="0"/>
                          <a:cs typeface="Cambria Math" charset="0"/>
                        </a:rPr>
                        <m:t>)=1−</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2</m:t>
                          </m:r>
                        </m:num>
                        <m:den>
                          <m:rad>
                            <m:radPr>
                              <m:degHide m:val="on"/>
                              <m:ctrlPr>
                                <a:rPr kumimoji="1" lang="bg-BG" altLang="zh-CN" b="0" i="1" smtClean="0">
                                  <a:latin typeface="Cambria Math" panose="02040503050406030204" pitchFamily="18" charset="0"/>
                                  <a:ea typeface="Cambria Math" charset="0"/>
                                  <a:cs typeface="Cambria Math" charset="0"/>
                                </a:rPr>
                              </m:ctrlPr>
                            </m:radPr>
                            <m:deg/>
                            <m:e>
                              <m:r>
                                <a:rPr kumimoji="1" lang="bg-BG" altLang="zh-CN" b="0" i="1" smtClean="0">
                                  <a:latin typeface="Cambria Math" charset="0"/>
                                  <a:ea typeface="Cambria Math" charset="0"/>
                                  <a:cs typeface="Cambria Math" charset="0"/>
                                </a:rPr>
                                <m:t>𝜋</m:t>
                              </m:r>
                            </m:e>
                          </m:rad>
                        </m:den>
                      </m:f>
                      <m:nary>
                        <m:naryPr>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0</m:t>
                          </m:r>
                        </m:sub>
                        <m:sup>
                          <m:r>
                            <a:rPr kumimoji="1" lang="is-IS" altLang="zh-CN" b="0" i="1" smtClean="0">
                              <a:latin typeface="Cambria Math" charset="0"/>
                              <a:ea typeface="Cambria Math" charset="0"/>
                              <a:cs typeface="Cambria Math" charset="0"/>
                            </a:rPr>
                            <m:t>𝜉</m:t>
                          </m:r>
                        </m:sup>
                        <m:e>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exp</m:t>
                              </m:r>
                            </m:fName>
                            <m:e>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𝑢</m:t>
                                      </m:r>
                                    </m:e>
                                    <m:sup>
                                      <m:r>
                                        <a:rPr kumimoji="1" lang="en-US" altLang="zh-CN" b="0" i="1" smtClean="0">
                                          <a:latin typeface="Cambria Math" charset="0"/>
                                          <a:ea typeface="Cambria Math" charset="0"/>
                                          <a:cs typeface="Cambria Math" charset="0"/>
                                        </a:rPr>
                                        <m:t>2</m:t>
                                      </m:r>
                                    </m:sup>
                                  </m:sSup>
                                </m:e>
                              </m:d>
                            </m:e>
                          </m:func>
                          <m:r>
                            <a:rPr kumimoji="1" lang="en-US" altLang="zh-CN" b="0" i="1" smtClean="0">
                              <a:latin typeface="Cambria Math" charset="0"/>
                              <a:ea typeface="Cambria Math" charset="0"/>
                              <a:cs typeface="Cambria Math" charset="0"/>
                            </a:rPr>
                            <m:t>𝑑𝑢</m:t>
                          </m:r>
                        </m:e>
                      </m:nary>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2548753" y="4035150"/>
                <a:ext cx="4909549" cy="731419"/>
              </a:xfrm>
              <a:prstGeom prst="rect">
                <a:avLst/>
              </a:prstGeom>
              <a:blipFill rotWithShape="0">
                <a:blip r:embed="rId11"/>
                <a:stretch>
                  <a:fillRect/>
                </a:stretch>
              </a:blipFill>
            </p:spPr>
            <p:txBody>
              <a:bodyPr/>
              <a:lstStyle/>
              <a:p>
                <a:r>
                  <a:rPr lang="zh-CN" altLang="en-US">
                    <a:noFill/>
                  </a:rPr>
                  <a:t> </a:t>
                </a:r>
              </a:p>
            </p:txBody>
          </p:sp>
        </mc:Fallback>
      </mc:AlternateContent>
      <p:sp>
        <p:nvSpPr>
          <p:cNvPr id="29" name="文本框 28"/>
          <p:cNvSpPr txBox="1"/>
          <p:nvPr/>
        </p:nvSpPr>
        <p:spPr>
          <a:xfrm>
            <a:off x="955713" y="4246970"/>
            <a:ext cx="1282402" cy="307777"/>
          </a:xfrm>
          <a:prstGeom prst="rect">
            <a:avLst/>
          </a:prstGeom>
          <a:noFill/>
        </p:spPr>
        <p:txBody>
          <a:bodyPr wrap="none" lIns="0" tIns="0" rIns="0" bIns="0" rtlCol="0">
            <a:spAutoFit/>
          </a:bodyPr>
          <a:lstStyle/>
          <a:p>
            <a:r>
              <a:rPr lang="zh-CN" altLang="en-US" sz="2000" b="1">
                <a:solidFill>
                  <a:srgbClr val="FF0000"/>
                </a:solidFill>
                <a:latin typeface="SimHei" charset="0"/>
                <a:ea typeface="SimHei" charset="0"/>
                <a:cs typeface="SimHei" charset="0"/>
              </a:rPr>
              <a:t>余误差函数</a:t>
            </a:r>
            <a:endParaRPr lang="zh-CN" altLang="en-US" sz="2000" b="1" dirty="0">
              <a:solidFill>
                <a:srgbClr val="FF0000"/>
              </a:solidFill>
              <a:latin typeface="SimHei" charset="0"/>
              <a:ea typeface="SimHei" charset="0"/>
              <a:cs typeface="SimHei" charset="0"/>
            </a:endParaRPr>
          </a:p>
        </p:txBody>
      </p:sp>
    </p:spTree>
    <p:extLst>
      <p:ext uri="{BB962C8B-B14F-4D97-AF65-F5344CB8AC3E}">
        <p14:creationId xmlns:p14="http://schemas.microsoft.com/office/powerpoint/2010/main" val="146976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mc:AlternateContent xmlns:mc="http://schemas.openxmlformats.org/markup-compatibility/2006" xmlns:a14="http://schemas.microsoft.com/office/drawing/2010/main">
        <mc:Choice Requires="a14">
          <p:sp>
            <p:nvSpPr>
              <p:cNvPr id="12" name="文本框 11"/>
              <p:cNvSpPr txBox="1"/>
              <p:nvPr/>
            </p:nvSpPr>
            <p:spPr>
              <a:xfrm>
                <a:off x="676884" y="1383312"/>
                <a:ext cx="115416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热流密度</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676884" y="1383312"/>
                <a:ext cx="1154162" cy="307777"/>
              </a:xfrm>
              <a:prstGeom prst="rect">
                <a:avLst/>
              </a:prstGeom>
              <a:blipFill rotWithShape="0">
                <a:blip r:embed="rId2"/>
                <a:stretch>
                  <a:fillRect l="-4762" t="-6000" r="-5291" b="-32000"/>
                </a:stretch>
              </a:blipFill>
            </p:spPr>
            <p:txBody>
              <a:bodyPr/>
              <a:lstStyle/>
              <a:p>
                <a:r>
                  <a:rPr lang="zh-CN" altLang="en-US">
                    <a:noFill/>
                  </a:rPr>
                  <a:t> </a:t>
                </a:r>
              </a:p>
            </p:txBody>
          </p:sp>
        </mc:Fallback>
      </mc:AlternateContent>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4" name="文本框 3"/>
              <p:cNvSpPr txBox="1"/>
              <p:nvPr/>
            </p:nvSpPr>
            <p:spPr>
              <a:xfrm>
                <a:off x="732269" y="1820333"/>
                <a:ext cx="3954031" cy="607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𝑞</m:t>
                      </m:r>
                      <m:d>
                        <m:dPr>
                          <m:ctrlPr>
                            <a:rPr kumimoji="1" lang="en-US" altLang="zh-CN" b="0" i="1" smtClean="0">
                              <a:latin typeface="Cambria Math" panose="02040503050406030204" pitchFamily="18" charset="0"/>
                            </a:rPr>
                          </m:ctrlPr>
                        </m:dPr>
                        <m:e>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𝜆</m:t>
                          </m:r>
                        </m:num>
                        <m:den>
                          <m:rad>
                            <m:radPr>
                              <m:degHide m:val="on"/>
                              <m:ctrlPr>
                                <a:rPr kumimoji="1" lang="bg-BG" altLang="zh-CN" b="0" i="1" smtClean="0">
                                  <a:latin typeface="Cambria Math" panose="02040503050406030204" pitchFamily="18" charset="0"/>
                                  <a:ea typeface="Cambria Math" charset="0"/>
                                  <a:cs typeface="Cambria Math" charset="0"/>
                                </a:rPr>
                              </m:ctrlPr>
                            </m:radPr>
                            <m:deg/>
                            <m:e>
                              <m:r>
                                <a:rPr kumimoji="1" lang="bg-BG" altLang="zh-CN" b="0" i="1" smtClean="0">
                                  <a:latin typeface="Cambria Math" charset="0"/>
                                  <a:ea typeface="Cambria Math" charset="0"/>
                                  <a:cs typeface="Cambria Math" charset="0"/>
                                </a:rPr>
                                <m:t>𝜋𝛼𝜏</m:t>
                              </m:r>
                            </m:e>
                          </m:rad>
                        </m:den>
                      </m:f>
                      <m:r>
                        <m:rPr>
                          <m:sty m:val="p"/>
                        </m:rPr>
                        <a:rPr kumimoji="1" lang="en-US" altLang="zh-CN" b="0" i="0" smtClean="0">
                          <a:latin typeface="Cambria Math" charset="0"/>
                          <a:ea typeface="Cambria Math" charset="0"/>
                          <a:cs typeface="Cambria Math" charset="0"/>
                        </a:rPr>
                        <m:t>exp</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num>
                        <m:den>
                          <m:r>
                            <a:rPr kumimoji="1" lang="en-US" altLang="zh-CN" b="0" i="1" smtClean="0">
                              <a:latin typeface="Cambria Math" charset="0"/>
                              <a:ea typeface="Cambria Math" charset="0"/>
                              <a:cs typeface="Cambria Math" charset="0"/>
                            </a:rPr>
                            <m:t>4</m:t>
                          </m:r>
                          <m:r>
                            <a:rPr kumimoji="1" lang="en-US" altLang="zh-CN" b="0" i="1" smtClean="0">
                              <a:latin typeface="Cambria Math" charset="0"/>
                              <a:ea typeface="Cambria Math" charset="0"/>
                              <a:cs typeface="Cambria Math" charset="0"/>
                            </a:rPr>
                            <m:t>𝛼𝜏</m:t>
                          </m:r>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732269" y="1820333"/>
                <a:ext cx="3954031" cy="607667"/>
              </a:xfrm>
              <a:prstGeom prst="rect">
                <a:avLst/>
              </a:prstGeom>
              <a:blipFill rotWithShape="0">
                <a:blip r:embed="rId3"/>
                <a:stretch>
                  <a:fillRect b="-10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676884" y="2595664"/>
                <a:ext cx="19236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壁面处热流密度</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676884" y="2595664"/>
                <a:ext cx="1923604" cy="307777"/>
              </a:xfrm>
              <a:prstGeom prst="rect">
                <a:avLst/>
              </a:prstGeom>
              <a:blipFill rotWithShape="0">
                <a:blip r:embed="rId4"/>
                <a:stretch>
                  <a:fillRect l="-2532" t="-10000" r="-3165" b="-3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32269" y="3032685"/>
                <a:ext cx="2664640"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𝜆</m:t>
                          </m:r>
                        </m:num>
                        <m:den>
                          <m:rad>
                            <m:radPr>
                              <m:degHide m:val="on"/>
                              <m:ctrlPr>
                                <a:rPr kumimoji="1" lang="bg-BG" altLang="zh-CN" b="0" i="1" smtClean="0">
                                  <a:latin typeface="Cambria Math" panose="02040503050406030204" pitchFamily="18" charset="0"/>
                                  <a:ea typeface="Cambria Math" charset="0"/>
                                  <a:cs typeface="Cambria Math" charset="0"/>
                                </a:rPr>
                              </m:ctrlPr>
                            </m:radPr>
                            <m:deg/>
                            <m:e>
                              <m:r>
                                <a:rPr kumimoji="1" lang="bg-BG" altLang="zh-CN" b="0" i="1" smtClean="0">
                                  <a:latin typeface="Cambria Math" charset="0"/>
                                  <a:ea typeface="Cambria Math" charset="0"/>
                                  <a:cs typeface="Cambria Math" charset="0"/>
                                </a:rPr>
                                <m:t>𝜋𝛼𝜏</m:t>
                              </m:r>
                            </m:e>
                          </m:rad>
                        </m:den>
                      </m:f>
                      <m:r>
                        <a:rPr kumimoji="1" lang="en-US" altLang="zh-CN" b="0" i="0"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𝜃</m:t>
                          </m:r>
                        </m:e>
                        <m:sub>
                          <m:r>
                            <a:rPr kumimoji="1" lang="en-US" altLang="zh-CN" i="1">
                              <a:latin typeface="Cambria Math" charset="0"/>
                              <a:ea typeface="Cambria Math" charset="0"/>
                              <a:cs typeface="Cambria Math" charset="0"/>
                            </a:rPr>
                            <m:t>𝑊</m:t>
                          </m:r>
                        </m:sub>
                      </m:sSub>
                      <m:rad>
                        <m:radPr>
                          <m:degHide m:val="on"/>
                          <m:ctrlPr>
                            <a:rPr kumimoji="1" lang="en-US" altLang="zh-CN" i="1" smtClean="0">
                              <a:latin typeface="Cambria Math" panose="02040503050406030204" pitchFamily="18" charset="0"/>
                              <a:ea typeface="Cambria Math" charset="0"/>
                              <a:cs typeface="Cambria Math" charset="0"/>
                            </a:rPr>
                          </m:ctrlPr>
                        </m:radPr>
                        <m:deg/>
                        <m:e>
                          <m:f>
                            <m:fPr>
                              <m:ctrlPr>
                                <a:rPr kumimoji="1" lang="bg-BG" altLang="zh-CN" i="1" smtClean="0">
                                  <a:latin typeface="Cambria Math" panose="02040503050406030204" pitchFamily="18" charset="0"/>
                                  <a:ea typeface="Cambria Math" charset="0"/>
                                  <a:cs typeface="Cambria Math" charset="0"/>
                                </a:rPr>
                              </m:ctrlPr>
                            </m:fPr>
                            <m:num>
                              <m:r>
                                <a:rPr kumimoji="1" lang="bg-BG" altLang="zh-CN"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r>
                                <a:rPr kumimoji="1" lang="en-US" altLang="zh-CN" b="0" i="1" smtClean="0">
                                  <a:latin typeface="Cambria Math" charset="0"/>
                                  <a:ea typeface="Cambria Math" charset="0"/>
                                  <a:cs typeface="Cambria Math" charset="0"/>
                                </a:rPr>
                                <m:t>𝜆</m:t>
                              </m:r>
                            </m:num>
                            <m:den>
                              <m:r>
                                <a:rPr kumimoji="1" lang="bg-BG" altLang="zh-CN" i="1" smtClean="0">
                                  <a:latin typeface="Cambria Math" charset="0"/>
                                  <a:ea typeface="Cambria Math" charset="0"/>
                                  <a:cs typeface="Cambria Math" charset="0"/>
                                </a:rPr>
                                <m:t>𝜋𝜏</m:t>
                              </m:r>
                            </m:den>
                          </m:f>
                        </m:e>
                      </m:rad>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732269" y="3032685"/>
                <a:ext cx="2664640" cy="818366"/>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4154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七、积分方程近似解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4" name="文本框 13"/>
              <p:cNvSpPr txBox="1"/>
              <p:nvPr/>
            </p:nvSpPr>
            <p:spPr>
              <a:xfrm>
                <a:off x="609600" y="1686760"/>
                <a:ext cx="3556000" cy="923330"/>
              </a:xfrm>
              <a:prstGeom prst="rect">
                <a:avLst/>
              </a:prstGeom>
              <a:noFill/>
            </p:spPr>
            <p:txBody>
              <a:bodyPr wrap="square" lIns="0" tIns="0" rIns="0" bIns="0" rtlCol="0">
                <a:spAutoFit/>
              </a:bodyPr>
              <a:lstStyle/>
              <a:p>
                <a:r>
                  <a:rPr lang="zh-CN" altLang="en-US" sz="2000" b="1" dirty="0">
                    <a:solidFill>
                      <a:srgbClr val="FF0000"/>
                    </a:solidFill>
                    <a:latin typeface="SimHei" charset="0"/>
                    <a:ea typeface="SimHei" charset="0"/>
                    <a:cs typeface="SimHei" charset="0"/>
                  </a:rPr>
                  <a:t>随着时间的推移，边界的热作用逐渐向物体内部传播，形成一个厚度为</a:t>
                </a:r>
                <a14:m>
                  <m:oMath xmlns:m="http://schemas.openxmlformats.org/officeDocument/2006/math">
                    <m:r>
                      <a:rPr lang="zh-CN" altLang="en-US" sz="2000" b="1" i="1" smtClean="0">
                        <a:solidFill>
                          <a:srgbClr val="FF0000"/>
                        </a:solidFill>
                        <a:latin typeface="Cambria Math" charset="0"/>
                        <a:ea typeface="Cambria Math" charset="0"/>
                        <a:cs typeface="Cambria Math" charset="0"/>
                      </a:rPr>
                      <m:t>𝜹</m:t>
                    </m:r>
                    <m:r>
                      <m:rPr>
                        <m:nor/>
                      </m:rPr>
                      <a:rPr lang="zh-CN" altLang="en-US" sz="2000" b="1" dirty="0">
                        <a:solidFill>
                          <a:srgbClr val="FF0000"/>
                        </a:solidFill>
                        <a:latin typeface="SimHei" charset="0"/>
                        <a:ea typeface="SimHei" charset="0"/>
                        <a:cs typeface="SimHei" charset="0"/>
                      </a:rPr>
                      <m:t>的热渗透层</m:t>
                    </m:r>
                  </m:oMath>
                </a14:m>
                <a:endParaRPr lang="zh-CN" altLang="en-US" sz="2000" b="1" dirty="0">
                  <a:solidFill>
                    <a:srgbClr val="FF0000"/>
                  </a:solidFill>
                  <a:latin typeface="SimHei" charset="0"/>
                  <a:ea typeface="SimHei" charset="0"/>
                  <a:cs typeface="SimHei"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09600" y="1686760"/>
                <a:ext cx="3556000" cy="923330"/>
              </a:xfrm>
              <a:prstGeom prst="rect">
                <a:avLst/>
              </a:prstGeom>
              <a:blipFill rotWithShape="0">
                <a:blip r:embed="rId2"/>
                <a:stretch>
                  <a:fillRect l="-4288" t="-8609" r="-4288" b="-145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16467" y="3137853"/>
                <a:ext cx="3649133"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solidFill>
                            <a:srgbClr val="FF0000"/>
                          </a:solidFill>
                          <a:latin typeface="Cambria Math" charset="0"/>
                          <a:ea typeface="SimHei" charset="0"/>
                          <a:cs typeface="SimHei" charset="0"/>
                        </a:rPr>
                        <m:t>𝒙</m:t>
                      </m:r>
                      <m:r>
                        <a:rPr kumimoji="1" lang="en-US" altLang="zh-CN" sz="2000" b="1" i="1" smtClean="0">
                          <a:solidFill>
                            <a:srgbClr val="FF0000"/>
                          </a:solidFill>
                          <a:latin typeface="Cambria Math" charset="0"/>
                          <a:ea typeface="SimHei" charset="0"/>
                          <a:cs typeface="SimHei" charset="0"/>
                        </a:rPr>
                        <m:t>≥</m:t>
                      </m:r>
                      <m:r>
                        <a:rPr kumimoji="1" lang="en-US" altLang="zh-CN" sz="2000" b="1" i="1" smtClean="0">
                          <a:solidFill>
                            <a:srgbClr val="FF0000"/>
                          </a:solidFill>
                          <a:latin typeface="Cambria Math" charset="0"/>
                          <a:ea typeface="SimHei" charset="0"/>
                          <a:cs typeface="SimHei" charset="0"/>
                        </a:rPr>
                        <m:t>𝜹</m:t>
                      </m:r>
                      <m:r>
                        <a:rPr kumimoji="1" lang="zh-CN" altLang="en-US" sz="2000" b="1" i="1" smtClean="0">
                          <a:solidFill>
                            <a:srgbClr val="FF0000"/>
                          </a:solidFill>
                          <a:latin typeface="Cambria Math" charset="0"/>
                          <a:ea typeface="SimHei" charset="0"/>
                          <a:cs typeface="SimHei" charset="0"/>
                        </a:rPr>
                        <m:t>的区域：还没有受到边界</m:t>
                      </m:r>
                    </m:oMath>
                  </m:oMathPara>
                </a14:m>
                <a:endParaRPr kumimoji="1" lang="zh-CN" altLang="en-US" sz="2000" b="1" i="1" dirty="0">
                  <a:solidFill>
                    <a:srgbClr val="FF0000"/>
                  </a:solidFill>
                  <a:latin typeface="SimHei" charset="0"/>
                  <a:ea typeface="SimHei" charset="0"/>
                  <a:cs typeface="SimHei" charset="0"/>
                </a:endParaRPr>
              </a:p>
              <a:p>
                <a:pPr/>
                <a14:m>
                  <m:oMathPara xmlns:m="http://schemas.openxmlformats.org/officeDocument/2006/math">
                    <m:oMathParaPr>
                      <m:jc m:val="centerGroup"/>
                    </m:oMathParaPr>
                    <m:oMath xmlns:m="http://schemas.openxmlformats.org/officeDocument/2006/math">
                      <m:r>
                        <a:rPr kumimoji="1" lang="zh-CN" altLang="en-US" sz="2000" b="1" i="1" smtClean="0">
                          <a:solidFill>
                            <a:srgbClr val="FF0000"/>
                          </a:solidFill>
                          <a:latin typeface="Cambria Math" charset="0"/>
                          <a:ea typeface="SimHei" charset="0"/>
                          <a:cs typeface="SimHei" charset="0"/>
                        </a:rPr>
                        <m:t>热作用的影响，温度没有变化</m:t>
                      </m:r>
                      <m:r>
                        <a:rPr kumimoji="1" lang="zh-CN" altLang="en-US" sz="2000" b="1" i="1" smtClean="0">
                          <a:solidFill>
                            <a:srgbClr val="FF0000"/>
                          </a:solidFill>
                          <a:latin typeface="Cambria Math" charset="0"/>
                          <a:ea typeface="SimHei" charset="0"/>
                          <a:cs typeface="SimHei" charset="0"/>
                        </a:rPr>
                        <m:t> </m:t>
                      </m:r>
                    </m:oMath>
                  </m:oMathPara>
                </a14:m>
                <a:endParaRPr kumimoji="1" lang="zh-CN" altLang="en-US" sz="2000" b="1" dirty="0">
                  <a:solidFill>
                    <a:srgbClr val="FF0000"/>
                  </a:solidFill>
                  <a:latin typeface="SimHei" charset="0"/>
                  <a:ea typeface="SimHei" charset="0"/>
                  <a:cs typeface="SimHei"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16467" y="3137853"/>
                <a:ext cx="3649133" cy="615553"/>
              </a:xfrm>
              <a:prstGeom prst="rect">
                <a:avLst/>
              </a:prstGeom>
              <a:blipFill rotWithShape="0">
                <a:blip r:embed="rId3"/>
                <a:stretch>
                  <a:fillRect t="-20792" r="-502" b="-90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4289846"/>
                <a:ext cx="2328334" cy="5266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1" i="1" smtClean="0">
                          <a:solidFill>
                            <a:srgbClr val="FF0000"/>
                          </a:solidFill>
                          <a:latin typeface="Cambria Math" charset="0"/>
                        </a:rPr>
                        <m:t>𝒙</m:t>
                      </m:r>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𝜹</m:t>
                      </m:r>
                      <m:r>
                        <a:rPr kumimoji="1" lang="zh-CN" altLang="en-US" b="1" i="1" smtClean="0">
                          <a:solidFill>
                            <a:srgbClr val="FF0000"/>
                          </a:solidFill>
                          <a:latin typeface="Cambria Math" charset="0"/>
                          <a:ea typeface="Cambria Math" charset="0"/>
                          <a:cs typeface="Cambria Math" charset="0"/>
                        </a:rPr>
                        <m:t>     </m:t>
                      </m:r>
                      <m:r>
                        <a:rPr kumimoji="1" lang="zh-CN" altLang="en-US" b="1" i="1" smtClean="0">
                          <a:solidFill>
                            <a:srgbClr val="FF0000"/>
                          </a:solidFill>
                          <a:latin typeface="Cambria Math" charset="0"/>
                          <a:ea typeface="Cambria Math" charset="0"/>
                          <a:cs typeface="Cambria Math" charset="0"/>
                        </a:rPr>
                        <m:t>𝜽</m:t>
                      </m:r>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𝟎</m:t>
                      </m:r>
                      <m:r>
                        <a:rPr kumimoji="1" lang="en-US" altLang="zh-CN" b="1" i="1" smtClean="0">
                          <a:solidFill>
                            <a:srgbClr val="FF0000"/>
                          </a:solidFill>
                          <a:latin typeface="Cambria Math" charset="0"/>
                          <a:ea typeface="Cambria Math" charset="0"/>
                          <a:cs typeface="Cambria Math" charset="0"/>
                        </a:rPr>
                        <m:t>, </m:t>
                      </m:r>
                      <m:f>
                        <m:fPr>
                          <m:ctrlPr>
                            <a:rPr kumimoji="1" lang="bg-BG" altLang="zh-CN" b="1" i="1" smtClean="0">
                              <a:solidFill>
                                <a:srgbClr val="FF0000"/>
                              </a:solidFill>
                              <a:latin typeface="Cambria Math" panose="02040503050406030204" pitchFamily="18" charset="0"/>
                              <a:ea typeface="Cambria Math" charset="0"/>
                              <a:cs typeface="Cambria Math" charset="0"/>
                            </a:rPr>
                          </m:ctrlPr>
                        </m:fPr>
                        <m:num>
                          <m:r>
                            <a:rPr kumimoji="1" lang="bg-BG" altLang="zh-CN" b="1" i="1" smtClean="0">
                              <a:solidFill>
                                <a:srgbClr val="FF0000"/>
                              </a:solidFill>
                              <a:latin typeface="Cambria Math" charset="0"/>
                              <a:ea typeface="Cambria Math" charset="0"/>
                              <a:cs typeface="Cambria Math" charset="0"/>
                            </a:rPr>
                            <m:t>𝝏𝜽</m:t>
                          </m:r>
                        </m:num>
                        <m:den>
                          <m:r>
                            <a:rPr kumimoji="1" lang="bg-BG"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𝒙</m:t>
                          </m:r>
                        </m:den>
                      </m:f>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𝟎</m:t>
                      </m:r>
                    </m:oMath>
                  </m:oMathPara>
                </a14:m>
                <a:endParaRPr kumimoji="1" lang="zh-CN" altLang="en-US" b="1" dirty="0">
                  <a:solidFill>
                    <a:srgbClr val="FF0000"/>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09600" y="4289846"/>
                <a:ext cx="2328334" cy="526683"/>
              </a:xfrm>
              <a:prstGeom prst="rect">
                <a:avLst/>
              </a:prstGeom>
              <a:blipFill rotWithShape="0">
                <a:blip r:embed="rId4"/>
                <a:stretch>
                  <a:fillRect/>
                </a:stretch>
              </a:blipFill>
            </p:spPr>
            <p:txBody>
              <a:bodyPr/>
              <a:lstStyle/>
              <a:p>
                <a:r>
                  <a:rPr lang="zh-CN" altLang="en-US">
                    <a:noFill/>
                  </a:rPr>
                  <a:t> </a:t>
                </a:r>
              </a:p>
            </p:txBody>
          </p:sp>
        </mc:Fallback>
      </mc:AlternateContent>
      <p:sp>
        <p:nvSpPr>
          <p:cNvPr id="15" name="矩形 14"/>
          <p:cNvSpPr/>
          <p:nvPr/>
        </p:nvSpPr>
        <p:spPr>
          <a:xfrm>
            <a:off x="4766733" y="1746480"/>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p:cNvCxnSpPr/>
          <p:nvPr/>
        </p:nvCxnSpPr>
        <p:spPr>
          <a:xfrm>
            <a:off x="4766733" y="4989213"/>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p:nvPr/>
        </p:nvCxnSpPr>
        <p:spPr>
          <a:xfrm flipV="1">
            <a:off x="4766733" y="1429515"/>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p:cNvSpPr txBox="1"/>
              <p:nvPr/>
            </p:nvSpPr>
            <p:spPr>
              <a:xfrm>
                <a:off x="8183222" y="498921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8183222" y="4989213"/>
                <a:ext cx="183319" cy="276999"/>
              </a:xfrm>
              <a:prstGeom prst="rect">
                <a:avLst/>
              </a:prstGeom>
              <a:blipFill rotWithShape="0">
                <a:blip r:embed="rId5"/>
                <a:stretch>
                  <a:fillRect l="-16667" r="-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552984" y="1500145"/>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552984" y="1500145"/>
                <a:ext cx="149913" cy="276999"/>
              </a:xfrm>
              <a:prstGeom prst="rect">
                <a:avLst/>
              </a:prstGeom>
              <a:blipFill rotWithShape="0">
                <a:blip r:embed="rId6"/>
                <a:stretch>
                  <a:fillRect l="-33333" r="-291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488864" y="4850713"/>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488864" y="4850713"/>
                <a:ext cx="214033" cy="276999"/>
              </a:xfrm>
              <a:prstGeom prst="rect">
                <a:avLst/>
              </a:prstGeom>
              <a:blipFill rotWithShape="0">
                <a:blip r:embed="rId7"/>
                <a:stretch>
                  <a:fillRect l="-25714" r="-25714"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5749812" y="3220324"/>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5749812" y="3220324"/>
                <a:ext cx="1273490" cy="276999"/>
              </a:xfrm>
              <a:prstGeom prst="rect">
                <a:avLst/>
              </a:prstGeom>
              <a:blipFill rotWithShape="0">
                <a:blip r:embed="rId8"/>
                <a:stretch>
                  <a:fillRect l="-1914" r="-1435"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4385733" y="3307131"/>
                <a:ext cx="292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385733" y="3307131"/>
                <a:ext cx="292581" cy="276999"/>
              </a:xfrm>
              <a:prstGeom prst="rect">
                <a:avLst/>
              </a:prstGeom>
              <a:blipFill rotWithShape="0">
                <a:blip r:embed="rId9"/>
                <a:stretch>
                  <a:fillRect l="-16667" r="-2083" b="-111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101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4718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七、积分方程近似解</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文本框 10"/>
          <p:cNvSpPr txBox="1"/>
          <p:nvPr/>
        </p:nvSpPr>
        <p:spPr>
          <a:xfrm>
            <a:off x="609600" y="1478415"/>
            <a:ext cx="3556000" cy="307777"/>
          </a:xfrm>
          <a:prstGeom prst="rect">
            <a:avLst/>
          </a:prstGeom>
          <a:noFill/>
        </p:spPr>
        <p:txBody>
          <a:bodyPr wrap="square" lIns="0" tIns="0" rIns="0" bIns="0" rtlCol="0">
            <a:spAutoFit/>
          </a:bodyPr>
          <a:lstStyle/>
          <a:p>
            <a:r>
              <a:rPr lang="zh-CN" altLang="en-US" sz="2000" b="1" dirty="0">
                <a:solidFill>
                  <a:srgbClr val="FF0000"/>
                </a:solidFill>
                <a:latin typeface="SimHei" charset="0"/>
                <a:ea typeface="SimHei" charset="0"/>
                <a:cs typeface="SimHei" charset="0"/>
              </a:rPr>
              <a:t>控制方程</a:t>
            </a:r>
            <a:r>
              <a:rPr lang="zh-CN" altLang="en-US" sz="2000" b="1">
                <a:solidFill>
                  <a:srgbClr val="FF0000"/>
                </a:solidFill>
                <a:latin typeface="SimHei" charset="0"/>
                <a:ea typeface="SimHei" charset="0"/>
                <a:cs typeface="SimHei" charset="0"/>
              </a:rPr>
              <a:t>与定解条件</a:t>
            </a:r>
            <a:endParaRPr lang="zh-CN" altLang="en-US" sz="2000" b="1" dirty="0">
              <a:solidFill>
                <a:srgbClr val="FF0000"/>
              </a:solidFill>
              <a:latin typeface="SimHei" charset="0"/>
              <a:ea typeface="SimHei" charset="0"/>
              <a:cs typeface="SimHei" charset="0"/>
            </a:endParaRPr>
          </a:p>
        </p:txBody>
      </p:sp>
      <mc:AlternateContent xmlns:mc="http://schemas.openxmlformats.org/markup-compatibility/2006" xmlns:a14="http://schemas.microsoft.com/office/drawing/2010/main">
        <mc:Choice Requires="a14">
          <p:sp>
            <p:nvSpPr>
              <p:cNvPr id="2" name="文本框 1"/>
              <p:cNvSpPr txBox="1"/>
              <p:nvPr/>
            </p:nvSpPr>
            <p:spPr>
              <a:xfrm>
                <a:off x="609600" y="2205667"/>
                <a:ext cx="3317575"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609600" y="2205667"/>
                <a:ext cx="3317575" cy="5558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609600" y="2911733"/>
                <a:ext cx="2063706"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2911733"/>
                <a:ext cx="2063706" cy="526683"/>
              </a:xfrm>
              <a:prstGeom prst="rect">
                <a:avLst/>
              </a:prstGeom>
              <a:blipFill rotWithShape="0">
                <a:blip r:embed="rId3"/>
                <a:stretch>
                  <a:fillRect/>
                </a:stretch>
              </a:blipFill>
            </p:spPr>
            <p:txBody>
              <a:bodyPr/>
              <a:lstStyle/>
              <a:p>
                <a:r>
                  <a:rPr lang="zh-CN" altLang="en-US">
                    <a:noFill/>
                  </a:rPr>
                  <a:t> </a:t>
                </a:r>
              </a:p>
            </p:txBody>
          </p:sp>
        </mc:Fallback>
      </mc:AlternateContent>
      <p:sp>
        <p:nvSpPr>
          <p:cNvPr id="14" name="文本框 13"/>
          <p:cNvSpPr txBox="1"/>
          <p:nvPr/>
        </p:nvSpPr>
        <p:spPr>
          <a:xfrm>
            <a:off x="609600" y="3992279"/>
            <a:ext cx="3556000" cy="307777"/>
          </a:xfrm>
          <a:prstGeom prst="rect">
            <a:avLst/>
          </a:prstGeom>
          <a:noFill/>
        </p:spPr>
        <p:txBody>
          <a:bodyPr wrap="square" lIns="0" tIns="0" rIns="0" bIns="0" rtlCol="0">
            <a:spAutoFit/>
          </a:bodyPr>
          <a:lstStyle/>
          <a:p>
            <a:r>
              <a:rPr lang="zh-CN" altLang="en-US" sz="2000" b="1" dirty="0">
                <a:solidFill>
                  <a:srgbClr val="FF0000"/>
                </a:solidFill>
                <a:latin typeface="SimHei" charset="0"/>
                <a:ea typeface="SimHei" charset="0"/>
                <a:cs typeface="SimHei" charset="0"/>
              </a:rPr>
              <a:t>积分</a:t>
            </a:r>
          </a:p>
        </p:txBody>
      </p:sp>
      <mc:AlternateContent xmlns:mc="http://schemas.openxmlformats.org/markup-compatibility/2006" xmlns:a14="http://schemas.microsoft.com/office/drawing/2010/main">
        <mc:Choice Requires="a14">
          <p:sp>
            <p:nvSpPr>
              <p:cNvPr id="4" name="文本框 3"/>
              <p:cNvSpPr txBox="1"/>
              <p:nvPr/>
            </p:nvSpPr>
            <p:spPr>
              <a:xfrm>
                <a:off x="609600" y="4479889"/>
                <a:ext cx="2453172"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i="1" smtClean="0">
                              <a:latin typeface="Cambria Math" charset="0"/>
                              <a:ea typeface="Cambria Math" charset="0"/>
                              <a:cs typeface="Cambria Math" charset="0"/>
                            </a:rPr>
                            <m:t>𝛿</m:t>
                          </m:r>
                        </m:sup>
                        <m:e>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𝑑𝑥</m:t>
                          </m:r>
                          <m:r>
                            <a:rPr kumimoji="1" lang="en-US" altLang="zh-CN" b="0" i="1" smtClean="0">
                              <a:latin typeface="Cambria Math" charset="0"/>
                            </a:rPr>
                            <m:t>=</m:t>
                          </m:r>
                          <m:nary>
                            <m:naryPr>
                              <m:ctrlPr>
                                <a:rPr kumimoji="1" lang="is-IS" altLang="zh-CN" b="0"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b="0" i="1" smtClean="0">
                                  <a:latin typeface="Cambria Math" charset="0"/>
                                  <a:ea typeface="Cambria Math" charset="0"/>
                                  <a:cs typeface="Cambria Math" charset="0"/>
                                </a:rPr>
                                <m:t>𝛿</m:t>
                              </m:r>
                            </m:sup>
                            <m:e>
                              <m:r>
                                <a:rPr kumimoji="1" lang="en-US" altLang="zh-CN" i="1">
                                  <a:latin typeface="Cambria Math" charset="0"/>
                                  <a:ea typeface="Cambria Math" charset="0"/>
                                  <a:cs typeface="Cambria Math" charset="0"/>
                                </a:rPr>
                                <m:t>𝛼</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𝑥</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𝑑𝑥</m:t>
                              </m:r>
                            </m:e>
                          </m:nary>
                        </m:e>
                      </m:nary>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4479889"/>
                <a:ext cx="2453172" cy="636841"/>
              </a:xfrm>
              <a:prstGeom prst="rect">
                <a:avLst/>
              </a:prstGeom>
              <a:blipFill rotWithShape="0">
                <a:blip r:embed="rId4"/>
                <a:stretch>
                  <a:fillRect b="-9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46633" y="5352966"/>
                <a:ext cx="3718967" cy="771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kumimoji="1" lang="is-IS" altLang="zh-CN" i="1" smtClean="0">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sup>
                        <m:e>
                          <m:r>
                            <a:rPr kumimoji="1" lang="en-US" altLang="zh-CN" i="1">
                              <a:latin typeface="Cambria Math" charset="0"/>
                              <a:ea typeface="Cambria Math" charset="0"/>
                              <a:cs typeface="Cambria Math" charset="0"/>
                            </a:rPr>
                            <m:t>𝛼</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𝑥</m:t>
                                  </m:r>
                                </m:e>
                                <m:sup>
                                  <m:r>
                                    <a:rPr kumimoji="1" lang="en-US" altLang="zh-CN" i="1">
                                      <a:latin typeface="Cambria Math" charset="0"/>
                                      <a:ea typeface="Cambria Math" charset="0"/>
                                      <a:cs typeface="Cambria Math" charset="0"/>
                                    </a:rPr>
                                    <m:t>2</m:t>
                                  </m:r>
                                </m:sup>
                              </m:sSup>
                            </m:den>
                          </m:f>
                          <m:r>
                            <a:rPr kumimoji="1" lang="en-US" altLang="zh-CN" i="1">
                              <a:latin typeface="Cambria Math" charset="0"/>
                              <a:ea typeface="Cambria Math" charset="0"/>
                              <a:cs typeface="Cambria Math" charset="0"/>
                            </a:rPr>
                            <m:t>𝑑𝑥</m:t>
                          </m:r>
                        </m:e>
                      </m:nary>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d>
                            <m:dPr>
                              <m:begChr m:val=""/>
                              <m:endChr m:val="|"/>
                              <m:ctrlPr>
                                <a:rPr kumimoji="1" lang="hr-HR"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e>
                        <m:sub>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sub>
                      </m:sSub>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446633" y="5352966"/>
                <a:ext cx="3718967" cy="771878"/>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7376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七、积分方程近似解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637785" y="1378407"/>
                <a:ext cx="4379404"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b="0" i="1" smtClean="0">
                              <a:latin typeface="Cambria Math" charset="0"/>
                            </a:rPr>
                            <m:t>𝑑</m:t>
                          </m:r>
                        </m:num>
                        <m:den>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den>
                      </m:f>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sup>
                        <m:e>
                          <m:r>
                            <a:rPr kumimoji="1" lang="is-IS" altLang="zh-CN" i="1" smtClean="0">
                              <a:latin typeface="Cambria Math" charset="0"/>
                              <a:ea typeface="Cambria Math" charset="0"/>
                              <a:cs typeface="Cambria Math" charset="0"/>
                            </a:rPr>
                            <m:t>𝜃</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𝑑𝑥</m:t>
                          </m:r>
                          <m:r>
                            <a:rPr kumimoji="1" lang="en-US" altLang="zh-CN" b="0" i="1" smtClean="0">
                              <a:latin typeface="Cambria Math" charset="0"/>
                              <a:ea typeface="Cambria Math" charset="0"/>
                              <a:cs typeface="Cambria Math" charset="0"/>
                            </a:rPr>
                            <m:t>=</m:t>
                          </m:r>
                          <m:nary>
                            <m:naryPr>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0</m:t>
                              </m:r>
                            </m:sub>
                            <m:sup>
                              <m:r>
                                <a:rPr kumimoji="1" lang="is-I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sup>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𝑑𝑥</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d>
                                    <m:dPr>
                                      <m:begChr m:val=""/>
                                      <m:endChr m:val="|"/>
                                      <m:ctrlPr>
                                        <a:rPr kumimoji="1" lang="hr-HR" altLang="zh-CN" b="0" i="1" smtClean="0">
                                          <a:latin typeface="Cambria Math" panose="02040503050406030204" pitchFamily="18" charset="0"/>
                                          <a:ea typeface="Cambria Math" charset="0"/>
                                          <a:cs typeface="Cambria Math" charset="0"/>
                                        </a:rPr>
                                      </m:ctrlPr>
                                    </m:dPr>
                                    <m:e>
                                      <m:r>
                                        <a:rPr kumimoji="1" lang="hr-HR" altLang="zh-CN" b="0" i="1" smtClean="0">
                                          <a:latin typeface="Cambria Math" charset="0"/>
                                          <a:ea typeface="Cambria Math" charset="0"/>
                                          <a:cs typeface="Cambria Math" charset="0"/>
                                        </a:rPr>
                                        <m:t>𝜃</m:t>
                                      </m:r>
                                    </m:e>
                                  </m:d>
                                </m:e>
                                <m:sub>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𝛿</m:t>
                                  </m:r>
                                </m:sub>
                              </m:sSub>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𝛿</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e>
                          </m:nary>
                        </m:e>
                      </m:nary>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637785" y="1378407"/>
                <a:ext cx="4379404" cy="636841"/>
              </a:xfrm>
              <a:prstGeom prst="rect">
                <a:avLst/>
              </a:prstGeom>
              <a:blipFill rotWithShape="0">
                <a:blip r:embed="rId2"/>
                <a:stretch>
                  <a:fillRect/>
                </a:stretch>
              </a:blipFill>
            </p:spPr>
            <p:txBody>
              <a:bodyPr/>
              <a:lstStyle/>
              <a:p>
                <a:r>
                  <a:rPr lang="zh-CN" altLang="en-US">
                    <a:noFill/>
                  </a:rPr>
                  <a:t> </a:t>
                </a:r>
              </a:p>
            </p:txBody>
          </p:sp>
        </mc:Fallback>
      </mc:AlternateContent>
      <p:sp>
        <p:nvSpPr>
          <p:cNvPr id="2" name="右箭头 1"/>
          <p:cNvSpPr/>
          <p:nvPr/>
        </p:nvSpPr>
        <p:spPr>
          <a:xfrm>
            <a:off x="637785" y="2369893"/>
            <a:ext cx="972274" cy="318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 name="文本框 2"/>
              <p:cNvSpPr txBox="1"/>
              <p:nvPr/>
            </p:nvSpPr>
            <p:spPr>
              <a:xfrm>
                <a:off x="1721037" y="2181016"/>
                <a:ext cx="4353756" cy="636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sup>
                        <m:e>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𝑑𝑥</m:t>
                          </m:r>
                          <m:r>
                            <a:rPr kumimoji="1" lang="en-US" altLang="zh-CN" b="0" i="1" smtClean="0">
                              <a:latin typeface="Cambria Math" charset="0"/>
                            </a:rPr>
                            <m:t>=</m:t>
                          </m:r>
                        </m:e>
                      </m:nary>
                      <m:f>
                        <m:fPr>
                          <m:ctrlPr>
                            <a:rPr kumimoji="1" lang="bg-BG" altLang="zh-CN" i="1">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b="0" i="1" smtClean="0">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r>
                                    <a:rPr kumimoji="1" lang="hr-HR" altLang="zh-CN" i="1">
                                      <a:latin typeface="Cambria Math" charset="0"/>
                                      <a:ea typeface="Cambria Math" charset="0"/>
                                      <a:cs typeface="Cambria Math" charset="0"/>
                                    </a:rPr>
                                    <m:t>𝜃</m:t>
                                  </m:r>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𝛿</m:t>
                              </m:r>
                            </m:sub>
                          </m:sSub>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𝑑</m:t>
                              </m:r>
                              <m:r>
                                <a:rPr kumimoji="1" lang="en-US" altLang="zh-CN" i="1">
                                  <a:latin typeface="Cambria Math" charset="0"/>
                                  <a:ea typeface="Cambria Math" charset="0"/>
                                  <a:cs typeface="Cambria Math" charset="0"/>
                                </a:rPr>
                                <m:t>𝛿</m:t>
                              </m:r>
                            </m:num>
                            <m:den>
                              <m:r>
                                <a:rPr kumimoji="1" lang="en-US" altLang="zh-CN" i="1">
                                  <a:latin typeface="Cambria Math" charset="0"/>
                                  <a:ea typeface="Cambria Math" charset="0"/>
                                  <a:cs typeface="Cambria Math" charset="0"/>
                                </a:rPr>
                                <m:t>𝑑</m:t>
                              </m:r>
                              <m:r>
                                <a:rPr kumimoji="1" lang="en-US" altLang="zh-CN" i="1">
                                  <a:latin typeface="Cambria Math" charset="0"/>
                                  <a:ea typeface="Cambria Math" charset="0"/>
                                  <a:cs typeface="Cambria Math" charset="0"/>
                                </a:rPr>
                                <m:t>𝜏</m:t>
                              </m:r>
                            </m:den>
                          </m:f>
                        </m:e>
                      </m:nary>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721037" y="2181016"/>
                <a:ext cx="4353756" cy="636841"/>
              </a:xfrm>
              <a:prstGeom prst="rect">
                <a:avLst/>
              </a:prstGeom>
              <a:blipFill rotWithShape="0">
                <a:blip r:embed="rId3"/>
                <a:stretch>
                  <a:fillRect b="-962"/>
                </a:stretch>
              </a:blipFill>
            </p:spPr>
            <p:txBody>
              <a:bodyPr/>
              <a:lstStyle/>
              <a:p>
                <a:r>
                  <a:rPr lang="zh-CN" altLang="en-US">
                    <a:noFill/>
                  </a:rPr>
                  <a:t> </a:t>
                </a:r>
              </a:p>
            </p:txBody>
          </p:sp>
        </mc:Fallback>
      </mc:AlternateContent>
      <p:sp>
        <p:nvSpPr>
          <p:cNvPr id="15" name="右箭头 14"/>
          <p:cNvSpPr/>
          <p:nvPr/>
        </p:nvSpPr>
        <p:spPr>
          <a:xfrm>
            <a:off x="644012" y="3157314"/>
            <a:ext cx="972274" cy="3500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 name="矩形 3"/>
              <p:cNvSpPr/>
              <p:nvPr/>
            </p:nvSpPr>
            <p:spPr>
              <a:xfrm>
                <a:off x="1610059" y="2974773"/>
                <a:ext cx="5380191" cy="772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r>
                                    <a:rPr kumimoji="1" lang="hr-HR" altLang="zh-CN" i="1">
                                      <a:latin typeface="Cambria Math" charset="0"/>
                                      <a:ea typeface="Cambria Math" charset="0"/>
                                      <a:cs typeface="Cambria Math" charset="0"/>
                                    </a:rPr>
                                    <m:t>𝜃</m:t>
                                  </m:r>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𝛿</m:t>
                              </m:r>
                            </m:sub>
                          </m:sSub>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𝑑</m:t>
                              </m:r>
                              <m:r>
                                <a:rPr kumimoji="1" lang="en-US" altLang="zh-CN" i="1">
                                  <a:latin typeface="Cambria Math" charset="0"/>
                                  <a:ea typeface="Cambria Math" charset="0"/>
                                  <a:cs typeface="Cambria Math" charset="0"/>
                                </a:rPr>
                                <m:t>𝛿</m:t>
                              </m:r>
                            </m:num>
                            <m:den>
                              <m:r>
                                <a:rPr kumimoji="1" lang="en-US" altLang="zh-CN" i="1">
                                  <a:latin typeface="Cambria Math" charset="0"/>
                                  <a:ea typeface="Cambria Math" charset="0"/>
                                  <a:cs typeface="Cambria Math" charset="0"/>
                                </a:rPr>
                                <m:t>𝑑</m:t>
                              </m:r>
                              <m:r>
                                <a:rPr kumimoji="1" lang="en-US" altLang="zh-CN" i="1">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e>
                      </m:nary>
                      <m:r>
                        <a:rPr kumimoji="1" lang="en-US" altLang="zh-CN" i="1">
                          <a:latin typeface="Cambria Math" charset="0"/>
                          <a:ea typeface="Cambria Math" charset="0"/>
                          <a:cs typeface="Cambria Math" charset="0"/>
                        </a:rPr>
                        <m:t>𝛼</m:t>
                      </m:r>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𝛿</m:t>
                          </m:r>
                        </m:sub>
                      </m:sSub>
                      <m:r>
                        <a:rPr kumimoji="1" lang="en-US" altLang="zh-CN" i="1">
                          <a:latin typeface="Cambria Math" charset="0"/>
                          <a:ea typeface="Cambria Math" charset="0"/>
                          <a:cs typeface="Cambria Math" charset="0"/>
                        </a:rPr>
                        <m:t>−</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r>
                        <a:rPr kumimoji="1" lang="en-US" altLang="zh-CN" i="1">
                          <a:latin typeface="Cambria Math" charset="0"/>
                          <a:ea typeface="Cambria Math" charset="0"/>
                          <a:cs typeface="Cambria Math" charset="0"/>
                        </a:rPr>
                        <m:t>)</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610059" y="2974773"/>
                <a:ext cx="5380191" cy="772134"/>
              </a:xfrm>
              <a:prstGeom prst="rect">
                <a:avLst/>
              </a:prstGeom>
              <a:blipFill rotWithShape="0">
                <a:blip r:embed="rId4"/>
                <a:stretch>
                  <a:fillRect/>
                </a:stretch>
              </a:blipFill>
            </p:spPr>
            <p:txBody>
              <a:bodyPr/>
              <a:lstStyle/>
              <a:p>
                <a:r>
                  <a:rPr lang="zh-CN" altLang="en-US">
                    <a:noFill/>
                  </a:rPr>
                  <a:t> </a:t>
                </a:r>
              </a:p>
            </p:txBody>
          </p:sp>
        </mc:Fallback>
      </mc:AlternateContent>
      <p:sp>
        <p:nvSpPr>
          <p:cNvPr id="16" name="右箭头 15"/>
          <p:cNvSpPr/>
          <p:nvPr/>
        </p:nvSpPr>
        <p:spPr>
          <a:xfrm>
            <a:off x="638963" y="3957048"/>
            <a:ext cx="972274" cy="3500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2" name="矩形 11"/>
              <p:cNvSpPr/>
              <p:nvPr/>
            </p:nvSpPr>
            <p:spPr>
              <a:xfrm>
                <a:off x="1559261" y="3814426"/>
                <a:ext cx="3408559" cy="7721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i="1">
                              <a:latin typeface="Cambria Math" charset="0"/>
                              <a:ea typeface="Cambria Math" charset="0"/>
                              <a:cs typeface="Cambria Math" charset="0"/>
                            </a:rPr>
                            <m:t>=−</m:t>
                          </m:r>
                        </m:e>
                      </m:nary>
                      <m:r>
                        <a:rPr kumimoji="1" lang="en-US" altLang="zh-CN" i="1">
                          <a:latin typeface="Cambria Math" charset="0"/>
                          <a:ea typeface="Cambria Math" charset="0"/>
                          <a:cs typeface="Cambria Math" charset="0"/>
                        </a:rPr>
                        <m:t>𝛼</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1559261" y="3814426"/>
                <a:ext cx="3408559" cy="772134"/>
              </a:xfrm>
              <a:prstGeom prst="rect">
                <a:avLst/>
              </a:prstGeom>
              <a:blipFill rotWithShape="0">
                <a:blip r:embed="rId5"/>
                <a:stretch>
                  <a:fillRect/>
                </a:stretch>
              </a:blipFill>
            </p:spPr>
            <p:txBody>
              <a:bodyPr/>
              <a:lstStyle/>
              <a:p>
                <a:r>
                  <a:rPr lang="zh-CN" altLang="en-US">
                    <a:noFill/>
                  </a:rPr>
                  <a:t> </a:t>
                </a:r>
              </a:p>
            </p:txBody>
          </p:sp>
        </mc:Fallback>
      </mc:AlternateContent>
      <p:sp>
        <p:nvSpPr>
          <p:cNvPr id="18" name="下箭头 17"/>
          <p:cNvSpPr/>
          <p:nvPr/>
        </p:nvSpPr>
        <p:spPr>
          <a:xfrm>
            <a:off x="2108916" y="5345768"/>
            <a:ext cx="217596" cy="1990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下箭头 19"/>
          <p:cNvSpPr/>
          <p:nvPr/>
        </p:nvSpPr>
        <p:spPr>
          <a:xfrm>
            <a:off x="4267037" y="5352277"/>
            <a:ext cx="241891" cy="2687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1316372" y="5628154"/>
            <a:ext cx="2020279" cy="646331"/>
          </a:xfrm>
          <a:prstGeom prst="rect">
            <a:avLst/>
          </a:prstGeom>
          <a:noFill/>
          <a:ln>
            <a:solidFill>
              <a:srgbClr val="FF0000"/>
            </a:solidFill>
          </a:ln>
        </p:spPr>
        <p:txBody>
          <a:bodyPr wrap="square" rtlCol="0">
            <a:spAutoFit/>
          </a:bodyPr>
          <a:lstStyle/>
          <a:p>
            <a:r>
              <a:rPr kumimoji="1" lang="zh-CN" altLang="en-US" dirty="0">
                <a:solidFill>
                  <a:srgbClr val="FF0000"/>
                </a:solidFill>
                <a:latin typeface="SimHei" charset="0"/>
                <a:ea typeface="SimHei" charset="0"/>
                <a:cs typeface="SimHei" charset="0"/>
              </a:rPr>
              <a:t>单位表面积的物体内能增加的速率</a:t>
            </a:r>
          </a:p>
        </p:txBody>
      </p:sp>
      <p:sp>
        <p:nvSpPr>
          <p:cNvPr id="22" name="右箭头 21"/>
          <p:cNvSpPr/>
          <p:nvPr/>
        </p:nvSpPr>
        <p:spPr>
          <a:xfrm>
            <a:off x="609600" y="4799788"/>
            <a:ext cx="972274" cy="3500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3" name="矩形 22"/>
              <p:cNvSpPr/>
              <p:nvPr/>
            </p:nvSpPr>
            <p:spPr>
              <a:xfrm>
                <a:off x="1581874" y="4634437"/>
                <a:ext cx="3343724" cy="7721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en-US" altLang="zh-CN"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i="1">
                              <a:latin typeface="Cambria Math" charset="0"/>
                              <a:ea typeface="Cambria Math" charset="0"/>
                              <a:cs typeface="Cambria Math" charset="0"/>
                            </a:rPr>
                            <m:t>=−</m:t>
                          </m:r>
                        </m:e>
                      </m:nary>
                      <m:r>
                        <a:rPr kumimoji="1" lang="en-US" altLang="zh-CN" i="1" smtClean="0">
                          <a:latin typeface="Cambria Math" charset="0"/>
                          <a:ea typeface="Cambria Math" charset="0"/>
                          <a:cs typeface="Cambria Math" charset="0"/>
                        </a:rPr>
                        <m:t>𝜆</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1581874" y="4634437"/>
                <a:ext cx="3343724" cy="772134"/>
              </a:xfrm>
              <a:prstGeom prst="rect">
                <a:avLst/>
              </a:prstGeom>
              <a:blipFill rotWithShape="0">
                <a:blip r:embed="rId6"/>
                <a:stretch>
                  <a:fillRect r="-364"/>
                </a:stretch>
              </a:blipFill>
            </p:spPr>
            <p:txBody>
              <a:bodyPr/>
              <a:lstStyle/>
              <a:p>
                <a:r>
                  <a:rPr lang="zh-CN" altLang="en-US">
                    <a:noFill/>
                  </a:rPr>
                  <a:t> </a:t>
                </a:r>
              </a:p>
            </p:txBody>
          </p:sp>
        </mc:Fallback>
      </mc:AlternateContent>
      <p:sp>
        <p:nvSpPr>
          <p:cNvPr id="24" name="文本框 23"/>
          <p:cNvSpPr txBox="1"/>
          <p:nvPr/>
        </p:nvSpPr>
        <p:spPr>
          <a:xfrm>
            <a:off x="3620960" y="5637993"/>
            <a:ext cx="2453833" cy="646331"/>
          </a:xfrm>
          <a:prstGeom prst="rect">
            <a:avLst/>
          </a:prstGeom>
          <a:noFill/>
          <a:ln>
            <a:solidFill>
              <a:srgbClr val="FF0000"/>
            </a:solidFill>
          </a:ln>
        </p:spPr>
        <p:txBody>
          <a:bodyPr wrap="square" rtlCol="0">
            <a:spAutoFit/>
          </a:bodyPr>
          <a:lstStyle/>
          <a:p>
            <a:r>
              <a:rPr kumimoji="1" lang="zh-CN" altLang="en-US" dirty="0">
                <a:solidFill>
                  <a:srgbClr val="FF0000"/>
                </a:solidFill>
                <a:latin typeface="SimHei" charset="0"/>
                <a:ea typeface="SimHei" charset="0"/>
                <a:cs typeface="SimHei" charset="0"/>
              </a:rPr>
              <a:t>单位时间在单位表面积上传入</a:t>
            </a:r>
            <a:r>
              <a:rPr kumimoji="1" lang="zh-CN" altLang="en-US">
                <a:solidFill>
                  <a:srgbClr val="FF0000"/>
                </a:solidFill>
                <a:latin typeface="SimHei" charset="0"/>
                <a:ea typeface="SimHei" charset="0"/>
                <a:cs typeface="SimHei" charset="0"/>
              </a:rPr>
              <a:t>物体的热量</a:t>
            </a:r>
            <a:endParaRPr kumimoji="1" lang="zh-CN" altLang="en-US" dirty="0">
              <a:solidFill>
                <a:srgbClr val="FF0000"/>
              </a:solidFill>
              <a:latin typeface="SimHei" charset="0"/>
              <a:ea typeface="SimHei" charset="0"/>
              <a:cs typeface="SimHei" charset="0"/>
            </a:endParaRPr>
          </a:p>
        </p:txBody>
      </p:sp>
    </p:spTree>
    <p:extLst>
      <p:ext uri="{BB962C8B-B14F-4D97-AF65-F5344CB8AC3E}">
        <p14:creationId xmlns:p14="http://schemas.microsoft.com/office/powerpoint/2010/main" val="611995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七、积分方程近似解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矩形 10"/>
              <p:cNvSpPr/>
              <p:nvPr/>
            </p:nvSpPr>
            <p:spPr>
              <a:xfrm>
                <a:off x="609600" y="1359328"/>
                <a:ext cx="3343724" cy="7721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en-US" altLang="zh-CN"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i="1">
                              <a:latin typeface="Cambria Math" charset="0"/>
                              <a:ea typeface="Cambria Math" charset="0"/>
                              <a:cs typeface="Cambria Math" charset="0"/>
                            </a:rPr>
                            <m:t>=−</m:t>
                          </m:r>
                        </m:e>
                      </m:nary>
                      <m:r>
                        <a:rPr kumimoji="1" lang="en-US" altLang="zh-CN" i="1" smtClean="0">
                          <a:latin typeface="Cambria Math" charset="0"/>
                          <a:ea typeface="Cambria Math" charset="0"/>
                          <a:cs typeface="Cambria Math" charset="0"/>
                        </a:rPr>
                        <m:t>𝜆</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609600" y="1359328"/>
                <a:ext cx="3343724" cy="772134"/>
              </a:xfrm>
              <a:prstGeom prst="rect">
                <a:avLst/>
              </a:prstGeom>
              <a:blipFill rotWithShape="0">
                <a:blip r:embed="rId2"/>
                <a:stretch>
                  <a:fillRect r="-364"/>
                </a:stretch>
              </a:blipFill>
            </p:spPr>
            <p:txBody>
              <a:bodyPr/>
              <a:lstStyle/>
              <a:p>
                <a:r>
                  <a:rPr lang="zh-CN" altLang="en-US">
                    <a:noFill/>
                  </a:rPr>
                  <a:t> </a:t>
                </a:r>
              </a:p>
            </p:txBody>
          </p:sp>
        </mc:Fallback>
      </mc:AlternateContent>
      <p:sp>
        <p:nvSpPr>
          <p:cNvPr id="12" name="文本框 11"/>
          <p:cNvSpPr txBox="1"/>
          <p:nvPr/>
        </p:nvSpPr>
        <p:spPr>
          <a:xfrm>
            <a:off x="609600" y="2257426"/>
            <a:ext cx="4969397" cy="369332"/>
          </a:xfrm>
          <a:prstGeom prst="rect">
            <a:avLst/>
          </a:prstGeom>
          <a:noFill/>
          <a:ln>
            <a:noFill/>
          </a:ln>
        </p:spPr>
        <p:txBody>
          <a:bodyPr wrap="square" rtlCol="0">
            <a:spAutoFit/>
          </a:bodyPr>
          <a:lstStyle/>
          <a:p>
            <a:r>
              <a:rPr kumimoji="1" lang="zh-CN" altLang="en-US" b="1" dirty="0">
                <a:solidFill>
                  <a:srgbClr val="FF0000"/>
                </a:solidFill>
                <a:latin typeface="SimHei" charset="0"/>
                <a:ea typeface="SimHei" charset="0"/>
                <a:cs typeface="SimHei" charset="0"/>
              </a:rPr>
              <a:t>采用二次多项式近似热渗透层中</a:t>
            </a:r>
            <a:r>
              <a:rPr kumimoji="1" lang="zh-CN" altLang="en-US" b="1">
                <a:solidFill>
                  <a:srgbClr val="FF0000"/>
                </a:solidFill>
                <a:latin typeface="SimHei" charset="0"/>
                <a:ea typeface="SimHei" charset="0"/>
                <a:cs typeface="SimHei" charset="0"/>
              </a:rPr>
              <a:t>的温度分布</a:t>
            </a:r>
            <a:endParaRPr kumimoji="1" lang="zh-CN" altLang="en-US" b="1" dirty="0">
              <a:solidFill>
                <a:srgbClr val="FF0000"/>
              </a:solidFill>
              <a:latin typeface="SimHei" charset="0"/>
              <a:ea typeface="SimHei" charset="0"/>
              <a:cs typeface="SimHei" charset="0"/>
            </a:endParaRPr>
          </a:p>
        </p:txBody>
      </p:sp>
      <mc:AlternateContent xmlns:mc="http://schemas.openxmlformats.org/markup-compatibility/2006" xmlns:a14="http://schemas.microsoft.com/office/drawing/2010/main">
        <mc:Choice Requires="a14">
          <p:sp>
            <p:nvSpPr>
              <p:cNvPr id="2" name="文本框 1"/>
              <p:cNvSpPr txBox="1"/>
              <p:nvPr/>
            </p:nvSpPr>
            <p:spPr>
              <a:xfrm>
                <a:off x="5301205" y="2303592"/>
                <a:ext cx="1864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5301205" y="2303592"/>
                <a:ext cx="1864485" cy="276999"/>
              </a:xfrm>
              <a:prstGeom prst="rect">
                <a:avLst/>
              </a:prstGeom>
              <a:blipFill rotWithShape="0">
                <a:blip r:embed="rId3"/>
                <a:stretch>
                  <a:fillRect l="-2623" t="-4444" r="-656"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609600" y="2823916"/>
                <a:ext cx="2349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𝐴</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600" y="2823916"/>
                <a:ext cx="2349746" cy="276999"/>
              </a:xfrm>
              <a:prstGeom prst="rect">
                <a:avLst/>
              </a:prstGeom>
              <a:blipFill rotWithShape="0">
                <a:blip r:embed="rId4"/>
                <a:stretch>
                  <a:fillRect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600" y="3399753"/>
                <a:ext cx="2050882"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 </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600" y="3399753"/>
                <a:ext cx="2050882" cy="526683"/>
              </a:xfrm>
              <a:prstGeom prst="rect">
                <a:avLst/>
              </a:prstGeom>
              <a:blipFill rotWithShape="0">
                <a:blip r:embed="rId5"/>
                <a:stretch>
                  <a:fillRect/>
                </a:stretch>
              </a:blipFill>
            </p:spPr>
            <p:txBody>
              <a:bodyPr/>
              <a:lstStyle/>
              <a:p>
                <a:r>
                  <a:rPr lang="zh-CN" altLang="en-US">
                    <a:noFill/>
                  </a:rPr>
                  <a:t> </a:t>
                </a:r>
              </a:p>
            </p:txBody>
          </p:sp>
        </mc:Fallback>
      </mc:AlternateContent>
      <p:sp>
        <p:nvSpPr>
          <p:cNvPr id="14" name="右箭头 13"/>
          <p:cNvSpPr/>
          <p:nvPr/>
        </p:nvSpPr>
        <p:spPr>
          <a:xfrm>
            <a:off x="2810718" y="3567722"/>
            <a:ext cx="567160" cy="263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5" name="文本框 14"/>
              <p:cNvSpPr txBox="1"/>
              <p:nvPr/>
            </p:nvSpPr>
            <p:spPr>
              <a:xfrm>
                <a:off x="3528114" y="3418586"/>
                <a:ext cx="2028632" cy="539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𝐵</m:t>
                      </m:r>
                      <m:r>
                        <a:rPr kumimoji="1" lang="en-US" altLang="zh-CN" b="0" i="1" smtClean="0">
                          <a:latin typeface="Cambria Math" charset="0"/>
                        </a:rPr>
                        <m:t>=−</m:t>
                      </m:r>
                      <m:f>
                        <m:fPr>
                          <m:ctrlPr>
                            <a:rPr kumimoji="1" lang="en-US" altLang="zh-CN" b="0" i="1" smtClean="0">
                              <a:latin typeface="Cambria Math" panose="02040503050406030204" pitchFamily="18" charset="0"/>
                            </a:rPr>
                          </m:ctrlPr>
                        </m:fPr>
                        <m:num>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rPr>
                                <m:t>𝑊</m:t>
                              </m:r>
                            </m:sub>
                          </m:sSub>
                        </m:num>
                        <m:den>
                          <m:r>
                            <a:rPr kumimoji="1" lang="en-US" altLang="zh-CN" b="0" i="1" smtClean="0">
                              <a:latin typeface="Cambria Math" charset="0"/>
                              <a:ea typeface="Cambria Math" charset="0"/>
                              <a:cs typeface="Cambria Math" charset="0"/>
                            </a:rPr>
                            <m:t>𝛿</m:t>
                          </m:r>
                        </m:den>
                      </m:f>
                      <m:r>
                        <a:rPr kumimoji="1" lang="en-US" altLang="zh-CN" b="0" i="1" smtClean="0">
                          <a:latin typeface="Cambria Math" charset="0"/>
                          <a:ea typeface="Cambria Math" charset="0"/>
                          <a:cs typeface="Cambria Math" charset="0"/>
                        </a:rPr>
                        <m:t>,</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𝐶</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num>
                        <m:den>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ea typeface="Cambria Math" charset="0"/>
                                  <a:cs typeface="Cambria Math" charset="0"/>
                                </a:rPr>
                                <m:t>2</m:t>
                              </m:r>
                            </m:sup>
                          </m:sSup>
                        </m:den>
                      </m:f>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3528114" y="3418586"/>
                <a:ext cx="2028632" cy="539571"/>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523454" y="5009718"/>
                <a:ext cx="2223173"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(1−</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2</m:t>
                          </m:r>
                          <m:r>
                            <a:rPr kumimoji="1" lang="en-US" altLang="zh-CN" b="0" i="1" smtClean="0">
                              <a:latin typeface="Cambria Math" charset="0"/>
                              <a:ea typeface="Cambria Math" charset="0"/>
                              <a:cs typeface="Cambria Math" charset="0"/>
                            </a:rPr>
                            <m:t>𝑥</m:t>
                          </m:r>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num>
                        <m:den>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𝛿</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523454" y="5009718"/>
                <a:ext cx="2223173" cy="572657"/>
              </a:xfrm>
              <a:prstGeom prst="rect">
                <a:avLst/>
              </a:prstGeom>
              <a:blipFill rotWithShape="0">
                <a:blip r:embed="rId7"/>
                <a:stretch>
                  <a:fillRect/>
                </a:stretch>
              </a:blipFill>
            </p:spPr>
            <p:txBody>
              <a:bodyPr/>
              <a:lstStyle/>
              <a:p>
                <a:r>
                  <a:rPr lang="zh-CN" altLang="en-US">
                    <a:noFill/>
                  </a:rPr>
                  <a:t> </a:t>
                </a:r>
              </a:p>
            </p:txBody>
          </p:sp>
        </mc:Fallback>
      </mc:AlternateContent>
      <p:sp>
        <p:nvSpPr>
          <p:cNvPr id="18" name="右箭头 17"/>
          <p:cNvSpPr/>
          <p:nvPr/>
        </p:nvSpPr>
        <p:spPr>
          <a:xfrm>
            <a:off x="5751351" y="3530585"/>
            <a:ext cx="567160" cy="263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矩形 18"/>
              <p:cNvSpPr/>
              <p:nvPr/>
            </p:nvSpPr>
            <p:spPr>
              <a:xfrm>
                <a:off x="401793" y="4138405"/>
                <a:ext cx="3408559" cy="7721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i="1">
                              <a:latin typeface="Cambria Math" charset="0"/>
                            </a:rPr>
                            <m:t>𝑑</m:t>
                          </m:r>
                        </m:num>
                        <m:den>
                          <m:r>
                            <a:rPr kumimoji="1" lang="en-US" altLang="zh-CN" i="1">
                              <a:latin typeface="Cambria Math" charset="0"/>
                            </a:rPr>
                            <m:t>𝑑</m:t>
                          </m:r>
                          <m:r>
                            <a:rPr kumimoji="1" lang="en-US" altLang="zh-CN" i="1">
                              <a:latin typeface="Cambria Math" charset="0"/>
                              <a:ea typeface="Cambria Math" charset="0"/>
                              <a:cs typeface="Cambria Math" charset="0"/>
                            </a:rPr>
                            <m:t>𝜏</m:t>
                          </m:r>
                        </m:den>
                      </m:f>
                      <m:nary>
                        <m:naryPr>
                          <m:ctrlPr>
                            <a:rPr kumimoji="1" lang="is-IS" altLang="zh-CN" i="1">
                              <a:latin typeface="Cambria Math" panose="02040503050406030204" pitchFamily="18" charset="0"/>
                            </a:rPr>
                          </m:ctrlPr>
                        </m:naryPr>
                        <m:sub>
                          <m:r>
                            <m:rPr>
                              <m:brk m:alnAt="23"/>
                            </m:rPr>
                            <a:rPr kumimoji="1" lang="en-US" altLang="zh-CN" i="1">
                              <a:latin typeface="Cambria Math" charset="0"/>
                            </a:rPr>
                            <m:t>0</m:t>
                          </m:r>
                        </m:sub>
                        <m:sup>
                          <m:r>
                            <a:rPr kumimoji="1" lang="is-IS" altLang="zh-CN" i="1">
                              <a:latin typeface="Cambria Math" charset="0"/>
                              <a:ea typeface="Cambria Math" charset="0"/>
                              <a:cs typeface="Cambria Math" charset="0"/>
                            </a:rPr>
                            <m:t>𝛿</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r>
                            <a:rPr kumimoji="1" lang="en-US" altLang="zh-CN" i="1">
                              <a:latin typeface="Cambria Math" charset="0"/>
                              <a:ea typeface="Cambria Math" charset="0"/>
                              <a:cs typeface="Cambria Math" charset="0"/>
                            </a:rPr>
                            <m:t>)</m:t>
                          </m:r>
                        </m:sup>
                        <m:e>
                          <m:r>
                            <a:rPr kumimoji="1" lang="is-IS" altLang="zh-CN" i="1">
                              <a:latin typeface="Cambria Math" charset="0"/>
                              <a:ea typeface="Cambria Math" charset="0"/>
                              <a:cs typeface="Cambria Math" charset="0"/>
                            </a:rPr>
                            <m:t>𝜃</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𝜏</m:t>
                              </m:r>
                            </m:e>
                          </m:d>
                          <m:r>
                            <a:rPr kumimoji="1" lang="en-US" altLang="zh-CN" i="1">
                              <a:latin typeface="Cambria Math" charset="0"/>
                              <a:ea typeface="Cambria Math" charset="0"/>
                              <a:cs typeface="Cambria Math" charset="0"/>
                            </a:rPr>
                            <m:t>𝑑𝑥</m:t>
                          </m:r>
                          <m:r>
                            <a:rPr kumimoji="1" lang="en-US" altLang="zh-CN" i="1">
                              <a:latin typeface="Cambria Math" charset="0"/>
                              <a:ea typeface="Cambria Math" charset="0"/>
                              <a:cs typeface="Cambria Math" charset="0"/>
                            </a:rPr>
                            <m:t>=−</m:t>
                          </m:r>
                        </m:e>
                      </m:nary>
                      <m:r>
                        <a:rPr kumimoji="1" lang="en-US" altLang="zh-CN" i="1">
                          <a:latin typeface="Cambria Math" charset="0"/>
                          <a:ea typeface="Cambria Math" charset="0"/>
                          <a:cs typeface="Cambria Math" charset="0"/>
                        </a:rPr>
                        <m:t>𝛼</m:t>
                      </m:r>
                      <m:sSub>
                        <m:sSubPr>
                          <m:ctrlPr>
                            <a:rPr kumimoji="1" lang="en-US" altLang="zh-CN" i="1">
                              <a:latin typeface="Cambria Math" panose="02040503050406030204" pitchFamily="18" charset="0"/>
                              <a:ea typeface="Cambria Math" charset="0"/>
                              <a:cs typeface="Cambria Math" charset="0"/>
                            </a:rPr>
                          </m:ctrlPr>
                        </m:sSubPr>
                        <m:e>
                          <m:d>
                            <m:dPr>
                              <m:begChr m:val=""/>
                              <m:endChr m:val="|"/>
                              <m:ctrlPr>
                                <a:rPr kumimoji="1" lang="hr-HR"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e>
                          </m:d>
                        </m:e>
                        <m:sub>
                          <m:r>
                            <a:rPr kumimoji="1" lang="en-US" altLang="zh-CN" i="1">
                              <a:latin typeface="Cambria Math" charset="0"/>
                              <a:ea typeface="Cambria Math" charset="0"/>
                              <a:cs typeface="Cambria Math" charset="0"/>
                            </a:rPr>
                            <m:t>𝑥</m:t>
                          </m:r>
                          <m:r>
                            <a:rPr kumimoji="1" lang="en-US" altLang="zh-CN" i="1">
                              <a:latin typeface="Cambria Math" charset="0"/>
                              <a:ea typeface="Cambria Math" charset="0"/>
                              <a:cs typeface="Cambria Math" charset="0"/>
                            </a:rPr>
                            <m:t>=0</m:t>
                          </m:r>
                        </m:sub>
                      </m:sSub>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401793" y="4138405"/>
                <a:ext cx="3408559" cy="772134"/>
              </a:xfrm>
              <a:prstGeom prst="rect">
                <a:avLst/>
              </a:prstGeom>
              <a:blipFill rotWithShape="0">
                <a:blip r:embed="rId8"/>
                <a:stretch>
                  <a:fillRect/>
                </a:stretch>
              </a:blipFill>
            </p:spPr>
            <p:txBody>
              <a:bodyPr/>
              <a:lstStyle/>
              <a:p>
                <a:r>
                  <a:rPr lang="zh-CN" altLang="en-US">
                    <a:noFill/>
                  </a:rPr>
                  <a:t> </a:t>
                </a:r>
              </a:p>
            </p:txBody>
          </p:sp>
        </mc:Fallback>
      </mc:AlternateContent>
      <p:sp>
        <p:nvSpPr>
          <p:cNvPr id="20" name="右箭头 19"/>
          <p:cNvSpPr/>
          <p:nvPr/>
        </p:nvSpPr>
        <p:spPr>
          <a:xfrm>
            <a:off x="3699965" y="4890995"/>
            <a:ext cx="567160" cy="2633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p:cNvSpPr txBox="1"/>
              <p:nvPr/>
            </p:nvSpPr>
            <p:spPr>
              <a:xfrm>
                <a:off x="4411133" y="4746408"/>
                <a:ext cx="1063817"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𝛿</m:t>
                      </m:r>
                      <m:f>
                        <m:fPr>
                          <m:ctrlPr>
                            <a:rPr kumimoji="1" lang="bg-BG"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𝛿</m:t>
                          </m:r>
                        </m:num>
                        <m:den>
                          <m:r>
                            <a:rPr kumimoji="1" lang="en-US" altLang="zh-CN" b="0" i="1" smtClean="0">
                              <a:latin typeface="Cambria Math" charset="0"/>
                              <a:ea typeface="Cambria Math" charset="0"/>
                              <a:cs typeface="Cambria Math" charset="0"/>
                            </a:rPr>
                            <m:t>𝑑</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=6</m:t>
                      </m:r>
                      <m:r>
                        <a:rPr kumimoji="1" lang="en-US" altLang="zh-CN" b="0" i="1" smtClean="0">
                          <a:latin typeface="Cambria Math" charset="0"/>
                          <a:ea typeface="Cambria Math" charset="0"/>
                          <a:cs typeface="Cambria Math" charset="0"/>
                        </a:rPr>
                        <m:t>𝛼</m:t>
                      </m:r>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4411133" y="4746408"/>
                <a:ext cx="1063817" cy="526619"/>
              </a:xfrm>
              <a:prstGeom prst="rect">
                <a:avLst/>
              </a:prstGeom>
              <a:blipFill rotWithShape="0">
                <a:blip r:embed="rId9"/>
                <a:stretch>
                  <a:fillRect/>
                </a:stretch>
              </a:blipFill>
            </p:spPr>
            <p:txBody>
              <a:bodyPr/>
              <a:lstStyle/>
              <a:p>
                <a:r>
                  <a:rPr lang="zh-CN" altLang="en-US">
                    <a:noFill/>
                  </a:rPr>
                  <a:t> </a:t>
                </a:r>
              </a:p>
            </p:txBody>
          </p:sp>
        </mc:Fallback>
      </mc:AlternateContent>
      <p:sp>
        <p:nvSpPr>
          <p:cNvPr id="22" name="右箭头 21"/>
          <p:cNvSpPr/>
          <p:nvPr/>
        </p:nvSpPr>
        <p:spPr>
          <a:xfrm>
            <a:off x="5578996" y="4890995"/>
            <a:ext cx="1529527" cy="280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p:cNvSpPr txBox="1"/>
              <p:nvPr/>
            </p:nvSpPr>
            <p:spPr>
              <a:xfrm>
                <a:off x="5722820" y="4567829"/>
                <a:ext cx="12418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5722820" y="4567829"/>
                <a:ext cx="1241878" cy="276999"/>
              </a:xfrm>
              <a:prstGeom prst="rect">
                <a:avLst/>
              </a:prstGeom>
              <a:blipFill rotWithShape="0">
                <a:blip r:embed="rId10"/>
                <a:stretch>
                  <a:fillRect l="-2451" r="-3922"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7212568" y="4844700"/>
                <a:ext cx="114339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=2</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3</m:t>
                          </m:r>
                          <m:r>
                            <a:rPr kumimoji="1" lang="en-US" altLang="zh-CN" b="0" i="1" smtClean="0">
                              <a:latin typeface="Cambria Math" charset="0"/>
                              <a:ea typeface="Cambria Math" charset="0"/>
                              <a:cs typeface="Cambria Math" charset="0"/>
                            </a:rPr>
                            <m:t>𝛼𝜏</m:t>
                          </m:r>
                        </m:e>
                      </m:rad>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7212568" y="4844700"/>
                <a:ext cx="1143390" cy="309637"/>
              </a:xfrm>
              <a:prstGeom prst="rect">
                <a:avLst/>
              </a:prstGeom>
              <a:blipFill rotWithShape="0">
                <a:blip r:embed="rId11"/>
                <a:stretch>
                  <a:fillRect l="-4787" r="-4255" b="-7843"/>
                </a:stretch>
              </a:blipFill>
            </p:spPr>
            <p:txBody>
              <a:bodyPr/>
              <a:lstStyle/>
              <a:p>
                <a:r>
                  <a:rPr lang="zh-CN" altLang="en-US">
                    <a:noFill/>
                  </a:rPr>
                  <a:t> </a:t>
                </a:r>
              </a:p>
            </p:txBody>
          </p:sp>
        </mc:Fallback>
      </mc:AlternateContent>
      <p:sp>
        <p:nvSpPr>
          <p:cNvPr id="25" name="文本框 24"/>
          <p:cNvSpPr txBox="1"/>
          <p:nvPr/>
        </p:nvSpPr>
        <p:spPr>
          <a:xfrm>
            <a:off x="523454" y="5763363"/>
            <a:ext cx="1134234" cy="369332"/>
          </a:xfrm>
          <a:prstGeom prst="rect">
            <a:avLst/>
          </a:prstGeom>
          <a:noFill/>
          <a:ln>
            <a:noFill/>
          </a:ln>
        </p:spPr>
        <p:txBody>
          <a:bodyPr wrap="square" rtlCol="0">
            <a:spAutoFit/>
          </a:bodyPr>
          <a:lstStyle/>
          <a:p>
            <a:r>
              <a:rPr kumimoji="1" lang="zh-CN" altLang="en-US" b="1">
                <a:solidFill>
                  <a:srgbClr val="FF0000"/>
                </a:solidFill>
                <a:latin typeface="SimHei" charset="0"/>
                <a:ea typeface="SimHei" charset="0"/>
                <a:cs typeface="SimHei" charset="0"/>
              </a:rPr>
              <a:t>热流密度</a:t>
            </a:r>
            <a:endParaRPr kumimoji="1" lang="zh-CN" altLang="en-US" b="1" dirty="0">
              <a:solidFill>
                <a:srgbClr val="FF0000"/>
              </a:solidFill>
              <a:latin typeface="SimHei" charset="0"/>
              <a:ea typeface="SimHei" charset="0"/>
              <a:cs typeface="SimHei" charset="0"/>
            </a:endParaRPr>
          </a:p>
        </p:txBody>
      </p:sp>
      <mc:AlternateContent xmlns:mc="http://schemas.openxmlformats.org/markup-compatibility/2006" xmlns:a14="http://schemas.microsoft.com/office/drawing/2010/main">
        <mc:Choice Requires="a14">
          <p:sp>
            <p:nvSpPr>
              <p:cNvPr id="24" name="文本框 23"/>
              <p:cNvSpPr txBox="1"/>
              <p:nvPr/>
            </p:nvSpPr>
            <p:spPr>
              <a:xfrm>
                <a:off x="1886288" y="5476072"/>
                <a:ext cx="2799741"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r>
                        <a:rPr kumimoji="1" lang="en-US" altLang="zh-CN" b="0" i="1" smtClean="0">
                          <a:latin typeface="Cambria Math" charset="0"/>
                        </a:rPr>
                        <m:t>=−</m:t>
                      </m:r>
                      <m:r>
                        <a:rPr kumimoji="1" lang="en-US" altLang="zh-CN" b="0" i="1" smtClean="0">
                          <a:latin typeface="Cambria Math" charset="0"/>
                          <a:ea typeface="Cambria Math" charset="0"/>
                          <a:cs typeface="Cambria Math" charset="0"/>
                        </a:rPr>
                        <m:t>𝜆</m:t>
                      </m:r>
                      <m:sSub>
                        <m:sSubPr>
                          <m:ctrlPr>
                            <a:rPr kumimoji="1" lang="en-US" altLang="zh-CN" b="0" i="1" smtClean="0">
                              <a:latin typeface="Cambria Math" panose="02040503050406030204" pitchFamily="18" charset="0"/>
                              <a:ea typeface="Cambria Math" charset="0"/>
                              <a:cs typeface="Cambria Math" charset="0"/>
                            </a:rPr>
                          </m:ctrlPr>
                        </m:sSubPr>
                        <m:e>
                          <m:d>
                            <m:dPr>
                              <m:begChr m:val=""/>
                              <m:endChr m:val="|"/>
                              <m:ctrlPr>
                                <a:rPr kumimoji="1" lang="hr-HR"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𝜕𝜏</m:t>
                                  </m:r>
                                </m:den>
                              </m:f>
                            </m:e>
                          </m:d>
                        </m:e>
                        <m:sub>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m:t>
                          </m:r>
                        </m:sub>
                      </m:sSub>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𝜃</m:t>
                          </m:r>
                        </m:e>
                        <m:sub>
                          <m:r>
                            <a:rPr kumimoji="1" lang="en-US" altLang="zh-CN" b="0" i="1" smtClean="0">
                              <a:latin typeface="Cambria Math" charset="0"/>
                              <a:ea typeface="Cambria Math" charset="0"/>
                              <a:cs typeface="Cambria Math" charset="0"/>
                            </a:rPr>
                            <m:t>𝑊</m:t>
                          </m:r>
                        </m:sub>
                      </m:sSub>
                      <m:rad>
                        <m:radPr>
                          <m:degHide m:val="on"/>
                          <m:ctrlPr>
                            <a:rPr kumimoji="1" lang="en-US" altLang="zh-CN" b="0" i="1" smtClean="0">
                              <a:latin typeface="Cambria Math" panose="02040503050406030204" pitchFamily="18" charset="0"/>
                              <a:ea typeface="Cambria Math" charset="0"/>
                              <a:cs typeface="Cambria Math" charset="0"/>
                            </a:rPr>
                          </m:ctrlPr>
                        </m:radPr>
                        <m:deg/>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r>
                                <a:rPr kumimoji="1" lang="en-US" altLang="zh-CN" b="0" i="1" smtClean="0">
                                  <a:latin typeface="Cambria Math" charset="0"/>
                                  <a:ea typeface="Cambria Math" charset="0"/>
                                  <a:cs typeface="Cambria Math" charset="0"/>
                                </a:rPr>
                                <m:t>𝜆</m:t>
                              </m:r>
                            </m:num>
                            <m:den>
                              <m:r>
                                <a:rPr kumimoji="1" lang="en-US" altLang="zh-CN" b="0" i="1" smtClean="0">
                                  <a:latin typeface="Cambria Math" charset="0"/>
                                  <a:ea typeface="Cambria Math" charset="0"/>
                                  <a:cs typeface="Cambria Math" charset="0"/>
                                </a:rPr>
                                <m:t>3</m:t>
                              </m:r>
                              <m:r>
                                <a:rPr kumimoji="1" lang="en-US" altLang="zh-CN" b="0" i="1" smtClean="0">
                                  <a:latin typeface="Cambria Math" charset="0"/>
                                  <a:ea typeface="Cambria Math" charset="0"/>
                                  <a:cs typeface="Cambria Math" charset="0"/>
                                </a:rPr>
                                <m:t>𝜏</m:t>
                              </m:r>
                            </m:den>
                          </m:f>
                        </m:e>
                      </m:rad>
                    </m:oMath>
                  </m:oMathPara>
                </a14:m>
                <a:endParaRPr kumimoji="1"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1886288" y="5476072"/>
                <a:ext cx="2799741" cy="818366"/>
              </a:xfrm>
              <a:prstGeom prst="rect">
                <a:avLst/>
              </a:prstGeom>
              <a:blipFill rotWithShape="0">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18177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矩形 10"/>
          <p:cNvSpPr/>
          <p:nvPr/>
        </p:nvSpPr>
        <p:spPr>
          <a:xfrm>
            <a:off x="3076896" y="1746480"/>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 name="直线箭头连接符 11"/>
          <p:cNvCxnSpPr/>
          <p:nvPr/>
        </p:nvCxnSpPr>
        <p:spPr>
          <a:xfrm>
            <a:off x="3076896" y="4989213"/>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flipV="1">
            <a:off x="3076896" y="1429515"/>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6493385" y="498921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6493385" y="4989213"/>
                <a:ext cx="183319" cy="276999"/>
              </a:xfrm>
              <a:prstGeom prst="rect">
                <a:avLst/>
              </a:prstGeom>
              <a:blipFill rotWithShape="0">
                <a:blip r:embed="rId2"/>
                <a:stretch>
                  <a:fillRect l="-16667" r="-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2863147" y="1500145"/>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863147" y="1500145"/>
                <a:ext cx="149913" cy="276999"/>
              </a:xfrm>
              <a:prstGeom prst="rect">
                <a:avLst/>
              </a:prstGeom>
              <a:blipFill rotWithShape="0">
                <a:blip r:embed="rId3"/>
                <a:stretch>
                  <a:fillRect l="-33333" r="-291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2799027" y="4850713"/>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2799027" y="4850713"/>
                <a:ext cx="214033" cy="276999"/>
              </a:xfrm>
              <a:prstGeom prst="rect">
                <a:avLst/>
              </a:prstGeom>
              <a:blipFill rotWithShape="0">
                <a:blip r:embed="rId4"/>
                <a:stretch>
                  <a:fillRect l="-25714" r="-25714"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059975" y="3220324"/>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059975" y="3220324"/>
                <a:ext cx="1273490" cy="276999"/>
              </a:xfrm>
              <a:prstGeom prst="rect">
                <a:avLst/>
              </a:prstGeom>
              <a:blipFill rotWithShape="0">
                <a:blip r:embed="rId5"/>
                <a:stretch>
                  <a:fillRect l="-1914" r="-1435" b="-1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695896" y="3307131"/>
                <a:ext cx="325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𝑤</m:t>
                          </m:r>
                        </m:sub>
                      </m:sSub>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695896" y="3307131"/>
                <a:ext cx="325154" cy="276999"/>
              </a:xfrm>
              <a:prstGeom prst="rect">
                <a:avLst/>
              </a:prstGeom>
              <a:blipFill rotWithShape="0">
                <a:blip r:embed="rId6"/>
                <a:stretch>
                  <a:fillRect l="-16667" b="-24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2697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1"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文本框 11"/>
          <p:cNvSpPr txBox="1"/>
          <p:nvPr/>
        </p:nvSpPr>
        <p:spPr>
          <a:xfrm>
            <a:off x="609599" y="1469155"/>
            <a:ext cx="2561863" cy="369332"/>
          </a:xfrm>
          <a:prstGeom prst="rect">
            <a:avLst/>
          </a:prstGeom>
          <a:noFill/>
          <a:ln>
            <a:noFill/>
          </a:ln>
        </p:spPr>
        <p:txBody>
          <a:bodyPr wrap="square" rtlCol="0">
            <a:spAutoFit/>
          </a:bodyPr>
          <a:lstStyle/>
          <a:p>
            <a:r>
              <a:rPr kumimoji="1" lang="zh-CN" altLang="en-US" b="1" dirty="0">
                <a:solidFill>
                  <a:srgbClr val="FF0000"/>
                </a:solidFill>
                <a:latin typeface="SimHei" charset="0"/>
                <a:ea typeface="SimHei" charset="0"/>
                <a:cs typeface="SimHei" charset="0"/>
              </a:rPr>
              <a:t>控制方程和定解条件</a:t>
            </a:r>
          </a:p>
        </p:txBody>
      </p:sp>
      <mc:AlternateContent xmlns:mc="http://schemas.openxmlformats.org/markup-compatibility/2006" xmlns:a14="http://schemas.microsoft.com/office/drawing/2010/main">
        <mc:Choice Requires="a14">
          <p:sp>
            <p:nvSpPr>
              <p:cNvPr id="2" name="文本框 1"/>
              <p:cNvSpPr txBox="1"/>
              <p:nvPr/>
            </p:nvSpPr>
            <p:spPr>
              <a:xfrm>
                <a:off x="609599" y="2004780"/>
                <a:ext cx="311239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609599" y="2004780"/>
                <a:ext cx="3112390" cy="5558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609599" y="2823916"/>
                <a:ext cx="2062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09599" y="2823916"/>
                <a:ext cx="2062488" cy="276999"/>
              </a:xfrm>
              <a:prstGeom prst="rect">
                <a:avLst/>
              </a:prstGeom>
              <a:blipFill rotWithShape="0">
                <a:blip r:embed="rId3"/>
                <a:stretch>
                  <a:fillRect l="-2071" t="-143478" r="-2367" b="-17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09599" y="3388547"/>
                <a:ext cx="2508444"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𝜕𝜃</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num>
                        <m:den>
                          <m:r>
                            <a:rPr kumimoji="1" lang="bg-BG" altLang="zh-CN" b="0" i="1" smtClean="0">
                              <a:latin typeface="Cambria Math" charset="0"/>
                              <a:ea typeface="Cambria Math" charset="0"/>
                              <a:cs typeface="Cambria Math" charset="0"/>
                            </a:rPr>
                            <m:t>𝜆</m:t>
                          </m:r>
                        </m:den>
                      </m:f>
                      <m:r>
                        <a:rPr kumimoji="1" lang="zh-CN" altLang="en-US"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609599" y="3388547"/>
                <a:ext cx="2508444" cy="526747"/>
              </a:xfrm>
              <a:prstGeom prst="rect">
                <a:avLst/>
              </a:prstGeom>
              <a:blipFill rotWithShape="0">
                <a:blip r:embed="rId4"/>
                <a:stretch>
                  <a:fillRect/>
                </a:stretch>
              </a:blipFill>
            </p:spPr>
            <p:txBody>
              <a:bodyPr/>
              <a:lstStyle/>
              <a:p>
                <a:r>
                  <a:rPr lang="zh-CN" altLang="en-US">
                    <a:noFill/>
                  </a:rPr>
                  <a:t> </a:t>
                </a:r>
              </a:p>
            </p:txBody>
          </p:sp>
        </mc:Fallback>
      </mc:AlternateContent>
      <p:sp>
        <p:nvSpPr>
          <p:cNvPr id="13" name="右箭头 12"/>
          <p:cNvSpPr/>
          <p:nvPr/>
        </p:nvSpPr>
        <p:spPr>
          <a:xfrm>
            <a:off x="4294208" y="2823916"/>
            <a:ext cx="2639027" cy="359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4" name="文本框 13"/>
              <p:cNvSpPr txBox="1"/>
              <p:nvPr/>
            </p:nvSpPr>
            <p:spPr>
              <a:xfrm>
                <a:off x="4102988" y="2162099"/>
                <a:ext cx="2871234" cy="56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d>
                        <m:dPr>
                          <m:ctrlPr>
                            <a:rPr kumimoji="1" lang="en-US" altLang="zh-CN" b="0" i="1" smtClean="0">
                              <a:latin typeface="Cambria Math" panose="02040503050406030204" pitchFamily="18" charset="0"/>
                            </a:rPr>
                          </m:ctrlPr>
                        </m:dPr>
                        <m:e>
                          <m:r>
                            <a:rPr kumimoji="1" lang="en-US" altLang="zh-CN" b="0" i="1" smtClean="0">
                              <a:latin typeface="Cambria Math" charset="0"/>
                            </a:rPr>
                            <m:t>−</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𝜕𝜏</m:t>
                              </m:r>
                            </m:den>
                          </m:f>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4102988" y="2162099"/>
                <a:ext cx="2871234" cy="56169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102988" y="3339339"/>
                <a:ext cx="2852704" cy="561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num>
                        <m:den>
                          <m:r>
                            <a:rPr kumimoji="1" lang="bg-BG" altLang="zh-CN" i="1" smtClean="0">
                              <a:latin typeface="Cambria Math" charset="0"/>
                              <a:ea typeface="Cambria Math" charset="0"/>
                              <a:cs typeface="Cambria Math" charset="0"/>
                            </a:rPr>
                            <m:t>𝜕𝜏</m:t>
                          </m:r>
                        </m:den>
                      </m:f>
                      <m:d>
                        <m:dPr>
                          <m:ctrlPr>
                            <a:rPr kumimoji="1" lang="en-US" altLang="zh-CN" b="0" i="1" smtClean="0">
                              <a:latin typeface="Cambria Math" panose="02040503050406030204" pitchFamily="18" charset="0"/>
                            </a:rPr>
                          </m:ctrlPr>
                        </m:dPr>
                        <m:e>
                          <m:r>
                            <a:rPr kumimoji="1" lang="en-US" altLang="zh-CN" b="0" i="1" smtClean="0">
                              <a:latin typeface="Cambria Math" charset="0"/>
                            </a:rPr>
                            <m:t>−</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102988" y="3339339"/>
                <a:ext cx="2852704" cy="56169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4257673" y="1653821"/>
                <a:ext cx="2561863" cy="369332"/>
              </a:xfrm>
              <a:prstGeom prst="rect">
                <a:avLst/>
              </a:prstGeom>
              <a:noFill/>
              <a:ln>
                <a:noFill/>
              </a:ln>
            </p:spPr>
            <p:txBody>
              <a:bodyPr wrap="square" rtlCol="0">
                <a:spAutoFit/>
              </a:bodyPr>
              <a:lstStyle/>
              <a:p>
                <a:r>
                  <a:rPr kumimoji="1" lang="zh-CN" altLang="en-US" b="1" dirty="0">
                    <a:solidFill>
                      <a:srgbClr val="FF0000"/>
                    </a:solidFill>
                    <a:latin typeface="SimHei" charset="0"/>
                    <a:ea typeface="SimHei" charset="0"/>
                    <a:cs typeface="SimHei" charset="0"/>
                  </a:rPr>
                  <a:t>两边乘以</a:t>
                </a:r>
                <a:r>
                  <a:rPr kumimoji="1" lang="en-US" altLang="zh-CN" b="1" dirty="0">
                    <a:solidFill>
                      <a:srgbClr val="FF0000"/>
                    </a:solidFill>
                    <a:latin typeface="SimHei" charset="0"/>
                    <a:ea typeface="SimHei" charset="0"/>
                    <a:cs typeface="SimHei" charset="0"/>
                  </a:rPr>
                  <a:t>-</a:t>
                </a:r>
                <a14:m>
                  <m:oMath xmlns:m="http://schemas.openxmlformats.org/officeDocument/2006/math">
                    <m:r>
                      <a:rPr kumimoji="1" lang="en-US" altLang="zh-CN" b="1">
                        <a:solidFill>
                          <a:srgbClr val="FF0000"/>
                        </a:solidFill>
                        <a:latin typeface="Cambria Math" charset="0"/>
                        <a:ea typeface="SimHei" charset="0"/>
                        <a:cs typeface="SimHei" charset="0"/>
                      </a:rPr>
                      <m:t>𝝀</m:t>
                    </m:r>
                    <m:r>
                      <a:rPr kumimoji="1" lang="zh-CN" altLang="en-US" b="1">
                        <a:solidFill>
                          <a:srgbClr val="FF0000"/>
                        </a:solidFill>
                        <a:latin typeface="Cambria Math" charset="0"/>
                        <a:ea typeface="SimHei" charset="0"/>
                        <a:cs typeface="SimHei" charset="0"/>
                      </a:rPr>
                      <m:t>并对</m:t>
                    </m:r>
                    <m:r>
                      <a:rPr kumimoji="1" lang="en-US" altLang="zh-CN" b="1" i="1" smtClean="0">
                        <a:solidFill>
                          <a:srgbClr val="FF0000"/>
                        </a:solidFill>
                        <a:latin typeface="Cambria Math" charset="0"/>
                        <a:ea typeface="SimHei" charset="0"/>
                        <a:cs typeface="SimHei" charset="0"/>
                      </a:rPr>
                      <m:t>𝒙</m:t>
                    </m:r>
                  </m:oMath>
                </a14:m>
                <a:r>
                  <a:rPr kumimoji="1" lang="zh-CN" altLang="en-US" b="1" dirty="0">
                    <a:solidFill>
                      <a:srgbClr val="FF0000"/>
                    </a:solidFill>
                    <a:latin typeface="SimHei" charset="0"/>
                    <a:ea typeface="SimHei" charset="0"/>
                    <a:cs typeface="SimHei" charset="0"/>
                  </a:rPr>
                  <a:t>求导</a:t>
                </a:r>
              </a:p>
            </p:txBody>
          </p:sp>
        </mc:Choice>
        <mc:Fallback xmlns="">
          <p:sp>
            <p:nvSpPr>
              <p:cNvPr id="17" name="文本框 16"/>
              <p:cNvSpPr txBox="1">
                <a:spLocks noRot="1" noChangeAspect="1" noMove="1" noResize="1" noEditPoints="1" noAdjustHandles="1" noChangeArrowheads="1" noChangeShapeType="1" noTextEdit="1"/>
              </p:cNvSpPr>
              <p:nvPr/>
            </p:nvSpPr>
            <p:spPr>
              <a:xfrm>
                <a:off x="4257673" y="1653821"/>
                <a:ext cx="2561863" cy="369332"/>
              </a:xfrm>
              <a:prstGeom prst="rect">
                <a:avLst/>
              </a:prstGeom>
              <a:blipFill rotWithShape="0">
                <a:blip r:embed="rId7"/>
                <a:stretch>
                  <a:fillRect l="-1900" t="-11475" r="-475" b="-2131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4686300" y="4074101"/>
                <a:ext cx="1086901"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rPr>
                        <m:t>𝑞</m:t>
                      </m:r>
                      <m:r>
                        <a:rPr kumimoji="1" lang="en-US" altLang="zh-CN" b="0" i="1" smtClean="0">
                          <a:latin typeface="Cambria Math" charset="0"/>
                        </a:rPr>
                        <m:t>=</m:t>
                      </m:r>
                      <m:r>
                        <a:rPr kumimoji="1" lang="en-US" altLang="zh-CN" i="1">
                          <a:latin typeface="Cambria Math" charset="0"/>
                        </a:rPr>
                        <m:t>−</m:t>
                      </m:r>
                      <m:r>
                        <a:rPr kumimoji="1" lang="en-US" altLang="zh-CN" i="1">
                          <a:latin typeface="Cambria Math" charset="0"/>
                          <a:ea typeface="Cambria Math" charset="0"/>
                          <a:cs typeface="Cambria Math" charset="0"/>
                        </a:rPr>
                        <m:t>𝜆</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𝜕𝜃</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686300" y="4074101"/>
                <a:ext cx="1086901" cy="526683"/>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609599" y="4383899"/>
                <a:ext cx="311239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𝑞</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𝑞</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09599" y="4383899"/>
                <a:ext cx="3112390" cy="555858"/>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609599" y="5203035"/>
                <a:ext cx="2057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𝑞</m:t>
                      </m:r>
                      <m:r>
                        <a:rPr kumimoji="1" lang="en-US" altLang="zh-CN" b="0" i="1" smtClean="0">
                          <a:latin typeface="Cambria Math" charset="0"/>
                          <a:ea typeface="Cambria Math" charset="0"/>
                          <a:cs typeface="Cambria Math" charset="0"/>
                        </a:rPr>
                        <m:t>=0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609599" y="5203035"/>
                <a:ext cx="2057936" cy="276999"/>
              </a:xfrm>
              <a:prstGeom prst="rect">
                <a:avLst/>
              </a:prstGeom>
              <a:blipFill rotWithShape="0">
                <a:blip r:embed="rId10"/>
                <a:stretch>
                  <a:fillRect l="-2071" t="-148889" r="-2071" b="-18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09599" y="5767666"/>
                <a:ext cx="2125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rPr>
                        <m:t>𝑞</m:t>
                      </m:r>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𝑞</m:t>
                          </m:r>
                        </m:e>
                        <m:sub>
                          <m:r>
                            <a:rPr kumimoji="1" lang="en-US" altLang="zh-CN" i="1">
                              <a:latin typeface="Cambria Math" charset="0"/>
                            </a:rPr>
                            <m:t>𝑊</m:t>
                          </m:r>
                        </m:sub>
                      </m:sSub>
                      <m:r>
                        <a:rPr kumimoji="1" lang="zh-CN" altLang="en-US"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09599" y="5767666"/>
                <a:ext cx="2125582" cy="276999"/>
              </a:xfrm>
              <a:prstGeom prst="rect">
                <a:avLst/>
              </a:prstGeom>
              <a:blipFill rotWithShape="0">
                <a:blip r:embed="rId11"/>
                <a:stretch>
                  <a:fillRect l="-2006" t="-143478" r="-2006" b="-1760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5709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1"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2" name="文本框 11"/>
              <p:cNvSpPr txBox="1"/>
              <p:nvPr/>
            </p:nvSpPr>
            <p:spPr>
              <a:xfrm>
                <a:off x="609600" y="1452326"/>
                <a:ext cx="3112390"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𝑞</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ea typeface="Cambria Math" charset="0"/>
                          <a:cs typeface="Cambria Math" charset="0"/>
                        </a:rPr>
                        <m:t>𝛼</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𝑞</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zh-CN" altLang="en-US" b="0" i="1" smtClean="0">
                          <a:latin typeface="Cambria Math" charset="0"/>
                          <a:ea typeface="Cambria Math" charset="0"/>
                          <a:cs typeface="Cambria Math" charset="0"/>
                        </a:rPr>
                        <m:t>    </m:t>
                      </m:r>
                      <m:r>
                        <a:rPr kumimoji="1" lang="en-US" altLang="zh-CN" b="0" i="1" smtClean="0">
                          <a:latin typeface="Cambria Math" charset="0"/>
                          <a:ea typeface="Cambria Math" charset="0"/>
                          <a:cs typeface="Cambria Math" charset="0"/>
                        </a:rPr>
                        <m:t>0&lt;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&lt;∞, </m:t>
                      </m:r>
                      <m:r>
                        <a:rPr kumimoji="1" lang="zh-CN" altLang="en-US"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09600" y="1452326"/>
                <a:ext cx="3112390" cy="555858"/>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609600" y="2271462"/>
                <a:ext cx="20579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𝑞</m:t>
                      </m:r>
                      <m:r>
                        <a:rPr kumimoji="1" lang="en-US" altLang="zh-CN" b="0" i="1" smtClean="0">
                          <a:latin typeface="Cambria Math" charset="0"/>
                          <a:ea typeface="Cambria Math" charset="0"/>
                          <a:cs typeface="Cambria Math" charset="0"/>
                        </a:rPr>
                        <m:t>=0     </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609600" y="2271462"/>
                <a:ext cx="2057936" cy="276999"/>
              </a:xfrm>
              <a:prstGeom prst="rect">
                <a:avLst/>
              </a:prstGeom>
              <a:blipFill rotWithShape="0">
                <a:blip r:embed="rId3"/>
                <a:stretch>
                  <a:fillRect l="-2071" t="-148889" r="-2071" b="-18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609600" y="2836093"/>
                <a:ext cx="21255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rPr>
                        <m:t>𝑞</m:t>
                      </m:r>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i="1">
                              <a:latin typeface="Cambria Math" charset="0"/>
                            </a:rPr>
                            <m:t>𝑞</m:t>
                          </m:r>
                        </m:e>
                        <m:sub>
                          <m:r>
                            <a:rPr kumimoji="1" lang="en-US" altLang="zh-CN" i="1">
                              <a:latin typeface="Cambria Math" charset="0"/>
                            </a:rPr>
                            <m:t>𝑊</m:t>
                          </m:r>
                        </m:sub>
                      </m:sSub>
                      <m:r>
                        <a:rPr kumimoji="1" lang="zh-CN" altLang="en-US" b="0" i="1" smtClean="0">
                          <a:latin typeface="Cambria Math" charset="0"/>
                        </a:rPr>
                        <m:t>   </m:t>
                      </m:r>
                      <m:r>
                        <a:rPr kumimoji="1" lang="en-US" altLang="zh-CN" b="0" i="1" smtClean="0">
                          <a:latin typeface="Cambria Math" charset="0"/>
                        </a:rPr>
                        <m:t>𝑥</m:t>
                      </m:r>
                      <m:r>
                        <a:rPr kumimoji="1" lang="en-US" altLang="zh-CN" b="0" i="1" smtClean="0">
                          <a:latin typeface="Cambria Math" charset="0"/>
                        </a:rPr>
                        <m:t>=0,</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&gt;0</m:t>
                      </m:r>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609600" y="2836093"/>
                <a:ext cx="2125582" cy="276999"/>
              </a:xfrm>
              <a:prstGeom prst="rect">
                <a:avLst/>
              </a:prstGeom>
              <a:blipFill rotWithShape="0">
                <a:blip r:embed="rId4"/>
                <a:stretch>
                  <a:fillRect l="-2006" t="-143478" r="-2006" b="-176087"/>
                </a:stretch>
              </a:blipFill>
            </p:spPr>
            <p:txBody>
              <a:bodyPr/>
              <a:lstStyle/>
              <a:p>
                <a:r>
                  <a:rPr lang="zh-CN" altLang="en-US">
                    <a:noFill/>
                  </a:rPr>
                  <a:t> </a:t>
                </a:r>
              </a:p>
            </p:txBody>
          </p:sp>
        </mc:Fallback>
      </mc:AlternateContent>
      <p:sp>
        <p:nvSpPr>
          <p:cNvPr id="15" name="右箭头 14"/>
          <p:cNvSpPr/>
          <p:nvPr/>
        </p:nvSpPr>
        <p:spPr>
          <a:xfrm>
            <a:off x="3852923" y="2225892"/>
            <a:ext cx="833377" cy="359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 name="文本框 1"/>
              <p:cNvSpPr txBox="1"/>
              <p:nvPr/>
            </p:nvSpPr>
            <p:spPr>
              <a:xfrm>
                <a:off x="4928960" y="2142336"/>
                <a:ext cx="1885453" cy="526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𝑞</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r>
                        <m:rPr>
                          <m:sty m:val="p"/>
                        </m:rPr>
                        <a:rPr kumimoji="1" lang="en-US" altLang="zh-CN" b="0" i="0" smtClean="0">
                          <a:latin typeface="Cambria Math" charset="0"/>
                        </a:rPr>
                        <m:t>erfc</m:t>
                      </m:r>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𝑥</m:t>
                          </m:r>
                        </m:num>
                        <m:den>
                          <m:r>
                            <a:rPr kumimoji="1" lang="en-US" altLang="zh-CN" b="0" i="1" smtClean="0">
                              <a:latin typeface="Cambria Math" charset="0"/>
                            </a:rPr>
                            <m:t>2</m:t>
                          </m:r>
                          <m:rad>
                            <m:radPr>
                              <m:degHide m:val="on"/>
                              <m:ctrlPr>
                                <a:rPr kumimoji="1" lang="en-US" altLang="zh-CN" b="0" i="1" smtClean="0">
                                  <a:latin typeface="Cambria Math" panose="02040503050406030204" pitchFamily="18" charset="0"/>
                                </a:rPr>
                              </m:ctrlPr>
                            </m:radPr>
                            <m:deg/>
                            <m:e>
                              <m:r>
                                <a:rPr kumimoji="1" lang="en-US" altLang="zh-CN" b="0" i="1" smtClean="0">
                                  <a:latin typeface="Cambria Math" charset="0"/>
                                  <a:ea typeface="Cambria Math" charset="0"/>
                                  <a:cs typeface="Cambria Math" charset="0"/>
                                </a:rPr>
                                <m:t>𝛼𝜏</m:t>
                              </m:r>
                            </m:e>
                          </m:rad>
                        </m:den>
                      </m:f>
                      <m:r>
                        <a:rPr kumimoji="1" lang="en-US" altLang="zh-CN" b="0" i="1" smtClean="0">
                          <a:latin typeface="Cambria Math" charset="0"/>
                        </a:rPr>
                        <m:t>)</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4928960" y="2142336"/>
                <a:ext cx="1885453" cy="526234"/>
              </a:xfrm>
              <a:prstGeom prst="rect">
                <a:avLst/>
              </a:prstGeom>
              <a:blipFill rotWithShape="0">
                <a:blip r:embed="rId5"/>
                <a:stretch>
                  <a:fillRect b="-1149"/>
                </a:stretch>
              </a:blipFill>
            </p:spPr>
            <p:txBody>
              <a:bodyPr/>
              <a:lstStyle/>
              <a:p>
                <a:r>
                  <a:rPr lang="zh-CN" altLang="en-US">
                    <a:noFill/>
                  </a:rPr>
                  <a:t> </a:t>
                </a:r>
              </a:p>
            </p:txBody>
          </p:sp>
        </mc:Fallback>
      </mc:AlternateContent>
      <p:sp>
        <p:nvSpPr>
          <p:cNvPr id="16" name="右箭头 15"/>
          <p:cNvSpPr/>
          <p:nvPr/>
        </p:nvSpPr>
        <p:spPr>
          <a:xfrm>
            <a:off x="609600" y="3488994"/>
            <a:ext cx="833377" cy="359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 name="文本框 2"/>
              <p:cNvSpPr txBox="1"/>
              <p:nvPr/>
            </p:nvSpPr>
            <p:spPr>
              <a:xfrm>
                <a:off x="1577376" y="3304359"/>
                <a:ext cx="6263894" cy="1161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1</m:t>
                          </m:r>
                        </m:num>
                        <m:den>
                          <m:r>
                            <a:rPr kumimoji="1" lang="bg-BG" altLang="zh-CN" b="0" i="1" smtClean="0">
                              <a:latin typeface="Cambria Math" charset="0"/>
                              <a:ea typeface="Cambria Math" charset="0"/>
                              <a:cs typeface="Cambria Math" charset="0"/>
                            </a:rPr>
                            <m:t>𝜆</m:t>
                          </m:r>
                        </m:den>
                      </m:f>
                      <m:nary>
                        <m:naryPr>
                          <m:limLoc m:val="undOvr"/>
                          <m:subHide m:val="on"/>
                          <m:supHide m:val="on"/>
                          <m:ctrlPr>
                            <a:rPr kumimoji="1" lang="bg-BG" altLang="zh-CN" b="0" i="1" smtClean="0">
                              <a:latin typeface="Cambria Math" panose="02040503050406030204" pitchFamily="18" charset="0"/>
                              <a:ea typeface="Cambria Math" charset="0"/>
                              <a:cs typeface="Cambria Math" charset="0"/>
                            </a:rPr>
                          </m:ctrlPr>
                        </m:naryPr>
                        <m:sub/>
                        <m:sup/>
                        <m:e>
                          <m:r>
                            <a:rPr kumimoji="1" lang="en-US" altLang="zh-CN" b="0" i="1" smtClean="0">
                              <a:latin typeface="Cambria Math" charset="0"/>
                              <a:ea typeface="Cambria Math" charset="0"/>
                              <a:cs typeface="Cambria Math" charset="0"/>
                            </a:rPr>
                            <m:t>𝑞</m:t>
                          </m:r>
                        </m:e>
                      </m:nary>
                      <m:r>
                        <a:rPr kumimoji="1" lang="en-US" altLang="zh-CN" b="0" i="1" smtClean="0">
                          <a:latin typeface="Cambria Math" charset="0"/>
                          <a:ea typeface="Cambria Math" charset="0"/>
                          <a:cs typeface="Cambria Math" charset="0"/>
                        </a:rPr>
                        <m:t>𝑑𝑥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2</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𝑊</m:t>
                              </m:r>
                            </m:sub>
                          </m:sSub>
                        </m:num>
                        <m:den>
                          <m:r>
                            <a:rPr kumimoji="1" lang="bg-BG" altLang="zh-CN" b="0" i="1" smtClean="0">
                              <a:latin typeface="Cambria Math" charset="0"/>
                              <a:ea typeface="Cambria Math" charset="0"/>
                              <a:cs typeface="Cambria Math" charset="0"/>
                            </a:rPr>
                            <m:t>𝜆</m:t>
                          </m:r>
                        </m:den>
                      </m:f>
                      <m:rad>
                        <m:radPr>
                          <m:degHide m:val="on"/>
                          <m:ctrlPr>
                            <a:rPr kumimoji="1" lang="bg-BG" altLang="zh-CN" b="0" i="1" smtClean="0">
                              <a:latin typeface="Cambria Math" panose="02040503050406030204" pitchFamily="18" charset="0"/>
                              <a:ea typeface="Cambria Math" charset="0"/>
                              <a:cs typeface="Cambria Math" charset="0"/>
                            </a:rPr>
                          </m:ctrlPr>
                        </m:radPr>
                        <m:deg/>
                        <m:e>
                          <m:r>
                            <a:rPr kumimoji="1" lang="bg-BG" altLang="zh-CN" b="0" i="1" smtClean="0">
                              <a:latin typeface="Cambria Math" charset="0"/>
                              <a:ea typeface="Cambria Math" charset="0"/>
                              <a:cs typeface="Cambria Math" charset="0"/>
                            </a:rPr>
                            <m:t>𝛼𝜏</m:t>
                          </m:r>
                        </m:e>
                      </m:rad>
                      <m:nary>
                        <m:naryPr>
                          <m:limLoc m:val="undOvr"/>
                          <m:subHide m:val="on"/>
                          <m:supHide m:val="on"/>
                          <m:ctrlPr>
                            <a:rPr kumimoji="1" lang="bg-BG" altLang="zh-CN" b="0" i="1" smtClean="0">
                              <a:latin typeface="Cambria Math" panose="02040503050406030204" pitchFamily="18" charset="0"/>
                              <a:ea typeface="Cambria Math" charset="0"/>
                              <a:cs typeface="Cambria Math" charset="0"/>
                            </a:rPr>
                          </m:ctrlPr>
                        </m:naryPr>
                        <m:sub/>
                        <m:sup/>
                        <m:e>
                          <m:func>
                            <m:funcPr>
                              <m:ctrlPr>
                                <a:rPr kumimoji="1" lang="en-US" altLang="zh-CN" b="0" i="1" smtClean="0">
                                  <a:latin typeface="Cambria Math" panose="02040503050406030204" pitchFamily="18" charset="0"/>
                                  <a:ea typeface="Cambria Math" charset="0"/>
                                  <a:cs typeface="Cambria Math" charset="0"/>
                                </a:rPr>
                              </m:ctrlPr>
                            </m:funcPr>
                            <m:fName>
                              <m:r>
                                <m:rPr>
                                  <m:sty m:val="p"/>
                                </m:rPr>
                                <a:rPr kumimoji="1" lang="en-US" altLang="zh-CN" b="0" i="0" smtClean="0">
                                  <a:latin typeface="Cambria Math" charset="0"/>
                                  <a:ea typeface="Cambria Math" charset="0"/>
                                  <a:cs typeface="Cambria Math" charset="0"/>
                                </a:rPr>
                                <m:t>erfc</m:t>
                              </m:r>
                            </m:fName>
                            <m:e>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𝑥</m:t>
                                      </m:r>
                                    </m:num>
                                    <m:den>
                                      <m:r>
                                        <a:rPr kumimoji="1" lang="en-US" altLang="zh-CN" b="0" i="1" smtClean="0">
                                          <a:latin typeface="Cambria Math" charset="0"/>
                                          <a:ea typeface="Cambria Math" charset="0"/>
                                          <a:cs typeface="Cambria Math" charset="0"/>
                                        </a:rPr>
                                        <m:t>2</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𝛼𝜏</m:t>
                                          </m:r>
                                        </m:e>
                                      </m:rad>
                                    </m:den>
                                  </m:f>
                                </m:e>
                              </m:d>
                            </m:e>
                          </m:func>
                          <m:r>
                            <a:rPr kumimoji="1" lang="en-US" altLang="zh-CN" b="0" i="1" smtClean="0">
                              <a:latin typeface="Cambria Math" charset="0"/>
                              <a:ea typeface="Cambria Math" charset="0"/>
                              <a:cs typeface="Cambria Math" charset="0"/>
                            </a:rPr>
                            <m:t>𝑑</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𝑥</m:t>
                                  </m:r>
                                </m:num>
                                <m:den>
                                  <m:r>
                                    <a:rPr kumimoji="1" lang="en-US" altLang="zh-CN" i="1">
                                      <a:latin typeface="Cambria Math" charset="0"/>
                                      <a:ea typeface="Cambria Math" charset="0"/>
                                      <a:cs typeface="Cambria Math" charset="0"/>
                                    </a:rPr>
                                    <m:t>2</m:t>
                                  </m:r>
                                  <m:rad>
                                    <m:radPr>
                                      <m:degHide m:val="on"/>
                                      <m:ctrlPr>
                                        <a:rPr kumimoji="1" lang="en-US" altLang="zh-CN" i="1">
                                          <a:latin typeface="Cambria Math" panose="02040503050406030204" pitchFamily="18" charset="0"/>
                                          <a:ea typeface="Cambria Math" charset="0"/>
                                          <a:cs typeface="Cambria Math" charset="0"/>
                                        </a:rPr>
                                      </m:ctrlPr>
                                    </m:radPr>
                                    <m:deg/>
                                    <m:e>
                                      <m:r>
                                        <a:rPr kumimoji="1" lang="en-US" altLang="zh-CN" i="1">
                                          <a:latin typeface="Cambria Math" charset="0"/>
                                          <a:ea typeface="Cambria Math" charset="0"/>
                                          <a:cs typeface="Cambria Math" charset="0"/>
                                        </a:rPr>
                                        <m:t>𝛼𝜏</m:t>
                                      </m:r>
                                    </m:e>
                                  </m:rad>
                                </m:den>
                              </m:f>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m:t>
                          </m:r>
                        </m:e>
                      </m:nary>
                    </m:oMath>
                  </m:oMathPara>
                </a14:m>
                <a:endParaRPr kumimoji="1" lang="zh-CN" altLang="en-US" b="0" dirty="0">
                  <a:ea typeface="Cambria Math" charset="0"/>
                  <a:cs typeface="Cambria Math" charset="0"/>
                </a:endParaRPr>
              </a:p>
              <a:p>
                <a:r>
                  <a:rPr kumimoji="1" lang="en-US" altLang="zh-CN" dirty="0"/>
                  <a:t>=</a:t>
                </a:r>
                <a14:m>
                  <m:oMath xmlns:m="http://schemas.openxmlformats.org/officeDocument/2006/math">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2</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𝑞</m:t>
                            </m:r>
                          </m:e>
                          <m:sub>
                            <m:r>
                              <a:rPr kumimoji="1" lang="en-US" altLang="zh-CN" i="1">
                                <a:latin typeface="Cambria Math" charset="0"/>
                                <a:ea typeface="Cambria Math" charset="0"/>
                                <a:cs typeface="Cambria Math" charset="0"/>
                              </a:rPr>
                              <m:t>𝑊</m:t>
                            </m:r>
                          </m:sub>
                        </m:sSub>
                      </m:num>
                      <m:den>
                        <m:r>
                          <a:rPr kumimoji="1" lang="bg-BG" altLang="zh-CN" i="1">
                            <a:latin typeface="Cambria Math" charset="0"/>
                            <a:ea typeface="Cambria Math" charset="0"/>
                            <a:cs typeface="Cambria Math" charset="0"/>
                          </a:rPr>
                          <m:t>𝜆</m:t>
                        </m:r>
                      </m:den>
                    </m:f>
                    <m:rad>
                      <m:radPr>
                        <m:degHide m:val="on"/>
                        <m:ctrlPr>
                          <a:rPr kumimoji="1" lang="bg-BG" altLang="zh-CN" i="1" smtClean="0">
                            <a:latin typeface="Cambria Math" panose="02040503050406030204" pitchFamily="18" charset="0"/>
                            <a:ea typeface="Cambria Math" charset="0"/>
                            <a:cs typeface="Cambria Math" charset="0"/>
                          </a:rPr>
                        </m:ctrlPr>
                      </m:radPr>
                      <m:deg/>
                      <m:e>
                        <m:r>
                          <a:rPr kumimoji="1" lang="bg-BG" altLang="zh-CN" i="1" smtClean="0">
                            <a:latin typeface="Cambria Math" charset="0"/>
                            <a:ea typeface="Cambria Math" charset="0"/>
                            <a:cs typeface="Cambria Math" charset="0"/>
                          </a:rPr>
                          <m:t>𝛼𝜏</m:t>
                        </m:r>
                      </m:e>
                    </m:rad>
                    <m:r>
                      <a:rPr kumimoji="1" lang="en-US" altLang="zh-CN" b="0" i="1" smtClean="0">
                        <a:latin typeface="Cambria Math" charset="0"/>
                        <a:ea typeface="Cambria Math" charset="0"/>
                        <a:cs typeface="Cambria Math" charset="0"/>
                      </a:rPr>
                      <m:t>𝑖𝑒𝑟𝑓𝑐</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𝑥</m:t>
                            </m:r>
                          </m:num>
                          <m:den>
                            <m:r>
                              <a:rPr kumimoji="1" lang="en-US" altLang="zh-CN" i="1">
                                <a:latin typeface="Cambria Math" charset="0"/>
                                <a:ea typeface="Cambria Math" charset="0"/>
                                <a:cs typeface="Cambria Math" charset="0"/>
                              </a:rPr>
                              <m:t>2</m:t>
                            </m:r>
                            <m:rad>
                              <m:radPr>
                                <m:degHide m:val="on"/>
                                <m:ctrlPr>
                                  <a:rPr kumimoji="1" lang="en-US" altLang="zh-CN" i="1">
                                    <a:latin typeface="Cambria Math" panose="02040503050406030204" pitchFamily="18" charset="0"/>
                                    <a:ea typeface="Cambria Math" charset="0"/>
                                    <a:cs typeface="Cambria Math" charset="0"/>
                                  </a:rPr>
                                </m:ctrlPr>
                              </m:radPr>
                              <m:deg/>
                              <m:e>
                                <m:r>
                                  <a:rPr kumimoji="1" lang="en-US" altLang="zh-CN" i="1">
                                    <a:latin typeface="Cambria Math" charset="0"/>
                                    <a:ea typeface="Cambria Math" charset="0"/>
                                    <a:cs typeface="Cambria Math" charset="0"/>
                                  </a:rPr>
                                  <m:t>𝛼𝜏</m:t>
                                </m:r>
                              </m:e>
                            </m:rad>
                          </m:den>
                        </m:f>
                      </m:e>
                    </m:d>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m:t>
                    </m:r>
                  </m:oMath>
                </a14:m>
                <a:endParaRPr kumimoji="1"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1577376" y="3304359"/>
                <a:ext cx="6263894" cy="1161600"/>
              </a:xfrm>
              <a:prstGeom prst="rect">
                <a:avLst/>
              </a:prstGeom>
              <a:blipFill rotWithShape="0">
                <a:blip r:embed="rId6"/>
                <a:stretch>
                  <a:fillRect l="-2337" b="-4188"/>
                </a:stretch>
              </a:blipFill>
            </p:spPr>
            <p:txBody>
              <a:bodyPr/>
              <a:lstStyle/>
              <a:p>
                <a:r>
                  <a:rPr lang="zh-CN" altLang="en-US">
                    <a:noFill/>
                  </a:rPr>
                  <a:t> </a:t>
                </a:r>
              </a:p>
            </p:txBody>
          </p:sp>
        </mc:Fallback>
      </mc:AlternateContent>
      <p:sp>
        <p:nvSpPr>
          <p:cNvPr id="17" name="右箭头 16"/>
          <p:cNvSpPr/>
          <p:nvPr/>
        </p:nvSpPr>
        <p:spPr>
          <a:xfrm>
            <a:off x="609600" y="4834372"/>
            <a:ext cx="1936830" cy="3591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4" name="文本框 3"/>
              <p:cNvSpPr txBox="1"/>
              <p:nvPr/>
            </p:nvSpPr>
            <p:spPr>
              <a:xfrm>
                <a:off x="990117" y="4587809"/>
                <a:ext cx="1374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is-I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𝜃</m:t>
                      </m:r>
                      <m:r>
                        <a:rPr kumimoji="1" lang="is-I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990117" y="4587809"/>
                <a:ext cx="1374672" cy="276999"/>
              </a:xfrm>
              <a:prstGeom prst="rect">
                <a:avLst/>
              </a:prstGeom>
              <a:blipFill rotWithShape="0">
                <a:blip r:embed="rId7"/>
                <a:stretch>
                  <a:fillRect l="-1770" r="-354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2667536" y="4750207"/>
                <a:ext cx="4572000" cy="527452"/>
              </a:xfrm>
              <a:prstGeom prst="rect">
                <a:avLst/>
              </a:prstGeom>
            </p:spPr>
            <p:txBody>
              <a:bodyPr>
                <a:spAutoFit/>
              </a:bodyPr>
              <a:lstStyle/>
              <a:p>
                <a14:m>
                  <m:oMath xmlns:m="http://schemas.openxmlformats.org/officeDocument/2006/math">
                    <m:r>
                      <a:rPr kumimoji="1" lang="zh-CN" altLang="en-US" i="1">
                        <a:latin typeface="Cambria Math" charset="0"/>
                        <a:ea typeface="Cambria Math" charset="0"/>
                        <a:cs typeface="Cambria Math" charset="0"/>
                      </a:rPr>
                      <m:t>𝜃</m:t>
                    </m:r>
                  </m:oMath>
                </a14:m>
                <a:r>
                  <a:rPr kumimoji="1" lang="en-US" altLang="zh-CN" dirty="0"/>
                  <a:t>=</a:t>
                </a:r>
                <a14:m>
                  <m:oMath xmlns:m="http://schemas.openxmlformats.org/officeDocument/2006/math">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2</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𝑞</m:t>
                            </m:r>
                          </m:e>
                          <m:sub>
                            <m:r>
                              <a:rPr kumimoji="1" lang="en-US" altLang="zh-CN" i="1">
                                <a:latin typeface="Cambria Math" charset="0"/>
                                <a:ea typeface="Cambria Math" charset="0"/>
                                <a:cs typeface="Cambria Math" charset="0"/>
                              </a:rPr>
                              <m:t>𝑊</m:t>
                            </m:r>
                          </m:sub>
                        </m:sSub>
                      </m:num>
                      <m:den>
                        <m:r>
                          <a:rPr kumimoji="1" lang="bg-BG" altLang="zh-CN" i="1">
                            <a:latin typeface="Cambria Math" charset="0"/>
                            <a:ea typeface="Cambria Math" charset="0"/>
                            <a:cs typeface="Cambria Math" charset="0"/>
                          </a:rPr>
                          <m:t>𝜆</m:t>
                        </m:r>
                      </m:den>
                    </m:f>
                    <m:rad>
                      <m:radPr>
                        <m:degHide m:val="on"/>
                        <m:ctrlPr>
                          <a:rPr kumimoji="1" lang="bg-BG" altLang="zh-CN" i="1">
                            <a:latin typeface="Cambria Math" panose="02040503050406030204" pitchFamily="18" charset="0"/>
                            <a:ea typeface="Cambria Math" charset="0"/>
                            <a:cs typeface="Cambria Math" charset="0"/>
                          </a:rPr>
                        </m:ctrlPr>
                      </m:radPr>
                      <m:deg/>
                      <m:e>
                        <m:r>
                          <a:rPr kumimoji="1" lang="bg-BG" altLang="zh-CN" i="1">
                            <a:latin typeface="Cambria Math" charset="0"/>
                            <a:ea typeface="Cambria Math" charset="0"/>
                            <a:cs typeface="Cambria Math" charset="0"/>
                          </a:rPr>
                          <m:t>𝛼𝜏</m:t>
                        </m:r>
                      </m:e>
                    </m:rad>
                    <m:r>
                      <a:rPr kumimoji="1" lang="en-US" altLang="zh-CN" i="1">
                        <a:latin typeface="Cambria Math" charset="0"/>
                        <a:ea typeface="Cambria Math" charset="0"/>
                        <a:cs typeface="Cambria Math" charset="0"/>
                      </a:rPr>
                      <m:t>𝑖𝑒𝑟𝑓𝑐</m:t>
                    </m:r>
                    <m:d>
                      <m:dPr>
                        <m:ctrlPr>
                          <a:rPr kumimoji="1" lang="en-US" altLang="zh-CN" i="1">
                            <a:latin typeface="Cambria Math" panose="02040503050406030204" pitchFamily="18" charset="0"/>
                            <a:ea typeface="Cambria Math" charset="0"/>
                            <a:cs typeface="Cambria Math" charset="0"/>
                          </a:rPr>
                        </m:ctrlPr>
                      </m:dPr>
                      <m:e>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𝑥</m:t>
                            </m:r>
                          </m:num>
                          <m:den>
                            <m:r>
                              <a:rPr kumimoji="1" lang="en-US" altLang="zh-CN" i="1">
                                <a:latin typeface="Cambria Math" charset="0"/>
                                <a:ea typeface="Cambria Math" charset="0"/>
                                <a:cs typeface="Cambria Math" charset="0"/>
                              </a:rPr>
                              <m:t>2</m:t>
                            </m:r>
                            <m:rad>
                              <m:radPr>
                                <m:degHide m:val="on"/>
                                <m:ctrlPr>
                                  <a:rPr kumimoji="1" lang="en-US" altLang="zh-CN" i="1">
                                    <a:latin typeface="Cambria Math" panose="02040503050406030204" pitchFamily="18" charset="0"/>
                                    <a:ea typeface="Cambria Math" charset="0"/>
                                    <a:cs typeface="Cambria Math" charset="0"/>
                                  </a:rPr>
                                </m:ctrlPr>
                              </m:radPr>
                              <m:deg/>
                              <m:e>
                                <m:r>
                                  <a:rPr kumimoji="1" lang="en-US" altLang="zh-CN" i="1">
                                    <a:latin typeface="Cambria Math" charset="0"/>
                                    <a:ea typeface="Cambria Math" charset="0"/>
                                    <a:cs typeface="Cambria Math" charset="0"/>
                                  </a:rPr>
                                  <m:t>𝛼𝜏</m:t>
                                </m:r>
                              </m:e>
                            </m:rad>
                          </m:den>
                        </m:f>
                      </m:e>
                    </m:d>
                  </m:oMath>
                </a14:m>
                <a:endParaRPr kumimoji="1" lang="zh-CN" altLang="en-US" dirty="0"/>
              </a:p>
            </p:txBody>
          </p:sp>
        </mc:Choice>
        <mc:Fallback xmlns="">
          <p:sp>
            <p:nvSpPr>
              <p:cNvPr id="18" name="矩形 17"/>
              <p:cNvSpPr>
                <a:spLocks noRot="1" noChangeAspect="1" noMove="1" noResize="1" noEditPoints="1" noAdjustHandles="1" noChangeArrowheads="1" noChangeShapeType="1" noTextEdit="1"/>
              </p:cNvSpPr>
              <p:nvPr/>
            </p:nvSpPr>
            <p:spPr>
              <a:xfrm>
                <a:off x="2667536" y="4750207"/>
                <a:ext cx="4572000" cy="527452"/>
              </a:xfrm>
              <a:prstGeom prst="rect">
                <a:avLst/>
              </a:prstGeom>
              <a:blipFill rotWithShape="0">
                <a:blip r:embed="rId8"/>
                <a:stretch>
                  <a:fillRect b="-11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735182" y="5468450"/>
                <a:ext cx="1519262"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smtClean="0">
                              <a:latin typeface="Cambria Math" charset="0"/>
                              <a:ea typeface="Cambria Math" charset="0"/>
                              <a:cs typeface="Cambria Math" charset="0"/>
                            </a:rPr>
                            <m:t>𝜃</m:t>
                          </m:r>
                        </m:e>
                        <m:sub>
                          <m:r>
                            <a:rPr kumimoji="1" lang="en-US" altLang="zh-CN" b="0" i="1" smtClean="0">
                              <a:latin typeface="Cambria Math" charset="0"/>
                            </a:rPr>
                            <m:t>𝑊</m:t>
                          </m:r>
                        </m:sub>
                      </m:sSub>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en-US" altLang="zh-CN" b="0" i="1" smtClean="0">
                              <a:latin typeface="Cambria Math" charset="0"/>
                            </a:rPr>
                            <m:t>2</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num>
                        <m:den>
                          <m:rad>
                            <m:radPr>
                              <m:degHide m:val="on"/>
                              <m:ctrlPr>
                                <a:rPr kumimoji="1" lang="bg-BG" altLang="zh-CN" b="0" i="1" smtClean="0">
                                  <a:latin typeface="Cambria Math" panose="02040503050406030204" pitchFamily="18" charset="0"/>
                                </a:rPr>
                              </m:ctrlPr>
                            </m:radPr>
                            <m:deg/>
                            <m:e>
                              <m:r>
                                <a:rPr kumimoji="1" lang="bg-BG" altLang="zh-CN" b="0" i="1" smtClean="0">
                                  <a:latin typeface="Cambria Math" charset="0"/>
                                  <a:ea typeface="Cambria Math" charset="0"/>
                                  <a:cs typeface="Cambria Math" charset="0"/>
                                </a:rPr>
                                <m:t>𝜋</m:t>
                              </m:r>
                            </m:e>
                          </m:rad>
                          <m:r>
                            <a:rPr kumimoji="1" lang="bg-BG" altLang="zh-CN" b="0" i="1" smtClean="0">
                              <a:latin typeface="Cambria Math" charset="0"/>
                              <a:ea typeface="Cambria Math" charset="0"/>
                              <a:cs typeface="Cambria Math" charset="0"/>
                            </a:rPr>
                            <m:t>𝜆</m:t>
                          </m:r>
                        </m:den>
                      </m:f>
                      <m:rad>
                        <m:radPr>
                          <m:degHide m:val="on"/>
                          <m:ctrlPr>
                            <a:rPr kumimoji="1" lang="bg-BG" altLang="zh-CN" b="0" i="1" smtClean="0">
                              <a:latin typeface="Cambria Math" panose="02040503050406030204" pitchFamily="18" charset="0"/>
                            </a:rPr>
                          </m:ctrlPr>
                        </m:radPr>
                        <m:deg/>
                        <m:e>
                          <m:r>
                            <a:rPr kumimoji="1" lang="bg-BG" altLang="zh-CN" b="0" i="1" smtClean="0">
                              <a:latin typeface="Cambria Math" charset="0"/>
                              <a:ea typeface="Cambria Math" charset="0"/>
                              <a:cs typeface="Cambria Math" charset="0"/>
                            </a:rPr>
                            <m:t>𝛼𝜏</m:t>
                          </m:r>
                        </m:e>
                      </m:rad>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2735182" y="5468450"/>
                <a:ext cx="1519262" cy="572273"/>
              </a:xfrm>
              <a:prstGeom prst="rect">
                <a:avLst/>
              </a:prstGeom>
              <a:blipFill rotWithShape="0">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0030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6" name="object 3"/>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7" name="object 4"/>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8" name="object 5"/>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9" name="object 6"/>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0" name="object 7"/>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32"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1" name="object 8"/>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文本框 11"/>
          <p:cNvSpPr txBox="1"/>
          <p:nvPr/>
        </p:nvSpPr>
        <p:spPr>
          <a:xfrm>
            <a:off x="609600" y="1619626"/>
            <a:ext cx="2561863" cy="369332"/>
          </a:xfrm>
          <a:prstGeom prst="rect">
            <a:avLst/>
          </a:prstGeom>
          <a:noFill/>
          <a:ln>
            <a:noFill/>
          </a:ln>
        </p:spPr>
        <p:txBody>
          <a:bodyPr wrap="square" rtlCol="0">
            <a:spAutoFit/>
          </a:bodyPr>
          <a:lstStyle/>
          <a:p>
            <a:r>
              <a:rPr kumimoji="1" lang="zh-CN" altLang="en-US" b="1" dirty="0">
                <a:solidFill>
                  <a:srgbClr val="FF0000"/>
                </a:solidFill>
                <a:latin typeface="SimHei" charset="0"/>
                <a:ea typeface="SimHei" charset="0"/>
                <a:cs typeface="SimHei" charset="0"/>
              </a:rPr>
              <a:t>积分近似解</a:t>
            </a:r>
          </a:p>
        </p:txBody>
      </p:sp>
      <mc:AlternateContent xmlns:mc="http://schemas.openxmlformats.org/markup-compatibility/2006" xmlns:a14="http://schemas.microsoft.com/office/drawing/2010/main">
        <mc:Choice Requires="a14">
          <p:sp>
            <p:nvSpPr>
              <p:cNvPr id="2" name="文本框 1"/>
              <p:cNvSpPr txBox="1"/>
              <p:nvPr/>
            </p:nvSpPr>
            <p:spPr>
              <a:xfrm>
                <a:off x="2176349" y="1504626"/>
                <a:ext cx="2752228" cy="599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is-IS" altLang="zh-CN" i="1" smtClean="0">
                              <a:latin typeface="Cambria Math" panose="02040503050406030204" pitchFamily="18" charset="0"/>
                            </a:rPr>
                          </m:ctrlPr>
                        </m:naryPr>
                        <m:sub>
                          <m:r>
                            <m:rPr>
                              <m:brk m:alnAt="23"/>
                            </m:rPr>
                            <a:rPr kumimoji="1" lang="en-US" altLang="zh-CN" b="0" i="1" smtClean="0">
                              <a:latin typeface="Cambria Math" charset="0"/>
                            </a:rPr>
                            <m:t>0</m:t>
                          </m:r>
                        </m:sub>
                        <m:sup>
                          <m:r>
                            <a:rPr kumimoji="1" lang="is-IS" altLang="zh-CN" i="1" smtClean="0">
                              <a:latin typeface="Cambria Math" charset="0"/>
                              <a:ea typeface="Cambria Math" charset="0"/>
                              <a:cs typeface="Cambria Math" charset="0"/>
                            </a:rPr>
                            <m:t>𝜏</m:t>
                          </m:r>
                        </m:sup>
                        <m:e>
                          <m:sSub>
                            <m:sSubPr>
                              <m:ctrlPr>
                                <a:rPr kumimoji="1" lang="en-US" altLang="zh-CN"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r>
                            <a:rPr kumimoji="1" lang="en-US" altLang="zh-CN" b="0" i="1" smtClean="0">
                              <a:latin typeface="Cambria Math" charset="0"/>
                            </a:rPr>
                            <m:t>𝑑</m:t>
                          </m:r>
                          <m:r>
                            <a:rPr kumimoji="1" lang="en-US" altLang="zh-CN" b="0"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𝑐</m:t>
                          </m:r>
                          <m:nary>
                            <m:naryPr>
                              <m:ctrlPr>
                                <a:rPr kumimoji="1" lang="is-IS" altLang="zh-CN" b="0" i="1" smtClean="0">
                                  <a:latin typeface="Cambria Math" panose="02040503050406030204" pitchFamily="18" charset="0"/>
                                  <a:ea typeface="Cambria Math" charset="0"/>
                                  <a:cs typeface="Cambria Math" charset="0"/>
                                </a:rPr>
                              </m:ctrlPr>
                            </m:naryPr>
                            <m:sub>
                              <m:r>
                                <m:rPr>
                                  <m:brk m:alnAt="23"/>
                                </m:rPr>
                                <a:rPr kumimoji="1" lang="en-US" altLang="zh-CN" b="0" i="1" smtClean="0">
                                  <a:latin typeface="Cambria Math" charset="0"/>
                                  <a:ea typeface="Cambria Math" charset="0"/>
                                  <a:cs typeface="Cambria Math" charset="0"/>
                                </a:rPr>
                                <m:t>0</m:t>
                              </m:r>
                            </m:sub>
                            <m:sup>
                              <m:r>
                                <a:rPr kumimoji="1" lang="is-IS" altLang="zh-CN" b="0" i="1" smtClean="0">
                                  <a:latin typeface="Cambria Math" charset="0"/>
                                  <a:ea typeface="Cambria Math" charset="0"/>
                                  <a:cs typeface="Cambria Math" charset="0"/>
                                </a:rPr>
                                <m:t>∞</m:t>
                              </m:r>
                            </m:sup>
                            <m:e>
                              <m:r>
                                <a:rPr kumimoji="1" lang="is-IS" altLang="zh-CN" b="0" i="1" smtClean="0">
                                  <a:latin typeface="Cambria Math" charset="0"/>
                                  <a:ea typeface="Cambria Math" charset="0"/>
                                  <a:cs typeface="Cambria Math" charset="0"/>
                                </a:rPr>
                                <m:t>𝜃</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e>
                              </m:d>
                              <m:r>
                                <a:rPr kumimoji="1" lang="en-US" altLang="zh-CN" b="0" i="1" smtClean="0">
                                  <a:latin typeface="Cambria Math" charset="0"/>
                                  <a:ea typeface="Cambria Math" charset="0"/>
                                  <a:cs typeface="Cambria Math" charset="0"/>
                                </a:rPr>
                                <m:t>𝑑𝑥</m:t>
                              </m:r>
                            </m:e>
                          </m:nary>
                        </m:e>
                      </m:nary>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2176349" y="1504626"/>
                <a:ext cx="2752228" cy="599331"/>
              </a:xfrm>
              <a:prstGeom prst="rect">
                <a:avLst/>
              </a:prstGeom>
              <a:blipFill rotWithShape="0">
                <a:blip r:embed="rId2"/>
                <a:stretch>
                  <a:fillRect b="-1020"/>
                </a:stretch>
              </a:blipFill>
            </p:spPr>
            <p:txBody>
              <a:bodyPr/>
              <a:lstStyle/>
              <a:p>
                <a:r>
                  <a:rPr lang="zh-CN" altLang="en-US">
                    <a:noFill/>
                  </a:rPr>
                  <a:t> </a:t>
                </a:r>
              </a:p>
            </p:txBody>
          </p:sp>
        </mc:Fallback>
      </mc:AlternateContent>
      <p:sp>
        <p:nvSpPr>
          <p:cNvPr id="3" name="下箭头 2"/>
          <p:cNvSpPr/>
          <p:nvPr/>
        </p:nvSpPr>
        <p:spPr>
          <a:xfrm>
            <a:off x="2604304" y="2103957"/>
            <a:ext cx="185195" cy="32672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下箭头 12"/>
          <p:cNvSpPr/>
          <p:nvPr/>
        </p:nvSpPr>
        <p:spPr>
          <a:xfrm>
            <a:off x="4552053" y="2094062"/>
            <a:ext cx="185195" cy="32672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4" name="文本框 13"/>
              <p:cNvSpPr txBox="1"/>
              <p:nvPr/>
            </p:nvSpPr>
            <p:spPr>
              <a:xfrm>
                <a:off x="433301" y="2506368"/>
                <a:ext cx="3746339" cy="369332"/>
              </a:xfrm>
              <a:prstGeom prst="rect">
                <a:avLst/>
              </a:prstGeom>
              <a:noFill/>
              <a:ln>
                <a:noFill/>
              </a:ln>
            </p:spPr>
            <p:txBody>
              <a:bodyPr wrap="square" rtlCol="0">
                <a:spAutoFit/>
              </a:bodyPr>
              <a:lstStyle/>
              <a:p>
                <a:r>
                  <a:rPr kumimoji="1" lang="en-US" altLang="zh-CN" b="1" dirty="0">
                    <a:solidFill>
                      <a:srgbClr val="FF0000"/>
                    </a:solidFill>
                    <a:latin typeface="SimHei" charset="0"/>
                    <a:ea typeface="SimHei" charset="0"/>
                    <a:cs typeface="SimHei" charset="0"/>
                  </a:rPr>
                  <a:t>0</a:t>
                </a:r>
                <a14:m>
                  <m:oMath xmlns:m="http://schemas.openxmlformats.org/officeDocument/2006/math">
                    <m:r>
                      <a:rPr kumimoji="1" lang="en-US" altLang="zh-CN" b="1">
                        <a:solidFill>
                          <a:srgbClr val="FF0000"/>
                        </a:solidFill>
                        <a:latin typeface="Cambria Math" charset="0"/>
                        <a:ea typeface="SimHei" charset="0"/>
                        <a:cs typeface="SimHei" charset="0"/>
                      </a:rPr>
                      <m:t>~</m:t>
                    </m:r>
                    <m:r>
                      <a:rPr kumimoji="1" lang="en-US" altLang="zh-CN" b="1">
                        <a:solidFill>
                          <a:srgbClr val="FF0000"/>
                        </a:solidFill>
                        <a:latin typeface="Cambria Math" charset="0"/>
                        <a:ea typeface="SimHei" charset="0"/>
                        <a:cs typeface="SimHei" charset="0"/>
                      </a:rPr>
                      <m:t>𝝉</m:t>
                    </m:r>
                    <m:r>
                      <a:rPr kumimoji="1" lang="zh-CN" altLang="en-US" b="1">
                        <a:solidFill>
                          <a:srgbClr val="FF0000"/>
                        </a:solidFill>
                        <a:latin typeface="Cambria Math" charset="0"/>
                        <a:ea typeface="SimHei" charset="0"/>
                        <a:cs typeface="SimHei" charset="0"/>
                      </a:rPr>
                      <m:t>时间内由壁面传入物体的热量</m:t>
                    </m:r>
                  </m:oMath>
                </a14:m>
                <a:endParaRPr kumimoji="1" lang="zh-CN" altLang="en-US" b="1" dirty="0">
                  <a:solidFill>
                    <a:srgbClr val="FF0000"/>
                  </a:solidFill>
                  <a:latin typeface="SimHei" charset="0"/>
                  <a:ea typeface="SimHei" charset="0"/>
                  <a:cs typeface="SimHei"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433301" y="2506368"/>
                <a:ext cx="3746339" cy="369332"/>
              </a:xfrm>
              <a:prstGeom prst="rect">
                <a:avLst/>
              </a:prstGeom>
              <a:blipFill rotWithShape="0">
                <a:blip r:embed="rId3"/>
                <a:stretch>
                  <a:fillRect l="-1301" t="-11475" b="-21311"/>
                </a:stretch>
              </a:blipFill>
              <a:ln>
                <a:noFill/>
              </a:ln>
            </p:spPr>
            <p:txBody>
              <a:bodyPr/>
              <a:lstStyle/>
              <a:p>
                <a:r>
                  <a:rPr lang="zh-CN" altLang="en-US">
                    <a:noFill/>
                  </a:rPr>
                  <a:t> </a:t>
                </a:r>
              </a:p>
            </p:txBody>
          </p:sp>
        </mc:Fallback>
      </mc:AlternateContent>
      <p:sp>
        <p:nvSpPr>
          <p:cNvPr id="15" name="文本框 14"/>
          <p:cNvSpPr txBox="1"/>
          <p:nvPr/>
        </p:nvSpPr>
        <p:spPr>
          <a:xfrm>
            <a:off x="4179640" y="2478672"/>
            <a:ext cx="3746339" cy="369332"/>
          </a:xfrm>
          <a:prstGeom prst="rect">
            <a:avLst/>
          </a:prstGeom>
          <a:noFill/>
          <a:ln>
            <a:noFill/>
          </a:ln>
        </p:spPr>
        <p:txBody>
          <a:bodyPr wrap="square" rtlCol="0">
            <a:spAutoFit/>
          </a:bodyPr>
          <a:lstStyle/>
          <a:p>
            <a:r>
              <a:rPr kumimoji="1" lang="zh-CN" altLang="en-US" b="1" dirty="0">
                <a:solidFill>
                  <a:srgbClr val="FF0000"/>
                </a:solidFill>
                <a:latin typeface="SimHei" charset="0"/>
                <a:ea typeface="SimHei" charset="0"/>
                <a:cs typeface="SimHei" charset="0"/>
              </a:rPr>
              <a:t>物体温度升高而导致其内能的增加</a:t>
            </a:r>
          </a:p>
        </p:txBody>
      </p:sp>
      <mc:AlternateContent xmlns:mc="http://schemas.openxmlformats.org/markup-compatibility/2006" xmlns:a14="http://schemas.microsoft.com/office/drawing/2010/main">
        <mc:Choice Requires="a14">
          <p:sp>
            <p:nvSpPr>
              <p:cNvPr id="4" name="文本框 3"/>
              <p:cNvSpPr txBox="1"/>
              <p:nvPr/>
            </p:nvSpPr>
            <p:spPr>
              <a:xfrm>
                <a:off x="739819" y="3143351"/>
                <a:ext cx="1864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𝐴</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𝐵𝑥</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𝐶</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oMath>
                  </m:oMathPara>
                </a14:m>
                <a:endParaRPr kumimoji="1"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739819" y="3143351"/>
                <a:ext cx="1864485" cy="276999"/>
              </a:xfrm>
              <a:prstGeom prst="rect">
                <a:avLst/>
              </a:prstGeom>
              <a:blipFill rotWithShape="0">
                <a:blip r:embed="rId4"/>
                <a:stretch>
                  <a:fillRect l="-2288" t="-4444" r="-654"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722587" y="3548765"/>
                <a:ext cx="2066912"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r>
                        <a:rPr kumimoji="1" lang="zh-CN" altLang="en-US" b="0" i="1" smtClean="0">
                          <a:latin typeface="Cambria Math" charset="0"/>
                          <a:ea typeface="Cambria Math" charset="0"/>
                          <a:cs typeface="Cambria Math" charset="0"/>
                        </a:rPr>
                        <m:t>  </m:t>
                      </m:r>
                      <m:r>
                        <a:rPr kumimoji="1" lang="zh-CN" altLang="en-US" b="0"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=0,</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=0</m:t>
                      </m:r>
                    </m:oMath>
                  </m:oMathPara>
                </a14:m>
                <a:endParaRPr kumimoji="1"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722587" y="3548765"/>
                <a:ext cx="2066912" cy="526683"/>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22587" y="4185010"/>
                <a:ext cx="1873140"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r>
                        <a:rPr kumimoji="1" lang="en-US" altLang="zh-CN" b="0" i="1" smtClean="0">
                          <a:latin typeface="Cambria Math" charset="0"/>
                        </a:rPr>
                        <m:t>=0   </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𝜕𝜃</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𝑊</m:t>
                              </m:r>
                            </m:sub>
                          </m:sSub>
                        </m:num>
                        <m:den>
                          <m:r>
                            <a:rPr kumimoji="1" lang="bg-BG" altLang="zh-CN" b="0" i="1" smtClean="0">
                              <a:latin typeface="Cambria Math" charset="0"/>
                              <a:ea typeface="Cambria Math" charset="0"/>
                              <a:cs typeface="Cambria Math" charset="0"/>
                            </a:rPr>
                            <m:t>𝜆</m:t>
                          </m:r>
                        </m:den>
                      </m:f>
                    </m:oMath>
                  </m:oMathPara>
                </a14:m>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722587" y="4185010"/>
                <a:ext cx="1873140" cy="526683"/>
              </a:xfrm>
              <a:prstGeom prst="rect">
                <a:avLst/>
              </a:prstGeom>
              <a:blipFill rotWithShape="0">
                <a:blip r:embed="rId6"/>
                <a:stretch>
                  <a:fillRect/>
                </a:stretch>
              </a:blipFill>
            </p:spPr>
            <p:txBody>
              <a:bodyPr/>
              <a:lstStyle/>
              <a:p>
                <a:r>
                  <a:rPr lang="zh-CN" altLang="en-US">
                    <a:noFill/>
                  </a:rPr>
                  <a:t> </a:t>
                </a:r>
              </a:p>
            </p:txBody>
          </p:sp>
        </mc:Fallback>
      </mc:AlternateContent>
      <p:sp>
        <p:nvSpPr>
          <p:cNvPr id="18" name="右箭头 17"/>
          <p:cNvSpPr/>
          <p:nvPr/>
        </p:nvSpPr>
        <p:spPr>
          <a:xfrm>
            <a:off x="3171463" y="3718632"/>
            <a:ext cx="1122745" cy="2893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文本框 18"/>
              <p:cNvSpPr txBox="1"/>
              <p:nvPr/>
            </p:nvSpPr>
            <p:spPr>
              <a:xfrm>
                <a:off x="4552053" y="3559645"/>
                <a:ext cx="1796389" cy="5266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𝜃</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𝑞</m:t>
                              </m:r>
                            </m:e>
                            <m:sub>
                              <m:r>
                                <a:rPr kumimoji="1" lang="en-US" altLang="zh-CN" b="0" i="1" smtClean="0">
                                  <a:latin typeface="Cambria Math" charset="0"/>
                                  <a:ea typeface="Cambria Math" charset="0"/>
                                  <a:cs typeface="Cambria Math" charset="0"/>
                                </a:rPr>
                                <m:t>𝑊</m:t>
                              </m:r>
                            </m:sub>
                          </m:sSub>
                          <m:r>
                            <a:rPr kumimoji="1" lang="en-US" altLang="zh-CN" b="0" i="1" smtClean="0">
                              <a:latin typeface="Cambria Math" charset="0"/>
                              <a:ea typeface="Cambria Math" charset="0"/>
                              <a:cs typeface="Cambria Math" charset="0"/>
                            </a:rPr>
                            <m:t>𝛿</m:t>
                          </m:r>
                        </m:num>
                        <m:den>
                          <m:r>
                            <a:rPr kumimoji="1" lang="en-US" altLang="zh-CN" b="0" i="1" smtClean="0">
                              <a:latin typeface="Cambria Math" charset="0"/>
                              <a:ea typeface="Cambria Math" charset="0"/>
                              <a:cs typeface="Cambria Math" charset="0"/>
                            </a:rPr>
                            <m:t>2</m:t>
                          </m:r>
                          <m:r>
                            <a:rPr kumimoji="1" lang="en-US" altLang="zh-CN" b="0" i="1" smtClean="0">
                              <a:latin typeface="Cambria Math" charset="0"/>
                              <a:ea typeface="Cambria Math" charset="0"/>
                              <a:cs typeface="Cambria Math" charset="0"/>
                            </a:rPr>
                            <m:t>𝜆</m:t>
                          </m:r>
                        </m:den>
                      </m:f>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(1−</m:t>
                          </m:r>
                          <m:f>
                            <m:fPr>
                              <m:ctrlPr>
                                <a:rPr kumimoji="1" lang="bg-BG" altLang="zh-CN" b="0"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𝑥</m:t>
                              </m:r>
                            </m:num>
                            <m:den>
                              <m:r>
                                <a:rPr kumimoji="1" lang="bg-BG" altLang="zh-CN" b="0" i="1" smtClean="0">
                                  <a:latin typeface="Cambria Math" charset="0"/>
                                  <a:ea typeface="Cambria Math" charset="0"/>
                                  <a:cs typeface="Cambria Math" charset="0"/>
                                </a:rPr>
                                <m:t>𝛿</m:t>
                              </m:r>
                            </m:den>
                          </m:f>
                          <m:r>
                            <a:rPr kumimoji="1" lang="en-US"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oMath>
                  </m:oMathPara>
                </a14:m>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552053" y="3559645"/>
                <a:ext cx="1796389" cy="526619"/>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552053" y="4321032"/>
                <a:ext cx="1015150"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𝛿</m:t>
                      </m:r>
                      <m:r>
                        <a:rPr kumimoji="1" lang="en-US" altLang="zh-CN" b="0" i="1" smtClean="0">
                          <a:latin typeface="Cambria Math" charset="0"/>
                          <a:ea typeface="Cambria Math" charset="0"/>
                          <a:cs typeface="Cambria Math" charset="0"/>
                        </a:rPr>
                        <m:t>=</m:t>
                      </m:r>
                      <m:rad>
                        <m:radPr>
                          <m:degHide m:val="on"/>
                          <m:ctrlPr>
                            <a:rPr kumimoji="1" lang="en-US" altLang="zh-CN" b="0" i="1" smtClean="0">
                              <a:latin typeface="Cambria Math" panose="02040503050406030204" pitchFamily="18" charset="0"/>
                              <a:ea typeface="Cambria Math" charset="0"/>
                              <a:cs typeface="Cambria Math" charset="0"/>
                            </a:rPr>
                          </m:ctrlPr>
                        </m:radPr>
                        <m:deg/>
                        <m:e>
                          <m:r>
                            <a:rPr kumimoji="1" lang="en-US" altLang="zh-CN" b="0" i="1" smtClean="0">
                              <a:latin typeface="Cambria Math" charset="0"/>
                              <a:ea typeface="Cambria Math" charset="0"/>
                              <a:cs typeface="Cambria Math" charset="0"/>
                            </a:rPr>
                            <m:t>6</m:t>
                          </m:r>
                          <m:r>
                            <a:rPr kumimoji="1" lang="en-US" altLang="zh-CN" b="0" i="1" smtClean="0">
                              <a:latin typeface="Cambria Math" charset="0"/>
                              <a:ea typeface="Cambria Math" charset="0"/>
                              <a:cs typeface="Cambria Math" charset="0"/>
                            </a:rPr>
                            <m:t>𝛼𝜏</m:t>
                          </m:r>
                        </m:e>
                      </m:rad>
                    </m:oMath>
                  </m:oMathPara>
                </a14:m>
                <a:endParaRPr kumimoji="1"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552053" y="4321032"/>
                <a:ext cx="1015150" cy="309637"/>
              </a:xfrm>
              <a:prstGeom prst="rect">
                <a:avLst/>
              </a:prstGeom>
              <a:blipFill rotWithShape="0">
                <a:blip r:embed="rId8"/>
                <a:stretch>
                  <a:fillRect l="-5422" r="-4819" b="-78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7123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27679B8-6075-0347-8CC4-B9A5EF3B1E8A}"/>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D81BEFE6-C045-7C40-97CD-87816F92B9C2}"/>
              </a:ext>
            </a:extLst>
          </p:cNvPr>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6" name="object 4">
            <a:extLst>
              <a:ext uri="{FF2B5EF4-FFF2-40B4-BE49-F238E27FC236}">
                <a16:creationId xmlns:a16="http://schemas.microsoft.com/office/drawing/2014/main" id="{22B14CB9-D991-CF43-AA73-374585270154}"/>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8E31CC26-00C0-2248-B39C-6A833E1630D6}"/>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8" name="object 6">
            <a:extLst>
              <a:ext uri="{FF2B5EF4-FFF2-40B4-BE49-F238E27FC236}">
                <a16:creationId xmlns:a16="http://schemas.microsoft.com/office/drawing/2014/main" id="{205CC516-27EE-A54A-91DF-91C37A83490A}"/>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9" name="object 7">
            <a:extLst>
              <a:ext uri="{FF2B5EF4-FFF2-40B4-BE49-F238E27FC236}">
                <a16:creationId xmlns:a16="http://schemas.microsoft.com/office/drawing/2014/main" id="{A86E77FC-3163-C243-80F1-ABB3236186DA}"/>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0" name="object 2">
            <a:extLst>
              <a:ext uri="{FF2B5EF4-FFF2-40B4-BE49-F238E27FC236}">
                <a16:creationId xmlns:a16="http://schemas.microsoft.com/office/drawing/2014/main" id="{4EB2A45E-8BE5-BB4B-B7AB-3341482A07EB}"/>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object 2">
            <a:extLst>
              <a:ext uri="{FF2B5EF4-FFF2-40B4-BE49-F238E27FC236}">
                <a16:creationId xmlns:a16="http://schemas.microsoft.com/office/drawing/2014/main" id="{250D9CF2-ED9A-4E47-83CF-CBEA6AC92ADC}"/>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12" name="object 3">
            <a:extLst>
              <a:ext uri="{FF2B5EF4-FFF2-40B4-BE49-F238E27FC236}">
                <a16:creationId xmlns:a16="http://schemas.microsoft.com/office/drawing/2014/main" id="{F2C07F11-B249-DB4A-A5CE-0469AE4CCD0B}"/>
              </a:ext>
            </a:extLst>
          </p:cNvPr>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13" name="object 4">
            <a:extLst>
              <a:ext uri="{FF2B5EF4-FFF2-40B4-BE49-F238E27FC236}">
                <a16:creationId xmlns:a16="http://schemas.microsoft.com/office/drawing/2014/main" id="{2EE7AA19-CCFB-004B-89A3-C4CF75C86F77}"/>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14" name="object 5">
            <a:extLst>
              <a:ext uri="{FF2B5EF4-FFF2-40B4-BE49-F238E27FC236}">
                <a16:creationId xmlns:a16="http://schemas.microsoft.com/office/drawing/2014/main" id="{F18E4758-D1E3-F143-AD29-7B5FE515F1E0}"/>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15" name="object 6">
            <a:extLst>
              <a:ext uri="{FF2B5EF4-FFF2-40B4-BE49-F238E27FC236}">
                <a16:creationId xmlns:a16="http://schemas.microsoft.com/office/drawing/2014/main" id="{1C31EF38-123B-614F-A0A0-7246FB4662F5}"/>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6" name="object 7">
            <a:extLst>
              <a:ext uri="{FF2B5EF4-FFF2-40B4-BE49-F238E27FC236}">
                <a16:creationId xmlns:a16="http://schemas.microsoft.com/office/drawing/2014/main" id="{0710E006-BC82-644C-9AD8-0B2402EC8005}"/>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7" name="object 2">
            <a:extLst>
              <a:ext uri="{FF2B5EF4-FFF2-40B4-BE49-F238E27FC236}">
                <a16:creationId xmlns:a16="http://schemas.microsoft.com/office/drawing/2014/main" id="{51951A6C-2EDA-A948-8F66-F9310D8D5369}"/>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8" name="object 2">
            <a:extLst>
              <a:ext uri="{FF2B5EF4-FFF2-40B4-BE49-F238E27FC236}">
                <a16:creationId xmlns:a16="http://schemas.microsoft.com/office/drawing/2014/main" id="{FD7673D7-C27B-8740-B90A-16B39E048BB4}"/>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19" name="object 3">
            <a:extLst>
              <a:ext uri="{FF2B5EF4-FFF2-40B4-BE49-F238E27FC236}">
                <a16:creationId xmlns:a16="http://schemas.microsoft.com/office/drawing/2014/main" id="{6056F180-F23B-5E4C-BAD7-2D0139F54DA6}"/>
              </a:ext>
            </a:extLst>
          </p:cNvPr>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20" name="object 4">
            <a:extLst>
              <a:ext uri="{FF2B5EF4-FFF2-40B4-BE49-F238E27FC236}">
                <a16:creationId xmlns:a16="http://schemas.microsoft.com/office/drawing/2014/main" id="{52C95D47-00B7-9B43-BC64-170BE6F523BF}"/>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21" name="object 5">
            <a:extLst>
              <a:ext uri="{FF2B5EF4-FFF2-40B4-BE49-F238E27FC236}">
                <a16:creationId xmlns:a16="http://schemas.microsoft.com/office/drawing/2014/main" id="{96FAA250-BDF3-1446-A33C-A5A13E341EE9}"/>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22" name="object 6">
            <a:extLst>
              <a:ext uri="{FF2B5EF4-FFF2-40B4-BE49-F238E27FC236}">
                <a16:creationId xmlns:a16="http://schemas.microsoft.com/office/drawing/2014/main" id="{F3BA1961-461E-AA49-A130-C7C32F6AD3CD}"/>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23" name="object 7">
            <a:extLst>
              <a:ext uri="{FF2B5EF4-FFF2-40B4-BE49-F238E27FC236}">
                <a16:creationId xmlns:a16="http://schemas.microsoft.com/office/drawing/2014/main" id="{331A9DF1-11C1-0A48-9983-B6ED6AA63685}"/>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24" name="object 2">
            <a:extLst>
              <a:ext uri="{FF2B5EF4-FFF2-40B4-BE49-F238E27FC236}">
                <a16:creationId xmlns:a16="http://schemas.microsoft.com/office/drawing/2014/main" id="{DAACD169-EA4E-F14B-8494-57F2E498EE64}"/>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25" name="object 8">
            <a:extLst>
              <a:ext uri="{FF2B5EF4-FFF2-40B4-BE49-F238E27FC236}">
                <a16:creationId xmlns:a16="http://schemas.microsoft.com/office/drawing/2014/main" id="{68B4D203-C2E8-3B48-AF65-2D1C4244FE23}"/>
              </a:ext>
            </a:extLst>
          </p:cNvPr>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二、集总热容分析</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26" name="object 8">
            <a:extLst>
              <a:ext uri="{FF2B5EF4-FFF2-40B4-BE49-F238E27FC236}">
                <a16:creationId xmlns:a16="http://schemas.microsoft.com/office/drawing/2014/main" id="{4F99ED0E-8BC7-6C44-AB40-91700E64B4D2}"/>
              </a:ext>
            </a:extLst>
          </p:cNvPr>
          <p:cNvSpPr txBox="1"/>
          <p:nvPr/>
        </p:nvSpPr>
        <p:spPr>
          <a:xfrm>
            <a:off x="609600" y="1386001"/>
            <a:ext cx="3175323" cy="418465"/>
          </a:xfrm>
          <a:prstGeom prst="rect">
            <a:avLst/>
          </a:prstGeom>
        </p:spPr>
        <p:txBody>
          <a:bodyPr vert="horz" wrap="square" lIns="0" tIns="0" rIns="0" bIns="0" rtlCol="0">
            <a:noAutofit/>
          </a:bodyPr>
          <a:lstStyle/>
          <a:p>
            <a:pPr marL="12700">
              <a:lnSpc>
                <a:spcPts val="3295"/>
              </a:lnSpc>
            </a:pPr>
            <a:r>
              <a:rPr lang="zh-CN" altLang="en-US" sz="2000" b="1" spc="-10" dirty="0">
                <a:solidFill>
                  <a:srgbClr val="0432FF"/>
                </a:solidFill>
                <a:latin typeface="黑体" panose="02010609060101010101" pitchFamily="49" charset="-122"/>
                <a:ea typeface="黑体" panose="02010609060101010101" pitchFamily="49" charset="-122"/>
                <a:cs typeface="黑体"/>
              </a:rPr>
              <a:t>多容系统</a:t>
            </a:r>
            <a:endParaRPr sz="2000" b="1" dirty="0">
              <a:solidFill>
                <a:srgbClr val="0432FF"/>
              </a:solidFill>
              <a:latin typeface="黑体" panose="02010609060101010101" pitchFamily="49" charset="-122"/>
              <a:ea typeface="黑体" panose="02010609060101010101" pitchFamily="49" charset="-122"/>
              <a:cs typeface="黑体"/>
            </a:endParaRPr>
          </a:p>
        </p:txBody>
      </p:sp>
      <p:pic>
        <p:nvPicPr>
          <p:cNvPr id="35" name="图片 34">
            <a:extLst>
              <a:ext uri="{FF2B5EF4-FFF2-40B4-BE49-F238E27FC236}">
                <a16:creationId xmlns:a16="http://schemas.microsoft.com/office/drawing/2014/main" id="{0693D2B7-A91A-EF4A-A83D-221B8A436230}"/>
              </a:ext>
            </a:extLst>
          </p:cNvPr>
          <p:cNvPicPr>
            <a:picLocks noChangeAspect="1"/>
          </p:cNvPicPr>
          <p:nvPr/>
        </p:nvPicPr>
        <p:blipFill rotWithShape="1">
          <a:blip r:embed="rId2">
            <a:extLst>
              <a:ext uri="{28A0092B-C50C-407E-A947-70E740481C1C}">
                <a14:useLocalDpi xmlns:a14="http://schemas.microsoft.com/office/drawing/2010/main" val="0"/>
              </a:ext>
            </a:extLst>
          </a:blip>
          <a:srcRect l="2500" t="28185" r="64051" b="40938"/>
          <a:stretch/>
        </p:blipFill>
        <p:spPr>
          <a:xfrm>
            <a:off x="1436791" y="2176178"/>
            <a:ext cx="5923605" cy="4101013"/>
          </a:xfrm>
          <a:prstGeom prst="rect">
            <a:avLst/>
          </a:prstGeom>
        </p:spPr>
      </p:pic>
    </p:spTree>
    <p:extLst>
      <p:ext uri="{BB962C8B-B14F-4D97-AF65-F5344CB8AC3E}">
        <p14:creationId xmlns:p14="http://schemas.microsoft.com/office/powerpoint/2010/main" val="617874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6202CC6-4A9E-7544-A5A4-F96322376B21}"/>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FD614D3D-72F1-504E-899D-B5A996D74243}"/>
              </a:ext>
            </a:extLst>
          </p:cNvPr>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6" name="object 4">
            <a:extLst>
              <a:ext uri="{FF2B5EF4-FFF2-40B4-BE49-F238E27FC236}">
                <a16:creationId xmlns:a16="http://schemas.microsoft.com/office/drawing/2014/main" id="{1909D9E9-5A95-2546-8849-2C5FFE1F861D}"/>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13981256-0192-7340-B737-3BFD0E383B92}"/>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8" name="object 6">
            <a:extLst>
              <a:ext uri="{FF2B5EF4-FFF2-40B4-BE49-F238E27FC236}">
                <a16:creationId xmlns:a16="http://schemas.microsoft.com/office/drawing/2014/main" id="{67849D14-9479-8B4E-9DB2-ACF032239B5B}"/>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9" name="object 7">
            <a:extLst>
              <a:ext uri="{FF2B5EF4-FFF2-40B4-BE49-F238E27FC236}">
                <a16:creationId xmlns:a16="http://schemas.microsoft.com/office/drawing/2014/main" id="{5FAB0F9C-D6CE-0E4D-8803-63987CFC9670}"/>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0" name="object 8">
            <a:extLst>
              <a:ext uri="{FF2B5EF4-FFF2-40B4-BE49-F238E27FC236}">
                <a16:creationId xmlns:a16="http://schemas.microsoft.com/office/drawing/2014/main" id="{0CCCE77D-56AC-3143-9163-A9ECC63865C4}"/>
              </a:ext>
            </a:extLst>
          </p:cNvPr>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三、大平壁在等温介质中的冷却</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2">
            <a:extLst>
              <a:ext uri="{FF2B5EF4-FFF2-40B4-BE49-F238E27FC236}">
                <a16:creationId xmlns:a16="http://schemas.microsoft.com/office/drawing/2014/main" id="{18EA2741-C35B-B545-A365-13DA07432108}"/>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2" name="矩形 11">
            <a:extLst>
              <a:ext uri="{FF2B5EF4-FFF2-40B4-BE49-F238E27FC236}">
                <a16:creationId xmlns:a16="http://schemas.microsoft.com/office/drawing/2014/main" id="{807E990A-2AD6-C54C-8A71-FFD29748E18B}"/>
              </a:ext>
            </a:extLst>
          </p:cNvPr>
          <p:cNvSpPr/>
          <p:nvPr/>
        </p:nvSpPr>
        <p:spPr>
          <a:xfrm>
            <a:off x="2861733" y="1493836"/>
            <a:ext cx="2413000"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箭头连接符 12">
            <a:extLst>
              <a:ext uri="{FF2B5EF4-FFF2-40B4-BE49-F238E27FC236}">
                <a16:creationId xmlns:a16="http://schemas.microsoft.com/office/drawing/2014/main" id="{77B14607-BA31-6349-8077-05B0CAC33AC9}"/>
              </a:ext>
            </a:extLst>
          </p:cNvPr>
          <p:cNvCxnSpPr/>
          <p:nvPr/>
        </p:nvCxnSpPr>
        <p:spPr>
          <a:xfrm>
            <a:off x="2861733" y="4736569"/>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B8808068-C28B-6348-AD7E-A97CEFE26901}"/>
              </a:ext>
            </a:extLst>
          </p:cNvPr>
          <p:cNvCxnSpPr/>
          <p:nvPr/>
        </p:nvCxnSpPr>
        <p:spPr>
          <a:xfrm flipV="1">
            <a:off x="2861733" y="1176871"/>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C48F4F-D709-EF40-BBDE-2AE8DFAB2D55}"/>
                  </a:ext>
                </a:extLst>
              </p:cNvPr>
              <p:cNvSpPr txBox="1"/>
              <p:nvPr/>
            </p:nvSpPr>
            <p:spPr>
              <a:xfrm>
                <a:off x="6278222" y="4736569"/>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5" name="文本框 14">
                <a:extLst>
                  <a:ext uri="{FF2B5EF4-FFF2-40B4-BE49-F238E27FC236}">
                    <a16:creationId xmlns:a16="http://schemas.microsoft.com/office/drawing/2014/main" id="{85C48F4F-D709-EF40-BBDE-2AE8DFAB2D55}"/>
                  </a:ext>
                </a:extLst>
              </p:cNvPr>
              <p:cNvSpPr txBox="1">
                <a:spLocks noRot="1" noChangeAspect="1" noMove="1" noResize="1" noEditPoints="1" noAdjustHandles="1" noChangeArrowheads="1" noChangeShapeType="1" noTextEdit="1"/>
              </p:cNvSpPr>
              <p:nvPr/>
            </p:nvSpPr>
            <p:spPr>
              <a:xfrm>
                <a:off x="6278222" y="4736569"/>
                <a:ext cx="183319" cy="276999"/>
              </a:xfrm>
              <a:prstGeom prst="rect">
                <a:avLst/>
              </a:prstGeom>
              <a:blipFill>
                <a:blip r:embed="rId2"/>
                <a:stretch>
                  <a:fillRect l="-12500" r="-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2315E1A-AFC5-AF4A-94BB-E5D7079B7CB7}"/>
                  </a:ext>
                </a:extLst>
              </p:cNvPr>
              <p:cNvSpPr txBox="1"/>
              <p:nvPr/>
            </p:nvSpPr>
            <p:spPr>
              <a:xfrm>
                <a:off x="2647984" y="1247501"/>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6" name="文本框 15">
                <a:extLst>
                  <a:ext uri="{FF2B5EF4-FFF2-40B4-BE49-F238E27FC236}">
                    <a16:creationId xmlns:a16="http://schemas.microsoft.com/office/drawing/2014/main" id="{C2315E1A-AFC5-AF4A-94BB-E5D7079B7CB7}"/>
                  </a:ext>
                </a:extLst>
              </p:cNvPr>
              <p:cNvSpPr txBox="1">
                <a:spLocks noRot="1" noChangeAspect="1" noMove="1" noResize="1" noEditPoints="1" noAdjustHandles="1" noChangeArrowheads="1" noChangeShapeType="1" noTextEdit="1"/>
              </p:cNvSpPr>
              <p:nvPr/>
            </p:nvSpPr>
            <p:spPr>
              <a:xfrm>
                <a:off x="2647984" y="1247501"/>
                <a:ext cx="149913" cy="276999"/>
              </a:xfrm>
              <a:prstGeom prst="rect">
                <a:avLst/>
              </a:prstGeom>
              <a:blipFill>
                <a:blip r:embed="rId3"/>
                <a:stretch>
                  <a:fillRect l="-33333" r="-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FFAF0CA-53F5-D945-8375-A3EA9E94B9B4}"/>
                  </a:ext>
                </a:extLst>
              </p:cNvPr>
              <p:cNvSpPr txBox="1"/>
              <p:nvPr/>
            </p:nvSpPr>
            <p:spPr>
              <a:xfrm>
                <a:off x="2583864" y="4598069"/>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17" name="文本框 16">
                <a:extLst>
                  <a:ext uri="{FF2B5EF4-FFF2-40B4-BE49-F238E27FC236}">
                    <a16:creationId xmlns:a16="http://schemas.microsoft.com/office/drawing/2014/main" id="{1FFAF0CA-53F5-D945-8375-A3EA9E94B9B4}"/>
                  </a:ext>
                </a:extLst>
              </p:cNvPr>
              <p:cNvSpPr txBox="1">
                <a:spLocks noRot="1" noChangeAspect="1" noMove="1" noResize="1" noEditPoints="1" noAdjustHandles="1" noChangeArrowheads="1" noChangeShapeType="1" noTextEdit="1"/>
              </p:cNvSpPr>
              <p:nvPr/>
            </p:nvSpPr>
            <p:spPr>
              <a:xfrm>
                <a:off x="2583864" y="4598069"/>
                <a:ext cx="214033" cy="276999"/>
              </a:xfrm>
              <a:prstGeom prst="rect">
                <a:avLst/>
              </a:prstGeom>
              <a:blipFill>
                <a:blip r:embed="rId4"/>
                <a:stretch>
                  <a:fillRect l="-16667" r="-166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3A28A53-2ACE-6343-8857-5C35E1000BDC}"/>
                  </a:ext>
                </a:extLst>
              </p:cNvPr>
              <p:cNvSpPr txBox="1"/>
              <p:nvPr/>
            </p:nvSpPr>
            <p:spPr>
              <a:xfrm>
                <a:off x="5153161" y="4790779"/>
                <a:ext cx="1853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𝛿</m:t>
                      </m:r>
                    </m:oMath>
                  </m:oMathPara>
                </a14:m>
                <a:endParaRPr kumimoji="1" lang="zh-CN" altLang="en-US" dirty="0"/>
              </a:p>
            </p:txBody>
          </p:sp>
        </mc:Choice>
        <mc:Fallback xmlns="">
          <p:sp>
            <p:nvSpPr>
              <p:cNvPr id="18" name="文本框 17">
                <a:extLst>
                  <a:ext uri="{FF2B5EF4-FFF2-40B4-BE49-F238E27FC236}">
                    <a16:creationId xmlns:a16="http://schemas.microsoft.com/office/drawing/2014/main" id="{23A28A53-2ACE-6343-8857-5C35E1000BDC}"/>
                  </a:ext>
                </a:extLst>
              </p:cNvPr>
              <p:cNvSpPr txBox="1">
                <a:spLocks noRot="1" noChangeAspect="1" noMove="1" noResize="1" noEditPoints="1" noAdjustHandles="1" noChangeArrowheads="1" noChangeShapeType="1" noTextEdit="1"/>
              </p:cNvSpPr>
              <p:nvPr/>
            </p:nvSpPr>
            <p:spPr>
              <a:xfrm>
                <a:off x="5153161" y="4790779"/>
                <a:ext cx="185372" cy="276999"/>
              </a:xfrm>
              <a:prstGeom prst="rect">
                <a:avLst/>
              </a:prstGeom>
              <a:blipFill>
                <a:blip r:embed="rId5"/>
                <a:stretch>
                  <a:fillRect l="-26667" r="-266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7BC5693-3FFF-4A47-831B-1A388BF79BD5}"/>
                  </a:ext>
                </a:extLst>
              </p:cNvPr>
              <p:cNvSpPr txBox="1"/>
              <p:nvPr/>
            </p:nvSpPr>
            <p:spPr>
              <a:xfrm>
                <a:off x="5315710" y="2943376"/>
                <a:ext cx="460767"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h</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𝑓</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D7BC5693-3FFF-4A47-831B-1A388BF79BD5}"/>
                  </a:ext>
                </a:extLst>
              </p:cNvPr>
              <p:cNvSpPr txBox="1">
                <a:spLocks noRot="1" noChangeAspect="1" noMove="1" noResize="1" noEditPoints="1" noAdjustHandles="1" noChangeArrowheads="1" noChangeShapeType="1" noTextEdit="1"/>
              </p:cNvSpPr>
              <p:nvPr/>
            </p:nvSpPr>
            <p:spPr>
              <a:xfrm>
                <a:off x="5315710" y="2943376"/>
                <a:ext cx="460767" cy="299249"/>
              </a:xfrm>
              <a:prstGeom prst="rect">
                <a:avLst/>
              </a:prstGeom>
              <a:blipFill>
                <a:blip r:embed="rId6"/>
                <a:stretch>
                  <a:fillRect l="-10811" r="-5405"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0945179-4866-F643-BEE2-DE347A0AEC48}"/>
                  </a:ext>
                </a:extLst>
              </p:cNvPr>
              <p:cNvSpPr txBox="1"/>
              <p:nvPr/>
            </p:nvSpPr>
            <p:spPr>
              <a:xfrm>
                <a:off x="3391153" y="2965626"/>
                <a:ext cx="15343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𝑓</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20" name="文本框 19">
                <a:extLst>
                  <a:ext uri="{FF2B5EF4-FFF2-40B4-BE49-F238E27FC236}">
                    <a16:creationId xmlns:a16="http://schemas.microsoft.com/office/drawing/2014/main" id="{00945179-4866-F643-BEE2-DE347A0AEC48}"/>
                  </a:ext>
                </a:extLst>
              </p:cNvPr>
              <p:cNvSpPr txBox="1">
                <a:spLocks noRot="1" noChangeAspect="1" noMove="1" noResize="1" noEditPoints="1" noAdjustHandles="1" noChangeArrowheads="1" noChangeShapeType="1" noTextEdit="1"/>
              </p:cNvSpPr>
              <p:nvPr/>
            </p:nvSpPr>
            <p:spPr>
              <a:xfrm>
                <a:off x="3391153" y="2965626"/>
                <a:ext cx="1534331" cy="276999"/>
              </a:xfrm>
              <a:prstGeom prst="rect">
                <a:avLst/>
              </a:prstGeom>
              <a:blipFill>
                <a:blip r:embed="rId7"/>
                <a:stretch>
                  <a:fillRect l="-820" t="-4545" r="-4918" b="-363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3700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7752308-A252-1B41-82DE-983BBD74CFF3}"/>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3A1EFBA8-57FA-8E49-A0F7-703EAE519E6A}"/>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a:extLst>
              <a:ext uri="{FF2B5EF4-FFF2-40B4-BE49-F238E27FC236}">
                <a16:creationId xmlns:a16="http://schemas.microsoft.com/office/drawing/2014/main" id="{7DEBCC7F-A696-C941-810A-0D123688B600}"/>
              </a:ext>
            </a:extLst>
          </p:cNvPr>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21CAC350-FA18-7148-9C16-C45F80AAAFF8}"/>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a:extLst>
              <a:ext uri="{FF2B5EF4-FFF2-40B4-BE49-F238E27FC236}">
                <a16:creationId xmlns:a16="http://schemas.microsoft.com/office/drawing/2014/main" id="{0ADE6304-9AD4-2F41-9ED2-F0AACFD67447}"/>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a:extLst>
              <a:ext uri="{FF2B5EF4-FFF2-40B4-BE49-F238E27FC236}">
                <a16:creationId xmlns:a16="http://schemas.microsoft.com/office/drawing/2014/main" id="{DFBDE940-0CE7-8C4E-8560-4A9A286D6C25}"/>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a:extLst>
              <a:ext uri="{FF2B5EF4-FFF2-40B4-BE49-F238E27FC236}">
                <a16:creationId xmlns:a16="http://schemas.microsoft.com/office/drawing/2014/main" id="{D41DDF74-0AA0-2B41-A24E-78FBE4C74CAE}"/>
              </a:ext>
            </a:extLst>
          </p:cNvPr>
          <p:cNvSpPr txBox="1"/>
          <p:nvPr/>
        </p:nvSpPr>
        <p:spPr>
          <a:xfrm>
            <a:off x="609600" y="758406"/>
            <a:ext cx="5045761"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四、乘积解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CA8E5E3-3558-C04A-A542-13AE03AE62CD}"/>
                  </a:ext>
                </a:extLst>
              </p:cNvPr>
              <p:cNvSpPr txBox="1"/>
              <p:nvPr/>
            </p:nvSpPr>
            <p:spPr>
              <a:xfrm>
                <a:off x="609600" y="1386001"/>
                <a:ext cx="24365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b="1" i="1" smtClean="0">
                          <a:solidFill>
                            <a:srgbClr val="FF0000"/>
                          </a:solidFill>
                          <a:latin typeface="Cambria Math" charset="0"/>
                          <a:ea typeface="SimHei" charset="0"/>
                          <a:cs typeface="SimHei" charset="0"/>
                        </a:rPr>
                        <m:t>二维非稳态导热问题</m:t>
                      </m:r>
                    </m:oMath>
                  </m:oMathPara>
                </a14:m>
                <a:endParaRPr lang="zh-CN" altLang="en-US" sz="2000" b="1" dirty="0">
                  <a:solidFill>
                    <a:srgbClr val="FF0000"/>
                  </a:solidFill>
                  <a:latin typeface="SimHei" charset="0"/>
                  <a:ea typeface="SimHei" charset="0"/>
                  <a:cs typeface="SimHei" charset="0"/>
                </a:endParaRPr>
              </a:p>
            </p:txBody>
          </p:sp>
        </mc:Choice>
        <mc:Fallback xmlns="">
          <p:sp>
            <p:nvSpPr>
              <p:cNvPr id="11" name="文本框 10">
                <a:extLst>
                  <a:ext uri="{FF2B5EF4-FFF2-40B4-BE49-F238E27FC236}">
                    <a16:creationId xmlns:a16="http://schemas.microsoft.com/office/drawing/2014/main" id="{1CA8E5E3-3558-C04A-A542-13AE03AE62CD}"/>
                  </a:ext>
                </a:extLst>
              </p:cNvPr>
              <p:cNvSpPr txBox="1">
                <a:spLocks noRot="1" noChangeAspect="1" noMove="1" noResize="1" noEditPoints="1" noAdjustHandles="1" noChangeArrowheads="1" noChangeShapeType="1" noTextEdit="1"/>
              </p:cNvSpPr>
              <p:nvPr/>
            </p:nvSpPr>
            <p:spPr>
              <a:xfrm>
                <a:off x="609600" y="1386001"/>
                <a:ext cx="2436564" cy="307777"/>
              </a:xfrm>
              <a:prstGeom prst="rect">
                <a:avLst/>
              </a:prstGeom>
              <a:blipFill>
                <a:blip r:embed="rId2"/>
                <a:stretch>
                  <a:fillRect l="-2083" t="-4000" r="-1563" b="-28000"/>
                </a:stretch>
              </a:blipFill>
            </p:spPr>
            <p:txBody>
              <a:bodyPr/>
              <a:lstStyle/>
              <a:p>
                <a:r>
                  <a:rPr lang="zh-CN" altLang="en-US">
                    <a:noFill/>
                  </a:rPr>
                  <a:t> </a:t>
                </a:r>
              </a:p>
            </p:txBody>
          </p:sp>
        </mc:Fallback>
      </mc:AlternateContent>
      <p:sp>
        <p:nvSpPr>
          <p:cNvPr id="12" name="object 7">
            <a:extLst>
              <a:ext uri="{FF2B5EF4-FFF2-40B4-BE49-F238E27FC236}">
                <a16:creationId xmlns:a16="http://schemas.microsoft.com/office/drawing/2014/main" id="{F6AA5877-716A-0549-B1ED-06BB2430A172}"/>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3" name="矩形 12">
            <a:extLst>
              <a:ext uri="{FF2B5EF4-FFF2-40B4-BE49-F238E27FC236}">
                <a16:creationId xmlns:a16="http://schemas.microsoft.com/office/drawing/2014/main" id="{EBDB0EC5-7AD5-A44C-9807-DD9A5B614061}"/>
              </a:ext>
            </a:extLst>
          </p:cNvPr>
          <p:cNvSpPr/>
          <p:nvPr/>
        </p:nvSpPr>
        <p:spPr>
          <a:xfrm>
            <a:off x="2928395" y="2416860"/>
            <a:ext cx="2472323" cy="2905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4" name="直线箭头连接符 13">
            <a:extLst>
              <a:ext uri="{FF2B5EF4-FFF2-40B4-BE49-F238E27FC236}">
                <a16:creationId xmlns:a16="http://schemas.microsoft.com/office/drawing/2014/main" id="{13E2987E-58BB-764F-9F51-BE30EA116D26}"/>
              </a:ext>
            </a:extLst>
          </p:cNvPr>
          <p:cNvCxnSpPr/>
          <p:nvPr/>
        </p:nvCxnSpPr>
        <p:spPr>
          <a:xfrm flipV="1">
            <a:off x="2357377" y="3824647"/>
            <a:ext cx="3939251" cy="2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DB362F11-DDB5-354B-A572-869A0C1009F6}"/>
              </a:ext>
            </a:extLst>
          </p:cNvPr>
          <p:cNvCxnSpPr/>
          <p:nvPr/>
        </p:nvCxnSpPr>
        <p:spPr>
          <a:xfrm flipV="1">
            <a:off x="4151052" y="1893611"/>
            <a:ext cx="0" cy="3908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BC9F056B-AA70-3F4B-B9E9-8012C8E794EE}"/>
                  </a:ext>
                </a:extLst>
              </p:cNvPr>
              <p:cNvSpPr/>
              <p:nvPr/>
            </p:nvSpPr>
            <p:spPr>
              <a:xfrm>
                <a:off x="4151052" y="3824647"/>
                <a:ext cx="3986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rPr>
                        <m:t>𝑂</m:t>
                      </m:r>
                    </m:oMath>
                  </m:oMathPara>
                </a14:m>
                <a:endParaRPr kumimoji="1" lang="zh-CN" altLang="en-US" dirty="0"/>
              </a:p>
            </p:txBody>
          </p:sp>
        </mc:Choice>
        <mc:Fallback xmlns="">
          <p:sp>
            <p:nvSpPr>
              <p:cNvPr id="16" name="矩形 15">
                <a:extLst>
                  <a:ext uri="{FF2B5EF4-FFF2-40B4-BE49-F238E27FC236}">
                    <a16:creationId xmlns:a16="http://schemas.microsoft.com/office/drawing/2014/main" id="{BC9F056B-AA70-3F4B-B9E9-8012C8E794EE}"/>
                  </a:ext>
                </a:extLst>
              </p:cNvPr>
              <p:cNvSpPr>
                <a:spLocks noRot="1" noChangeAspect="1" noMove="1" noResize="1" noEditPoints="1" noAdjustHandles="1" noChangeArrowheads="1" noChangeShapeType="1" noTextEdit="1"/>
              </p:cNvSpPr>
              <p:nvPr/>
            </p:nvSpPr>
            <p:spPr>
              <a:xfrm>
                <a:off x="4151052" y="3824647"/>
                <a:ext cx="398699"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3B14D3F-D88B-DB43-AE02-5DCC9AA1AB27}"/>
                  </a:ext>
                </a:extLst>
              </p:cNvPr>
              <p:cNvSpPr txBox="1"/>
              <p:nvPr/>
            </p:nvSpPr>
            <p:spPr>
              <a:xfrm>
                <a:off x="6097922" y="3869482"/>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7" name="文本框 16">
                <a:extLst>
                  <a:ext uri="{FF2B5EF4-FFF2-40B4-BE49-F238E27FC236}">
                    <a16:creationId xmlns:a16="http://schemas.microsoft.com/office/drawing/2014/main" id="{33B14D3F-D88B-DB43-AE02-5DCC9AA1AB27}"/>
                  </a:ext>
                </a:extLst>
              </p:cNvPr>
              <p:cNvSpPr txBox="1">
                <a:spLocks noRot="1" noChangeAspect="1" noMove="1" noResize="1" noEditPoints="1" noAdjustHandles="1" noChangeArrowheads="1" noChangeShapeType="1" noTextEdit="1"/>
              </p:cNvSpPr>
              <p:nvPr/>
            </p:nvSpPr>
            <p:spPr>
              <a:xfrm>
                <a:off x="6097922" y="3869482"/>
                <a:ext cx="183319" cy="276999"/>
              </a:xfrm>
              <a:prstGeom prst="rect">
                <a:avLst/>
              </a:prstGeom>
              <a:blipFill>
                <a:blip r:embed="rId4"/>
                <a:stretch>
                  <a:fillRect l="-20000" r="-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830E266-19F3-3F4A-8E95-72540A1E9519}"/>
                  </a:ext>
                </a:extLst>
              </p:cNvPr>
              <p:cNvSpPr txBox="1"/>
              <p:nvPr/>
            </p:nvSpPr>
            <p:spPr>
              <a:xfrm>
                <a:off x="4201233" y="1886161"/>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𝑦</m:t>
                      </m:r>
                    </m:oMath>
                  </m:oMathPara>
                </a14:m>
                <a:endParaRPr kumimoji="1" lang="zh-CN" altLang="en-US" dirty="0"/>
              </a:p>
            </p:txBody>
          </p:sp>
        </mc:Choice>
        <mc:Fallback xmlns="">
          <p:sp>
            <p:nvSpPr>
              <p:cNvPr id="18" name="文本框 17">
                <a:extLst>
                  <a:ext uri="{FF2B5EF4-FFF2-40B4-BE49-F238E27FC236}">
                    <a16:creationId xmlns:a16="http://schemas.microsoft.com/office/drawing/2014/main" id="{4830E266-19F3-3F4A-8E95-72540A1E9519}"/>
                  </a:ext>
                </a:extLst>
              </p:cNvPr>
              <p:cNvSpPr txBox="1">
                <a:spLocks noRot="1" noChangeAspect="1" noMove="1" noResize="1" noEditPoints="1" noAdjustHandles="1" noChangeArrowheads="1" noChangeShapeType="1" noTextEdit="1"/>
              </p:cNvSpPr>
              <p:nvPr/>
            </p:nvSpPr>
            <p:spPr>
              <a:xfrm>
                <a:off x="4201233" y="1886161"/>
                <a:ext cx="186718" cy="276999"/>
              </a:xfrm>
              <a:prstGeom prst="rect">
                <a:avLst/>
              </a:prstGeom>
              <a:blipFill>
                <a:blip r:embed="rId5"/>
                <a:stretch>
                  <a:fillRect l="-25000" r="-18750"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088AE41-01CD-934D-BB4D-F6922604E1FC}"/>
                  </a:ext>
                </a:extLst>
              </p:cNvPr>
              <p:cNvSpPr txBox="1"/>
              <p:nvPr/>
            </p:nvSpPr>
            <p:spPr>
              <a:xfrm>
                <a:off x="2511705" y="3869481"/>
                <a:ext cx="3584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ea typeface="Cambria Math" charset="0"/>
                          <a:cs typeface="Cambria Math" charset="0"/>
                        </a:rPr>
                        <m:t>𝛿</m:t>
                      </m:r>
                    </m:oMath>
                  </m:oMathPara>
                </a14:m>
                <a:endParaRPr kumimoji="1" lang="zh-CN" altLang="en-US" dirty="0"/>
              </a:p>
            </p:txBody>
          </p:sp>
        </mc:Choice>
        <mc:Fallback xmlns="">
          <p:sp>
            <p:nvSpPr>
              <p:cNvPr id="19" name="文本框 18">
                <a:extLst>
                  <a:ext uri="{FF2B5EF4-FFF2-40B4-BE49-F238E27FC236}">
                    <a16:creationId xmlns:a16="http://schemas.microsoft.com/office/drawing/2014/main" id="{D088AE41-01CD-934D-BB4D-F6922604E1FC}"/>
                  </a:ext>
                </a:extLst>
              </p:cNvPr>
              <p:cNvSpPr txBox="1">
                <a:spLocks noRot="1" noChangeAspect="1" noMove="1" noResize="1" noEditPoints="1" noAdjustHandles="1" noChangeArrowheads="1" noChangeShapeType="1" noTextEdit="1"/>
              </p:cNvSpPr>
              <p:nvPr/>
            </p:nvSpPr>
            <p:spPr>
              <a:xfrm>
                <a:off x="2511705" y="3869481"/>
                <a:ext cx="358496" cy="276999"/>
              </a:xfrm>
              <a:prstGeom prst="rect">
                <a:avLst/>
              </a:prstGeom>
              <a:blipFill>
                <a:blip r:embed="rId6"/>
                <a:stretch>
                  <a:fillRect l="-3448" r="-10345"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C311F4CF-1FF3-4942-8EB6-CCA1B26B549B}"/>
                  </a:ext>
                </a:extLst>
              </p:cNvPr>
              <p:cNvSpPr txBox="1"/>
              <p:nvPr/>
            </p:nvSpPr>
            <p:spPr>
              <a:xfrm>
                <a:off x="5519537" y="3915881"/>
                <a:ext cx="185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ea typeface="Cambria Math" charset="0"/>
                          <a:cs typeface="Cambria Math" charset="0"/>
                        </a:rPr>
                        <m:t>𝛿</m:t>
                      </m:r>
                    </m:oMath>
                  </m:oMathPara>
                </a14:m>
                <a:endParaRPr kumimoji="1" lang="zh-CN" altLang="en-US" dirty="0"/>
              </a:p>
            </p:txBody>
          </p:sp>
        </mc:Choice>
        <mc:Fallback xmlns="">
          <p:sp>
            <p:nvSpPr>
              <p:cNvPr id="20" name="文本框 19">
                <a:extLst>
                  <a:ext uri="{FF2B5EF4-FFF2-40B4-BE49-F238E27FC236}">
                    <a16:creationId xmlns:a16="http://schemas.microsoft.com/office/drawing/2014/main" id="{C311F4CF-1FF3-4942-8EB6-CCA1B26B549B}"/>
                  </a:ext>
                </a:extLst>
              </p:cNvPr>
              <p:cNvSpPr txBox="1">
                <a:spLocks noRot="1" noChangeAspect="1" noMove="1" noResize="1" noEditPoints="1" noAdjustHandles="1" noChangeArrowheads="1" noChangeShapeType="1" noTextEdit="1"/>
              </p:cNvSpPr>
              <p:nvPr/>
            </p:nvSpPr>
            <p:spPr>
              <a:xfrm>
                <a:off x="5519537" y="3915881"/>
                <a:ext cx="185371" cy="276999"/>
              </a:xfrm>
              <a:prstGeom prst="rect">
                <a:avLst/>
              </a:prstGeom>
              <a:blipFill>
                <a:blip r:embed="rId7"/>
                <a:stretch>
                  <a:fillRect l="-26667" r="-26667"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F9BA86A-80DB-D74C-A335-F3489D050F1D}"/>
                  </a:ext>
                </a:extLst>
              </p:cNvPr>
              <p:cNvSpPr txBox="1"/>
              <p:nvPr/>
            </p:nvSpPr>
            <p:spPr>
              <a:xfrm>
                <a:off x="4155625" y="5341592"/>
                <a:ext cx="4010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m:t>
                      </m:r>
                      <m:r>
                        <a:rPr kumimoji="1" lang="en-US" altLang="zh-CN" b="0" i="1" smtClean="0">
                          <a:latin typeface="Cambria Math" charset="0"/>
                        </a:rPr>
                        <m:t>𝐻</m:t>
                      </m:r>
                    </m:oMath>
                  </m:oMathPara>
                </a14:m>
                <a:endParaRPr kumimoji="1" lang="zh-CN" altLang="en-US" dirty="0"/>
              </a:p>
            </p:txBody>
          </p:sp>
        </mc:Choice>
        <mc:Fallback xmlns="">
          <p:sp>
            <p:nvSpPr>
              <p:cNvPr id="21" name="文本框 20">
                <a:extLst>
                  <a:ext uri="{FF2B5EF4-FFF2-40B4-BE49-F238E27FC236}">
                    <a16:creationId xmlns:a16="http://schemas.microsoft.com/office/drawing/2014/main" id="{5F9BA86A-80DB-D74C-A335-F3489D050F1D}"/>
                  </a:ext>
                </a:extLst>
              </p:cNvPr>
              <p:cNvSpPr txBox="1">
                <a:spLocks noRot="1" noChangeAspect="1" noMove="1" noResize="1" noEditPoints="1" noAdjustHandles="1" noChangeArrowheads="1" noChangeShapeType="1" noTextEdit="1"/>
              </p:cNvSpPr>
              <p:nvPr/>
            </p:nvSpPr>
            <p:spPr>
              <a:xfrm>
                <a:off x="4155625" y="5341592"/>
                <a:ext cx="401072" cy="276999"/>
              </a:xfrm>
              <a:prstGeom prst="rect">
                <a:avLst/>
              </a:prstGeom>
              <a:blipFill>
                <a:blip r:embed="rId8"/>
                <a:stretch>
                  <a:fillRect l="-3030" r="-9091"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C6C62DA-D4A6-AC4D-8816-6B45D48AB704}"/>
                  </a:ext>
                </a:extLst>
              </p:cNvPr>
              <p:cNvSpPr txBox="1"/>
              <p:nvPr/>
            </p:nvSpPr>
            <p:spPr>
              <a:xfrm>
                <a:off x="4189414" y="2477284"/>
                <a:ext cx="227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𝐻</m:t>
                      </m:r>
                    </m:oMath>
                  </m:oMathPara>
                </a14:m>
                <a:endParaRPr kumimoji="1" lang="zh-CN" altLang="en-US" dirty="0"/>
              </a:p>
            </p:txBody>
          </p:sp>
        </mc:Choice>
        <mc:Fallback xmlns="">
          <p:sp>
            <p:nvSpPr>
              <p:cNvPr id="22" name="文本框 21">
                <a:extLst>
                  <a:ext uri="{FF2B5EF4-FFF2-40B4-BE49-F238E27FC236}">
                    <a16:creationId xmlns:a16="http://schemas.microsoft.com/office/drawing/2014/main" id="{5C6C62DA-D4A6-AC4D-8816-6B45D48AB704}"/>
                  </a:ext>
                </a:extLst>
              </p:cNvPr>
              <p:cNvSpPr txBox="1">
                <a:spLocks noRot="1" noChangeAspect="1" noMove="1" noResize="1" noEditPoints="1" noAdjustHandles="1" noChangeArrowheads="1" noChangeShapeType="1" noTextEdit="1"/>
              </p:cNvSpPr>
              <p:nvPr/>
            </p:nvSpPr>
            <p:spPr>
              <a:xfrm>
                <a:off x="4189414" y="2477284"/>
                <a:ext cx="227947" cy="276999"/>
              </a:xfrm>
              <a:prstGeom prst="rect">
                <a:avLst/>
              </a:prstGeom>
              <a:blipFill>
                <a:blip r:embed="rId9"/>
                <a:stretch>
                  <a:fillRect l="-21053" r="-15789"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1349CF4-82C5-4845-A228-55DEF3890F7E}"/>
                  </a:ext>
                </a:extLst>
              </p:cNvPr>
              <p:cNvSpPr txBox="1"/>
              <p:nvPr/>
            </p:nvSpPr>
            <p:spPr>
              <a:xfrm>
                <a:off x="5548496" y="3129188"/>
                <a:ext cx="477054"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1</m:t>
                        </m:r>
                      </m:sub>
                    </m:sSub>
                  </m:oMath>
                </a14:m>
                <a:r>
                  <a:rPr kumimoji="1" lang="en-US" altLang="zh-CN" dirty="0"/>
                  <a:t>,</a:t>
                </a:r>
                <a14:m>
                  <m:oMath xmlns:m="http://schemas.openxmlformats.org/officeDocument/2006/math">
                    <m:sSub>
                      <m:sSubPr>
                        <m:ctrlPr>
                          <a:rPr kumimoji="1" lang="en-US" altLang="zh-CN" i="1" dirty="0" smtClean="0">
                            <a:latin typeface="Cambria Math" panose="02040503050406030204" pitchFamily="18" charset="0"/>
                          </a:rPr>
                        </m:ctrlPr>
                      </m:sSubPr>
                      <m:e>
                        <m:r>
                          <a:rPr kumimoji="1" lang="en-US" altLang="zh-CN" b="0" i="1" dirty="0" smtClean="0">
                            <a:latin typeface="Cambria Math" charset="0"/>
                          </a:rPr>
                          <m:t>𝑡</m:t>
                        </m:r>
                      </m:e>
                      <m:sub>
                        <m:r>
                          <a:rPr kumimoji="1" lang="en-US" altLang="zh-CN" b="0" i="1" dirty="0" smtClean="0">
                            <a:latin typeface="Cambria Math" charset="0"/>
                          </a:rPr>
                          <m:t>𝑓</m:t>
                        </m:r>
                      </m:sub>
                    </m:sSub>
                  </m:oMath>
                </a14:m>
                <a:endParaRPr kumimoji="1" lang="zh-CN" altLang="en-US" dirty="0"/>
              </a:p>
            </p:txBody>
          </p:sp>
        </mc:Choice>
        <mc:Fallback xmlns="">
          <p:sp>
            <p:nvSpPr>
              <p:cNvPr id="23" name="文本框 22">
                <a:extLst>
                  <a:ext uri="{FF2B5EF4-FFF2-40B4-BE49-F238E27FC236}">
                    <a16:creationId xmlns:a16="http://schemas.microsoft.com/office/drawing/2014/main" id="{01349CF4-82C5-4845-A228-55DEF3890F7E}"/>
                  </a:ext>
                </a:extLst>
              </p:cNvPr>
              <p:cNvSpPr txBox="1">
                <a:spLocks noRot="1" noChangeAspect="1" noMove="1" noResize="1" noEditPoints="1" noAdjustHandles="1" noChangeArrowheads="1" noChangeShapeType="1" noTextEdit="1"/>
              </p:cNvSpPr>
              <p:nvPr/>
            </p:nvSpPr>
            <p:spPr>
              <a:xfrm>
                <a:off x="5548496" y="3129188"/>
                <a:ext cx="477054" cy="299249"/>
              </a:xfrm>
              <a:prstGeom prst="rect">
                <a:avLst/>
              </a:prstGeom>
              <a:blipFill>
                <a:blip r:embed="rId10"/>
                <a:stretch>
                  <a:fillRect l="-15789" t="-20000" r="-13158" b="-3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CBBE3717-126F-1E49-AE99-B955A298FEDE}"/>
                  </a:ext>
                </a:extLst>
              </p:cNvPr>
              <p:cNvSpPr txBox="1"/>
              <p:nvPr/>
            </p:nvSpPr>
            <p:spPr>
              <a:xfrm>
                <a:off x="4570146" y="2048276"/>
                <a:ext cx="482376" cy="299249"/>
              </a:xfrm>
              <a:prstGeom prst="rect">
                <a:avLst/>
              </a:prstGeom>
              <a:noFill/>
            </p:spPr>
            <p:txBody>
              <a:bodyPr wrap="none" lIns="0" tIns="0" rIns="0" bIns="0" rtlCol="0">
                <a:spAutoFit/>
              </a:bodyPr>
              <a:lstStyle/>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h</m:t>
                        </m:r>
                      </m:e>
                      <m:sub>
                        <m:r>
                          <a:rPr kumimoji="1" lang="en-US" altLang="zh-CN" b="0" i="1" smtClean="0">
                            <a:latin typeface="Cambria Math" charset="0"/>
                          </a:rPr>
                          <m:t>2</m:t>
                        </m:r>
                      </m:sub>
                    </m:sSub>
                  </m:oMath>
                </a14:m>
                <a:r>
                  <a:rPr kumimoji="1" lang="en-US" altLang="zh-CN" dirty="0"/>
                  <a:t>,</a:t>
                </a:r>
                <a14:m>
                  <m:oMath xmlns:m="http://schemas.openxmlformats.org/officeDocument/2006/math">
                    <m:sSub>
                      <m:sSubPr>
                        <m:ctrlPr>
                          <a:rPr kumimoji="1" lang="en-US" altLang="zh-CN" i="1" dirty="0" smtClean="0">
                            <a:latin typeface="Cambria Math" panose="02040503050406030204" pitchFamily="18" charset="0"/>
                          </a:rPr>
                        </m:ctrlPr>
                      </m:sSubPr>
                      <m:e>
                        <m:r>
                          <a:rPr kumimoji="1" lang="en-US" altLang="zh-CN" b="0" i="1" dirty="0" smtClean="0">
                            <a:latin typeface="Cambria Math" charset="0"/>
                          </a:rPr>
                          <m:t>𝑡</m:t>
                        </m:r>
                      </m:e>
                      <m:sub>
                        <m:r>
                          <a:rPr kumimoji="1" lang="en-US" altLang="zh-CN" b="0" i="1" dirty="0" smtClean="0">
                            <a:latin typeface="Cambria Math" charset="0"/>
                          </a:rPr>
                          <m:t>𝑓</m:t>
                        </m:r>
                      </m:sub>
                    </m:sSub>
                  </m:oMath>
                </a14:m>
                <a:endParaRPr kumimoji="1" lang="zh-CN" altLang="en-US" dirty="0"/>
              </a:p>
            </p:txBody>
          </p:sp>
        </mc:Choice>
        <mc:Fallback xmlns="">
          <p:sp>
            <p:nvSpPr>
              <p:cNvPr id="24" name="文本框 23">
                <a:extLst>
                  <a:ext uri="{FF2B5EF4-FFF2-40B4-BE49-F238E27FC236}">
                    <a16:creationId xmlns:a16="http://schemas.microsoft.com/office/drawing/2014/main" id="{CBBE3717-126F-1E49-AE99-B955A298FEDE}"/>
                  </a:ext>
                </a:extLst>
              </p:cNvPr>
              <p:cNvSpPr txBox="1">
                <a:spLocks noRot="1" noChangeAspect="1" noMove="1" noResize="1" noEditPoints="1" noAdjustHandles="1" noChangeArrowheads="1" noChangeShapeType="1" noTextEdit="1"/>
              </p:cNvSpPr>
              <p:nvPr/>
            </p:nvSpPr>
            <p:spPr>
              <a:xfrm>
                <a:off x="4570146" y="2048276"/>
                <a:ext cx="482376" cy="299249"/>
              </a:xfrm>
              <a:prstGeom prst="rect">
                <a:avLst/>
              </a:prstGeom>
              <a:blipFill>
                <a:blip r:embed="rId11"/>
                <a:stretch>
                  <a:fillRect l="-18421" t="-20000" r="-10526" b="-3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611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249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5B173042-3188-4847-A513-94B7795EB5E3}"/>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BD9E5385-B235-574C-8DEB-9819A3B9DBB0}"/>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a:extLst>
              <a:ext uri="{FF2B5EF4-FFF2-40B4-BE49-F238E27FC236}">
                <a16:creationId xmlns:a16="http://schemas.microsoft.com/office/drawing/2014/main" id="{4D484F73-0727-F74C-B9D7-28D1E5E3D4AA}"/>
              </a:ext>
            </a:extLst>
          </p:cNvPr>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6FED8B4A-4406-634F-8B2C-4A6C2A59E652}"/>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a:extLst>
              <a:ext uri="{FF2B5EF4-FFF2-40B4-BE49-F238E27FC236}">
                <a16:creationId xmlns:a16="http://schemas.microsoft.com/office/drawing/2014/main" id="{9D53D2B0-2856-5F48-ADD8-E6E9FEC810C5}"/>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a:extLst>
              <a:ext uri="{FF2B5EF4-FFF2-40B4-BE49-F238E27FC236}">
                <a16:creationId xmlns:a16="http://schemas.microsoft.com/office/drawing/2014/main" id="{10DA99B9-1DB8-CF40-A601-6D3ED9B048C1}"/>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8">
            <a:extLst>
              <a:ext uri="{FF2B5EF4-FFF2-40B4-BE49-F238E27FC236}">
                <a16:creationId xmlns:a16="http://schemas.microsoft.com/office/drawing/2014/main" id="{A1456E3C-7255-4147-9707-442EE374A249}"/>
              </a:ext>
            </a:extLst>
          </p:cNvPr>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六、定壁温边界条件下半无限大物体的温度响应</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7">
            <a:extLst>
              <a:ext uri="{FF2B5EF4-FFF2-40B4-BE49-F238E27FC236}">
                <a16:creationId xmlns:a16="http://schemas.microsoft.com/office/drawing/2014/main" id="{2780E316-4AC2-7A43-89D1-3C0A3523D128}"/>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2" name="矩形 11">
            <a:extLst>
              <a:ext uri="{FF2B5EF4-FFF2-40B4-BE49-F238E27FC236}">
                <a16:creationId xmlns:a16="http://schemas.microsoft.com/office/drawing/2014/main" id="{3AECF14E-E815-954E-9058-4A8830BB3275}"/>
              </a:ext>
            </a:extLst>
          </p:cNvPr>
          <p:cNvSpPr/>
          <p:nvPr/>
        </p:nvSpPr>
        <p:spPr>
          <a:xfrm>
            <a:off x="2861733" y="1493836"/>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箭头连接符 12">
            <a:extLst>
              <a:ext uri="{FF2B5EF4-FFF2-40B4-BE49-F238E27FC236}">
                <a16:creationId xmlns:a16="http://schemas.microsoft.com/office/drawing/2014/main" id="{74FA3DF5-9A38-B945-9DE8-57FC0AC41A84}"/>
              </a:ext>
            </a:extLst>
          </p:cNvPr>
          <p:cNvCxnSpPr/>
          <p:nvPr/>
        </p:nvCxnSpPr>
        <p:spPr>
          <a:xfrm>
            <a:off x="2861733" y="4736569"/>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99C99FC7-D727-0845-8600-E90A3C8E08E6}"/>
              </a:ext>
            </a:extLst>
          </p:cNvPr>
          <p:cNvCxnSpPr/>
          <p:nvPr/>
        </p:nvCxnSpPr>
        <p:spPr>
          <a:xfrm flipV="1">
            <a:off x="2861733" y="1176871"/>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4BB5DCA-C6F5-BB44-93D3-776CC59AF1F2}"/>
                  </a:ext>
                </a:extLst>
              </p:cNvPr>
              <p:cNvSpPr txBox="1"/>
              <p:nvPr/>
            </p:nvSpPr>
            <p:spPr>
              <a:xfrm>
                <a:off x="6278222" y="4736569"/>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5" name="文本框 14">
                <a:extLst>
                  <a:ext uri="{FF2B5EF4-FFF2-40B4-BE49-F238E27FC236}">
                    <a16:creationId xmlns:a16="http://schemas.microsoft.com/office/drawing/2014/main" id="{64BB5DCA-C6F5-BB44-93D3-776CC59AF1F2}"/>
                  </a:ext>
                </a:extLst>
              </p:cNvPr>
              <p:cNvSpPr txBox="1">
                <a:spLocks noRot="1" noChangeAspect="1" noMove="1" noResize="1" noEditPoints="1" noAdjustHandles="1" noChangeArrowheads="1" noChangeShapeType="1" noTextEdit="1"/>
              </p:cNvSpPr>
              <p:nvPr/>
            </p:nvSpPr>
            <p:spPr>
              <a:xfrm>
                <a:off x="6278222" y="4736569"/>
                <a:ext cx="183319" cy="276999"/>
              </a:xfrm>
              <a:prstGeom prst="rect">
                <a:avLst/>
              </a:prstGeom>
              <a:blipFill>
                <a:blip r:embed="rId2"/>
                <a:stretch>
                  <a:fillRect l="-12500" r="-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4F7F898-7F50-2149-9732-7F84C6CFA76C}"/>
                  </a:ext>
                </a:extLst>
              </p:cNvPr>
              <p:cNvSpPr txBox="1"/>
              <p:nvPr/>
            </p:nvSpPr>
            <p:spPr>
              <a:xfrm>
                <a:off x="2647984" y="1247501"/>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6" name="文本框 15">
                <a:extLst>
                  <a:ext uri="{FF2B5EF4-FFF2-40B4-BE49-F238E27FC236}">
                    <a16:creationId xmlns:a16="http://schemas.microsoft.com/office/drawing/2014/main" id="{C4F7F898-7F50-2149-9732-7F84C6CFA76C}"/>
                  </a:ext>
                </a:extLst>
              </p:cNvPr>
              <p:cNvSpPr txBox="1">
                <a:spLocks noRot="1" noChangeAspect="1" noMove="1" noResize="1" noEditPoints="1" noAdjustHandles="1" noChangeArrowheads="1" noChangeShapeType="1" noTextEdit="1"/>
              </p:cNvSpPr>
              <p:nvPr/>
            </p:nvSpPr>
            <p:spPr>
              <a:xfrm>
                <a:off x="2647984" y="1247501"/>
                <a:ext cx="149913" cy="276999"/>
              </a:xfrm>
              <a:prstGeom prst="rect">
                <a:avLst/>
              </a:prstGeom>
              <a:blipFill>
                <a:blip r:embed="rId3"/>
                <a:stretch>
                  <a:fillRect l="-33333" r="-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3596D77-1F32-4945-8FB2-9A3C054020D4}"/>
                  </a:ext>
                </a:extLst>
              </p:cNvPr>
              <p:cNvSpPr txBox="1"/>
              <p:nvPr/>
            </p:nvSpPr>
            <p:spPr>
              <a:xfrm>
                <a:off x="2583864" y="4598069"/>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17" name="文本框 16">
                <a:extLst>
                  <a:ext uri="{FF2B5EF4-FFF2-40B4-BE49-F238E27FC236}">
                    <a16:creationId xmlns:a16="http://schemas.microsoft.com/office/drawing/2014/main" id="{C3596D77-1F32-4945-8FB2-9A3C054020D4}"/>
                  </a:ext>
                </a:extLst>
              </p:cNvPr>
              <p:cNvSpPr txBox="1">
                <a:spLocks noRot="1" noChangeAspect="1" noMove="1" noResize="1" noEditPoints="1" noAdjustHandles="1" noChangeArrowheads="1" noChangeShapeType="1" noTextEdit="1"/>
              </p:cNvSpPr>
              <p:nvPr/>
            </p:nvSpPr>
            <p:spPr>
              <a:xfrm>
                <a:off x="2583864" y="4598069"/>
                <a:ext cx="214033" cy="276999"/>
              </a:xfrm>
              <a:prstGeom prst="rect">
                <a:avLst/>
              </a:prstGeom>
              <a:blipFill>
                <a:blip r:embed="rId4"/>
                <a:stretch>
                  <a:fillRect l="-16667" r="-166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6DBCD08-77B7-7E43-85EE-4207A7CF0765}"/>
                  </a:ext>
                </a:extLst>
              </p:cNvPr>
              <p:cNvSpPr txBox="1"/>
              <p:nvPr/>
            </p:nvSpPr>
            <p:spPr>
              <a:xfrm>
                <a:off x="3844812" y="2967680"/>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8" name="文本框 17">
                <a:extLst>
                  <a:ext uri="{FF2B5EF4-FFF2-40B4-BE49-F238E27FC236}">
                    <a16:creationId xmlns:a16="http://schemas.microsoft.com/office/drawing/2014/main" id="{26DBCD08-77B7-7E43-85EE-4207A7CF0765}"/>
                  </a:ext>
                </a:extLst>
              </p:cNvPr>
              <p:cNvSpPr txBox="1">
                <a:spLocks noRot="1" noChangeAspect="1" noMove="1" noResize="1" noEditPoints="1" noAdjustHandles="1" noChangeArrowheads="1" noChangeShapeType="1" noTextEdit="1"/>
              </p:cNvSpPr>
              <p:nvPr/>
            </p:nvSpPr>
            <p:spPr>
              <a:xfrm>
                <a:off x="3844812" y="2967680"/>
                <a:ext cx="1273490" cy="276999"/>
              </a:xfrm>
              <a:prstGeom prst="rect">
                <a:avLst/>
              </a:prstGeom>
              <a:blipFill>
                <a:blip r:embed="rId5"/>
                <a:stretch>
                  <a:fillRect l="-1980" r="-990"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19A52A6C-B406-E44E-A0F7-154350BC1340}"/>
                  </a:ext>
                </a:extLst>
              </p:cNvPr>
              <p:cNvSpPr txBox="1"/>
              <p:nvPr/>
            </p:nvSpPr>
            <p:spPr>
              <a:xfrm>
                <a:off x="2480733" y="3054487"/>
                <a:ext cx="292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19A52A6C-B406-E44E-A0F7-154350BC1340}"/>
                  </a:ext>
                </a:extLst>
              </p:cNvPr>
              <p:cNvSpPr txBox="1">
                <a:spLocks noRot="1" noChangeAspect="1" noMove="1" noResize="1" noEditPoints="1" noAdjustHandles="1" noChangeArrowheads="1" noChangeShapeType="1" noTextEdit="1"/>
              </p:cNvSpPr>
              <p:nvPr/>
            </p:nvSpPr>
            <p:spPr>
              <a:xfrm>
                <a:off x="2480733" y="3054487"/>
                <a:ext cx="292581" cy="276999"/>
              </a:xfrm>
              <a:prstGeom prst="rect">
                <a:avLst/>
              </a:prstGeom>
              <a:blipFill>
                <a:blip r:embed="rId6"/>
                <a:stretch>
                  <a:fillRect l="-12500" b="-90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0666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9E5E1E3-4BEF-7F4C-A1FA-A26C343758E1}"/>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5F9A54DB-BA9D-624E-B395-DD4D2860111A}"/>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a:extLst>
              <a:ext uri="{FF2B5EF4-FFF2-40B4-BE49-F238E27FC236}">
                <a16:creationId xmlns:a16="http://schemas.microsoft.com/office/drawing/2014/main" id="{DEBDEDBC-4092-AA40-92FB-326A82524112}"/>
              </a:ext>
            </a:extLst>
          </p:cNvPr>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A3EFEB97-5CE8-0C47-9F82-F28A286DDF81}"/>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a:extLst>
              <a:ext uri="{FF2B5EF4-FFF2-40B4-BE49-F238E27FC236}">
                <a16:creationId xmlns:a16="http://schemas.microsoft.com/office/drawing/2014/main" id="{0E6A0C54-5E28-314D-BA0A-69022765EBD2}"/>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a:extLst>
              <a:ext uri="{FF2B5EF4-FFF2-40B4-BE49-F238E27FC236}">
                <a16:creationId xmlns:a16="http://schemas.microsoft.com/office/drawing/2014/main" id="{77954152-9E2F-9149-BC3E-E24C2F6B20E1}"/>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7">
            <a:extLst>
              <a:ext uri="{FF2B5EF4-FFF2-40B4-BE49-F238E27FC236}">
                <a16:creationId xmlns:a16="http://schemas.microsoft.com/office/drawing/2014/main" id="{11C20EB2-3B3A-314F-901A-9B05972C84E5}"/>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1" name="object 8">
            <a:extLst>
              <a:ext uri="{FF2B5EF4-FFF2-40B4-BE49-F238E27FC236}">
                <a16:creationId xmlns:a16="http://schemas.microsoft.com/office/drawing/2014/main" id="{E2F11165-C40F-FF4F-8921-9231E501717B}"/>
              </a:ext>
            </a:extLst>
          </p:cNvPr>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七、积分方程近似解</a:t>
            </a:r>
            <a:endParaRPr sz="28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4A490A1-EA84-6D49-A813-FAF7DA8E0D3F}"/>
                  </a:ext>
                </a:extLst>
              </p:cNvPr>
              <p:cNvSpPr txBox="1"/>
              <p:nvPr/>
            </p:nvSpPr>
            <p:spPr>
              <a:xfrm>
                <a:off x="609600" y="1686760"/>
                <a:ext cx="3556000" cy="923330"/>
              </a:xfrm>
              <a:prstGeom prst="rect">
                <a:avLst/>
              </a:prstGeom>
              <a:noFill/>
            </p:spPr>
            <p:txBody>
              <a:bodyPr wrap="square" lIns="0" tIns="0" rIns="0" bIns="0" rtlCol="0">
                <a:spAutoFit/>
              </a:bodyPr>
              <a:lstStyle/>
              <a:p>
                <a:r>
                  <a:rPr lang="zh-CN" altLang="en-US" sz="2000" b="1" dirty="0">
                    <a:solidFill>
                      <a:srgbClr val="FF0000"/>
                    </a:solidFill>
                    <a:latin typeface="SimHei" charset="0"/>
                    <a:ea typeface="SimHei" charset="0"/>
                    <a:cs typeface="SimHei" charset="0"/>
                  </a:rPr>
                  <a:t>随着时间的推移，边界的热作用逐渐向物体内部传播，形成一个厚度为</a:t>
                </a:r>
                <a14:m>
                  <m:oMath xmlns:m="http://schemas.openxmlformats.org/officeDocument/2006/math">
                    <m:r>
                      <a:rPr lang="zh-CN" altLang="en-US" sz="2000" b="1" i="1" smtClean="0">
                        <a:solidFill>
                          <a:srgbClr val="FF0000"/>
                        </a:solidFill>
                        <a:latin typeface="Cambria Math" charset="0"/>
                        <a:ea typeface="Cambria Math" charset="0"/>
                        <a:cs typeface="Cambria Math" charset="0"/>
                      </a:rPr>
                      <m:t>𝜹</m:t>
                    </m:r>
                    <m:r>
                      <m:rPr>
                        <m:nor/>
                      </m:rPr>
                      <a:rPr lang="zh-CN" altLang="en-US" sz="2000" b="1" dirty="0">
                        <a:solidFill>
                          <a:srgbClr val="FF0000"/>
                        </a:solidFill>
                        <a:latin typeface="SimHei" charset="0"/>
                        <a:ea typeface="SimHei" charset="0"/>
                        <a:cs typeface="SimHei" charset="0"/>
                      </a:rPr>
                      <m:t>的热渗透层</m:t>
                    </m:r>
                  </m:oMath>
                </a14:m>
                <a:endParaRPr lang="zh-CN" altLang="en-US" sz="2000" b="1" dirty="0">
                  <a:solidFill>
                    <a:srgbClr val="FF0000"/>
                  </a:solidFill>
                  <a:latin typeface="SimHei" charset="0"/>
                  <a:ea typeface="SimHei" charset="0"/>
                  <a:cs typeface="SimHei" charset="0"/>
                </a:endParaRPr>
              </a:p>
            </p:txBody>
          </p:sp>
        </mc:Choice>
        <mc:Fallback xmlns="">
          <p:sp>
            <p:nvSpPr>
              <p:cNvPr id="12" name="文本框 11">
                <a:extLst>
                  <a:ext uri="{FF2B5EF4-FFF2-40B4-BE49-F238E27FC236}">
                    <a16:creationId xmlns:a16="http://schemas.microsoft.com/office/drawing/2014/main" id="{94A490A1-EA84-6D49-A813-FAF7DA8E0D3F}"/>
                  </a:ext>
                </a:extLst>
              </p:cNvPr>
              <p:cNvSpPr txBox="1">
                <a:spLocks noRot="1" noChangeAspect="1" noMove="1" noResize="1" noEditPoints="1" noAdjustHandles="1" noChangeArrowheads="1" noChangeShapeType="1" noTextEdit="1"/>
              </p:cNvSpPr>
              <p:nvPr/>
            </p:nvSpPr>
            <p:spPr>
              <a:xfrm>
                <a:off x="609600" y="1686760"/>
                <a:ext cx="3556000" cy="923330"/>
              </a:xfrm>
              <a:prstGeom prst="rect">
                <a:avLst/>
              </a:prstGeom>
              <a:blipFill>
                <a:blip r:embed="rId2"/>
                <a:stretch>
                  <a:fillRect l="-4286" t="-8108" b="-135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3143620-45BF-B84A-BD32-6DAC75676DE0}"/>
                  </a:ext>
                </a:extLst>
              </p:cNvPr>
              <p:cNvSpPr txBox="1"/>
              <p:nvPr/>
            </p:nvSpPr>
            <p:spPr>
              <a:xfrm>
                <a:off x="516467" y="3137853"/>
                <a:ext cx="3649133"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solidFill>
                            <a:srgbClr val="FF0000"/>
                          </a:solidFill>
                          <a:latin typeface="Cambria Math" charset="0"/>
                          <a:ea typeface="SimHei" charset="0"/>
                          <a:cs typeface="SimHei" charset="0"/>
                        </a:rPr>
                        <m:t>𝒙</m:t>
                      </m:r>
                      <m:r>
                        <a:rPr kumimoji="1" lang="en-US" altLang="zh-CN" sz="2000" b="1" i="1" smtClean="0">
                          <a:solidFill>
                            <a:srgbClr val="FF0000"/>
                          </a:solidFill>
                          <a:latin typeface="Cambria Math" charset="0"/>
                          <a:ea typeface="SimHei" charset="0"/>
                          <a:cs typeface="SimHei" charset="0"/>
                        </a:rPr>
                        <m:t>≥</m:t>
                      </m:r>
                      <m:r>
                        <a:rPr kumimoji="1" lang="en-US" altLang="zh-CN" sz="2000" b="1" i="1" smtClean="0">
                          <a:solidFill>
                            <a:srgbClr val="FF0000"/>
                          </a:solidFill>
                          <a:latin typeface="Cambria Math" charset="0"/>
                          <a:ea typeface="SimHei" charset="0"/>
                          <a:cs typeface="SimHei" charset="0"/>
                        </a:rPr>
                        <m:t>𝜹</m:t>
                      </m:r>
                      <m:r>
                        <a:rPr kumimoji="1" lang="zh-CN" altLang="en-US" sz="2000" b="1" i="1" smtClean="0">
                          <a:solidFill>
                            <a:srgbClr val="FF0000"/>
                          </a:solidFill>
                          <a:latin typeface="Cambria Math" charset="0"/>
                          <a:ea typeface="SimHei" charset="0"/>
                          <a:cs typeface="SimHei" charset="0"/>
                        </a:rPr>
                        <m:t>的区域：还没有受到边界</m:t>
                      </m:r>
                    </m:oMath>
                  </m:oMathPara>
                </a14:m>
                <a:endParaRPr kumimoji="1" lang="zh-CN" altLang="en-US" sz="2000" b="1" i="1" dirty="0">
                  <a:solidFill>
                    <a:srgbClr val="FF0000"/>
                  </a:solidFill>
                  <a:latin typeface="SimHei" charset="0"/>
                  <a:ea typeface="SimHei" charset="0"/>
                  <a:cs typeface="SimHei" charset="0"/>
                </a:endParaRPr>
              </a:p>
              <a:p>
                <a:pPr/>
                <a14:m>
                  <m:oMathPara xmlns:m="http://schemas.openxmlformats.org/officeDocument/2006/math">
                    <m:oMathParaPr>
                      <m:jc m:val="centerGroup"/>
                    </m:oMathParaPr>
                    <m:oMath xmlns:m="http://schemas.openxmlformats.org/officeDocument/2006/math">
                      <m:r>
                        <a:rPr kumimoji="1" lang="zh-CN" altLang="en-US" sz="2000" b="1" i="1" smtClean="0">
                          <a:solidFill>
                            <a:srgbClr val="FF0000"/>
                          </a:solidFill>
                          <a:latin typeface="Cambria Math" charset="0"/>
                          <a:ea typeface="SimHei" charset="0"/>
                          <a:cs typeface="SimHei" charset="0"/>
                        </a:rPr>
                        <m:t>热作用的影响，温度没有变化</m:t>
                      </m:r>
                      <m:r>
                        <a:rPr kumimoji="1" lang="zh-CN" altLang="en-US" sz="2000" b="1" i="1" smtClean="0">
                          <a:solidFill>
                            <a:srgbClr val="FF0000"/>
                          </a:solidFill>
                          <a:latin typeface="Cambria Math" charset="0"/>
                          <a:ea typeface="SimHei" charset="0"/>
                          <a:cs typeface="SimHei" charset="0"/>
                        </a:rPr>
                        <m:t> </m:t>
                      </m:r>
                    </m:oMath>
                  </m:oMathPara>
                </a14:m>
                <a:endParaRPr kumimoji="1" lang="zh-CN" altLang="en-US" sz="2000" b="1" dirty="0">
                  <a:solidFill>
                    <a:srgbClr val="FF0000"/>
                  </a:solidFill>
                  <a:latin typeface="SimHei" charset="0"/>
                  <a:ea typeface="SimHei" charset="0"/>
                  <a:cs typeface="SimHei" charset="0"/>
                </a:endParaRPr>
              </a:p>
            </p:txBody>
          </p:sp>
        </mc:Choice>
        <mc:Fallback xmlns="">
          <p:sp>
            <p:nvSpPr>
              <p:cNvPr id="13" name="文本框 12">
                <a:extLst>
                  <a:ext uri="{FF2B5EF4-FFF2-40B4-BE49-F238E27FC236}">
                    <a16:creationId xmlns:a16="http://schemas.microsoft.com/office/drawing/2014/main" id="{53143620-45BF-B84A-BD32-6DAC75676DE0}"/>
                  </a:ext>
                </a:extLst>
              </p:cNvPr>
              <p:cNvSpPr txBox="1">
                <a:spLocks noRot="1" noChangeAspect="1" noMove="1" noResize="1" noEditPoints="1" noAdjustHandles="1" noChangeArrowheads="1" noChangeShapeType="1" noTextEdit="1"/>
              </p:cNvSpPr>
              <p:nvPr/>
            </p:nvSpPr>
            <p:spPr>
              <a:xfrm>
                <a:off x="516467" y="3137853"/>
                <a:ext cx="3649133" cy="615553"/>
              </a:xfrm>
              <a:prstGeom prst="rect">
                <a:avLst/>
              </a:prstGeom>
              <a:blipFill>
                <a:blip r:embed="rId3"/>
                <a:stretch>
                  <a:fillRect b="-1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E2C518A-A787-C342-B6A7-762D7D71D748}"/>
                  </a:ext>
                </a:extLst>
              </p:cNvPr>
              <p:cNvSpPr txBox="1"/>
              <p:nvPr/>
            </p:nvSpPr>
            <p:spPr>
              <a:xfrm>
                <a:off x="609600" y="4289846"/>
                <a:ext cx="2328334" cy="5266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1" i="1" smtClean="0">
                          <a:solidFill>
                            <a:srgbClr val="FF0000"/>
                          </a:solidFill>
                          <a:latin typeface="Cambria Math" charset="0"/>
                        </a:rPr>
                        <m:t>𝒙</m:t>
                      </m:r>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𝜹</m:t>
                      </m:r>
                      <m:r>
                        <a:rPr kumimoji="1" lang="zh-CN" altLang="en-US" b="1" i="1" smtClean="0">
                          <a:solidFill>
                            <a:srgbClr val="FF0000"/>
                          </a:solidFill>
                          <a:latin typeface="Cambria Math" charset="0"/>
                          <a:ea typeface="Cambria Math" charset="0"/>
                          <a:cs typeface="Cambria Math" charset="0"/>
                        </a:rPr>
                        <m:t>     </m:t>
                      </m:r>
                      <m:r>
                        <a:rPr kumimoji="1" lang="zh-CN" altLang="en-US" b="1" i="1" smtClean="0">
                          <a:solidFill>
                            <a:srgbClr val="FF0000"/>
                          </a:solidFill>
                          <a:latin typeface="Cambria Math" charset="0"/>
                          <a:ea typeface="Cambria Math" charset="0"/>
                          <a:cs typeface="Cambria Math" charset="0"/>
                        </a:rPr>
                        <m:t>𝜽</m:t>
                      </m:r>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𝟎</m:t>
                      </m:r>
                      <m:r>
                        <a:rPr kumimoji="1" lang="en-US" altLang="zh-CN" b="1" i="1" smtClean="0">
                          <a:solidFill>
                            <a:srgbClr val="FF0000"/>
                          </a:solidFill>
                          <a:latin typeface="Cambria Math" charset="0"/>
                          <a:ea typeface="Cambria Math" charset="0"/>
                          <a:cs typeface="Cambria Math" charset="0"/>
                        </a:rPr>
                        <m:t>, </m:t>
                      </m:r>
                      <m:f>
                        <m:fPr>
                          <m:ctrlPr>
                            <a:rPr kumimoji="1" lang="bg-BG" altLang="zh-CN" b="1" i="1" smtClean="0">
                              <a:solidFill>
                                <a:srgbClr val="FF0000"/>
                              </a:solidFill>
                              <a:latin typeface="Cambria Math" panose="02040503050406030204" pitchFamily="18" charset="0"/>
                              <a:ea typeface="Cambria Math" charset="0"/>
                              <a:cs typeface="Cambria Math" charset="0"/>
                            </a:rPr>
                          </m:ctrlPr>
                        </m:fPr>
                        <m:num>
                          <m:r>
                            <a:rPr kumimoji="1" lang="bg-BG" altLang="zh-CN" b="1" i="1" smtClean="0">
                              <a:solidFill>
                                <a:srgbClr val="FF0000"/>
                              </a:solidFill>
                              <a:latin typeface="Cambria Math" charset="0"/>
                              <a:ea typeface="Cambria Math" charset="0"/>
                              <a:cs typeface="Cambria Math" charset="0"/>
                            </a:rPr>
                            <m:t>𝝏𝜽</m:t>
                          </m:r>
                        </m:num>
                        <m:den>
                          <m:r>
                            <a:rPr kumimoji="1" lang="bg-BG"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𝒙</m:t>
                          </m:r>
                        </m:den>
                      </m:f>
                      <m:r>
                        <a:rPr kumimoji="1" lang="en-US" altLang="zh-CN" b="1" i="1" smtClean="0">
                          <a:solidFill>
                            <a:srgbClr val="FF0000"/>
                          </a:solidFill>
                          <a:latin typeface="Cambria Math" charset="0"/>
                          <a:ea typeface="Cambria Math" charset="0"/>
                          <a:cs typeface="Cambria Math" charset="0"/>
                        </a:rPr>
                        <m:t>=</m:t>
                      </m:r>
                      <m:r>
                        <a:rPr kumimoji="1" lang="en-US" altLang="zh-CN" b="1" i="1" smtClean="0">
                          <a:solidFill>
                            <a:srgbClr val="FF0000"/>
                          </a:solidFill>
                          <a:latin typeface="Cambria Math" charset="0"/>
                          <a:ea typeface="Cambria Math" charset="0"/>
                          <a:cs typeface="Cambria Math" charset="0"/>
                        </a:rPr>
                        <m:t>𝟎</m:t>
                      </m:r>
                    </m:oMath>
                  </m:oMathPara>
                </a14:m>
                <a:endParaRPr kumimoji="1" lang="zh-CN" altLang="en-US" b="1" dirty="0">
                  <a:solidFill>
                    <a:srgbClr val="FF0000"/>
                  </a:solidFill>
                </a:endParaRPr>
              </a:p>
            </p:txBody>
          </p:sp>
        </mc:Choice>
        <mc:Fallback xmlns="">
          <p:sp>
            <p:nvSpPr>
              <p:cNvPr id="14" name="文本框 13">
                <a:extLst>
                  <a:ext uri="{FF2B5EF4-FFF2-40B4-BE49-F238E27FC236}">
                    <a16:creationId xmlns:a16="http://schemas.microsoft.com/office/drawing/2014/main" id="{4E2C518A-A787-C342-B6A7-762D7D71D748}"/>
                  </a:ext>
                </a:extLst>
              </p:cNvPr>
              <p:cNvSpPr txBox="1">
                <a:spLocks noRot="1" noChangeAspect="1" noMove="1" noResize="1" noEditPoints="1" noAdjustHandles="1" noChangeArrowheads="1" noChangeShapeType="1" noTextEdit="1"/>
              </p:cNvSpPr>
              <p:nvPr/>
            </p:nvSpPr>
            <p:spPr>
              <a:xfrm>
                <a:off x="609600" y="4289846"/>
                <a:ext cx="2328334" cy="526683"/>
              </a:xfrm>
              <a:prstGeom prst="rect">
                <a:avLst/>
              </a:prstGeom>
              <a:blipFill>
                <a:blip r:embed="rId4"/>
                <a:stretch>
                  <a:fillRect t="-2381" r="-546" b="-14286"/>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08056F30-3882-7F49-BD2E-A189D12C1861}"/>
              </a:ext>
            </a:extLst>
          </p:cNvPr>
          <p:cNvSpPr/>
          <p:nvPr/>
        </p:nvSpPr>
        <p:spPr>
          <a:xfrm>
            <a:off x="4766733" y="1746480"/>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a:extLst>
              <a:ext uri="{FF2B5EF4-FFF2-40B4-BE49-F238E27FC236}">
                <a16:creationId xmlns:a16="http://schemas.microsoft.com/office/drawing/2014/main" id="{D9DF4FD5-C090-0742-92CE-9BD2E03C4B1F}"/>
              </a:ext>
            </a:extLst>
          </p:cNvPr>
          <p:cNvCxnSpPr/>
          <p:nvPr/>
        </p:nvCxnSpPr>
        <p:spPr>
          <a:xfrm>
            <a:off x="4766733" y="4989213"/>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FAC352A4-F74A-0E4D-80A1-5C1C75DF38A6}"/>
              </a:ext>
            </a:extLst>
          </p:cNvPr>
          <p:cNvCxnSpPr/>
          <p:nvPr/>
        </p:nvCxnSpPr>
        <p:spPr>
          <a:xfrm flipV="1">
            <a:off x="4766733" y="1429515"/>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352B319-D606-644D-B81A-C0955FAA6357}"/>
                  </a:ext>
                </a:extLst>
              </p:cNvPr>
              <p:cNvSpPr txBox="1"/>
              <p:nvPr/>
            </p:nvSpPr>
            <p:spPr>
              <a:xfrm>
                <a:off x="8183222" y="498921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8" name="文本框 17">
                <a:extLst>
                  <a:ext uri="{FF2B5EF4-FFF2-40B4-BE49-F238E27FC236}">
                    <a16:creationId xmlns:a16="http://schemas.microsoft.com/office/drawing/2014/main" id="{4352B319-D606-644D-B81A-C0955FAA6357}"/>
                  </a:ext>
                </a:extLst>
              </p:cNvPr>
              <p:cNvSpPr txBox="1">
                <a:spLocks noRot="1" noChangeAspect="1" noMove="1" noResize="1" noEditPoints="1" noAdjustHandles="1" noChangeArrowheads="1" noChangeShapeType="1" noTextEdit="1"/>
              </p:cNvSpPr>
              <p:nvPr/>
            </p:nvSpPr>
            <p:spPr>
              <a:xfrm>
                <a:off x="8183222" y="4989213"/>
                <a:ext cx="183319" cy="276999"/>
              </a:xfrm>
              <a:prstGeom prst="rect">
                <a:avLst/>
              </a:prstGeom>
              <a:blipFill>
                <a:blip r:embed="rId5"/>
                <a:stretch>
                  <a:fillRect l="-12500" r="-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5696803-01E8-4D4A-9288-C9B0E8A1730F}"/>
                  </a:ext>
                </a:extLst>
              </p:cNvPr>
              <p:cNvSpPr txBox="1"/>
              <p:nvPr/>
            </p:nvSpPr>
            <p:spPr>
              <a:xfrm>
                <a:off x="4552984" y="1500145"/>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9" name="文本框 18">
                <a:extLst>
                  <a:ext uri="{FF2B5EF4-FFF2-40B4-BE49-F238E27FC236}">
                    <a16:creationId xmlns:a16="http://schemas.microsoft.com/office/drawing/2014/main" id="{95696803-01E8-4D4A-9288-C9B0E8A1730F}"/>
                  </a:ext>
                </a:extLst>
              </p:cNvPr>
              <p:cNvSpPr txBox="1">
                <a:spLocks noRot="1" noChangeAspect="1" noMove="1" noResize="1" noEditPoints="1" noAdjustHandles="1" noChangeArrowheads="1" noChangeShapeType="1" noTextEdit="1"/>
              </p:cNvSpPr>
              <p:nvPr/>
            </p:nvSpPr>
            <p:spPr>
              <a:xfrm>
                <a:off x="4552984" y="1500145"/>
                <a:ext cx="149913" cy="276999"/>
              </a:xfrm>
              <a:prstGeom prst="rect">
                <a:avLst/>
              </a:prstGeom>
              <a:blipFill>
                <a:blip r:embed="rId6"/>
                <a:stretch>
                  <a:fillRect l="-33333" r="-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16329B4-8E9A-B14F-AC96-D8A37E0E6214}"/>
                  </a:ext>
                </a:extLst>
              </p:cNvPr>
              <p:cNvSpPr txBox="1"/>
              <p:nvPr/>
            </p:nvSpPr>
            <p:spPr>
              <a:xfrm>
                <a:off x="4488864" y="4850713"/>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20" name="文本框 19">
                <a:extLst>
                  <a:ext uri="{FF2B5EF4-FFF2-40B4-BE49-F238E27FC236}">
                    <a16:creationId xmlns:a16="http://schemas.microsoft.com/office/drawing/2014/main" id="{016329B4-8E9A-B14F-AC96-D8A37E0E6214}"/>
                  </a:ext>
                </a:extLst>
              </p:cNvPr>
              <p:cNvSpPr txBox="1">
                <a:spLocks noRot="1" noChangeAspect="1" noMove="1" noResize="1" noEditPoints="1" noAdjustHandles="1" noChangeArrowheads="1" noChangeShapeType="1" noTextEdit="1"/>
              </p:cNvSpPr>
              <p:nvPr/>
            </p:nvSpPr>
            <p:spPr>
              <a:xfrm>
                <a:off x="4488864" y="4850713"/>
                <a:ext cx="214033" cy="276999"/>
              </a:xfrm>
              <a:prstGeom prst="rect">
                <a:avLst/>
              </a:prstGeom>
              <a:blipFill>
                <a:blip r:embed="rId7"/>
                <a:stretch>
                  <a:fillRect l="-16667" r="-166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9EDEFB7-9229-6141-A83C-F535C013E9F8}"/>
                  </a:ext>
                </a:extLst>
              </p:cNvPr>
              <p:cNvSpPr txBox="1"/>
              <p:nvPr/>
            </p:nvSpPr>
            <p:spPr>
              <a:xfrm>
                <a:off x="5749812" y="3220324"/>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21" name="文本框 20">
                <a:extLst>
                  <a:ext uri="{FF2B5EF4-FFF2-40B4-BE49-F238E27FC236}">
                    <a16:creationId xmlns:a16="http://schemas.microsoft.com/office/drawing/2014/main" id="{A9EDEFB7-9229-6141-A83C-F535C013E9F8}"/>
                  </a:ext>
                </a:extLst>
              </p:cNvPr>
              <p:cNvSpPr txBox="1">
                <a:spLocks noRot="1" noChangeAspect="1" noMove="1" noResize="1" noEditPoints="1" noAdjustHandles="1" noChangeArrowheads="1" noChangeShapeType="1" noTextEdit="1"/>
              </p:cNvSpPr>
              <p:nvPr/>
            </p:nvSpPr>
            <p:spPr>
              <a:xfrm>
                <a:off x="5749812" y="3220324"/>
                <a:ext cx="1273490" cy="276999"/>
              </a:xfrm>
              <a:prstGeom prst="rect">
                <a:avLst/>
              </a:prstGeom>
              <a:blipFill>
                <a:blip r:embed="rId8"/>
                <a:stretch>
                  <a:fillRect l="-990"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23B7844-E589-0C4B-B120-1D2B553AA4BB}"/>
                  </a:ext>
                </a:extLst>
              </p:cNvPr>
              <p:cNvSpPr txBox="1"/>
              <p:nvPr/>
            </p:nvSpPr>
            <p:spPr>
              <a:xfrm>
                <a:off x="4385733" y="3307131"/>
                <a:ext cx="2925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𝑡</m:t>
                          </m:r>
                        </m:e>
                        <m:sub>
                          <m:r>
                            <a:rPr kumimoji="1" lang="en-US" altLang="zh-CN" b="0" i="1" smtClean="0">
                              <a:latin typeface="Cambria Math" charset="0"/>
                            </a:rPr>
                            <m:t>𝑤</m:t>
                          </m:r>
                        </m:sub>
                      </m:sSub>
                    </m:oMath>
                  </m:oMathPara>
                </a14:m>
                <a:endParaRPr kumimoji="1" lang="zh-CN" altLang="en-US" dirty="0"/>
              </a:p>
            </p:txBody>
          </p:sp>
        </mc:Choice>
        <mc:Fallback xmlns="">
          <p:sp>
            <p:nvSpPr>
              <p:cNvPr id="22" name="文本框 21">
                <a:extLst>
                  <a:ext uri="{FF2B5EF4-FFF2-40B4-BE49-F238E27FC236}">
                    <a16:creationId xmlns:a16="http://schemas.microsoft.com/office/drawing/2014/main" id="{D23B7844-E589-0C4B-B120-1D2B553AA4BB}"/>
                  </a:ext>
                </a:extLst>
              </p:cNvPr>
              <p:cNvSpPr txBox="1">
                <a:spLocks noRot="1" noChangeAspect="1" noMove="1" noResize="1" noEditPoints="1" noAdjustHandles="1" noChangeArrowheads="1" noChangeShapeType="1" noTextEdit="1"/>
              </p:cNvSpPr>
              <p:nvPr/>
            </p:nvSpPr>
            <p:spPr>
              <a:xfrm>
                <a:off x="4385733" y="3307131"/>
                <a:ext cx="292581" cy="276999"/>
              </a:xfrm>
              <a:prstGeom prst="rect">
                <a:avLst/>
              </a:prstGeom>
              <a:blipFill>
                <a:blip r:embed="rId9"/>
                <a:stretch>
                  <a:fillRect l="-12500" b="-8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399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2CE9DBB-D2BD-6441-8427-F67FD6E90852}"/>
              </a:ext>
            </a:extLst>
          </p:cNvPr>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5" name="object 3">
            <a:extLst>
              <a:ext uri="{FF2B5EF4-FFF2-40B4-BE49-F238E27FC236}">
                <a16:creationId xmlns:a16="http://schemas.microsoft.com/office/drawing/2014/main" id="{2055506F-B52F-B948-A750-615C598D3D7D}"/>
              </a:ext>
            </a:extLst>
          </p:cNvPr>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6" name="object 4">
            <a:extLst>
              <a:ext uri="{FF2B5EF4-FFF2-40B4-BE49-F238E27FC236}">
                <a16:creationId xmlns:a16="http://schemas.microsoft.com/office/drawing/2014/main" id="{D456F2BE-54B9-5949-B409-2BF44DE162F7}"/>
              </a:ext>
            </a:extLst>
          </p:cNvPr>
          <p:cNvSpPr/>
          <p:nvPr/>
        </p:nvSpPr>
        <p:spPr>
          <a:xfrm>
            <a:off x="228600" y="6280150"/>
            <a:ext cx="8915400" cy="57150"/>
          </a:xfrm>
          <a:custGeom>
            <a:avLst/>
            <a:gdLst/>
            <a:ahLst/>
            <a:cxnLst/>
            <a:rect l="l" t="t" r="r" b="b"/>
            <a:pathLst>
              <a:path w="8915400" h="57150">
                <a:moveTo>
                  <a:pt x="0" y="57150"/>
                </a:moveTo>
                <a:lnTo>
                  <a:pt x="8915400" y="57150"/>
                </a:lnTo>
                <a:lnTo>
                  <a:pt x="8915400" y="0"/>
                </a:lnTo>
                <a:lnTo>
                  <a:pt x="0" y="0"/>
                </a:lnTo>
                <a:lnTo>
                  <a:pt x="0" y="57150"/>
                </a:lnTo>
                <a:close/>
              </a:path>
            </a:pathLst>
          </a:custGeom>
          <a:solidFill>
            <a:srgbClr val="000080"/>
          </a:solidFill>
        </p:spPr>
        <p:txBody>
          <a:bodyPr wrap="square" lIns="0" tIns="0" rIns="0" bIns="0" rtlCol="0">
            <a:noAutofit/>
          </a:bodyPr>
          <a:lstStyle/>
          <a:p>
            <a:endParaRPr/>
          </a:p>
        </p:txBody>
      </p:sp>
      <p:sp>
        <p:nvSpPr>
          <p:cNvPr id="7" name="object 5">
            <a:extLst>
              <a:ext uri="{FF2B5EF4-FFF2-40B4-BE49-F238E27FC236}">
                <a16:creationId xmlns:a16="http://schemas.microsoft.com/office/drawing/2014/main" id="{1544B82C-F767-B342-BE9E-06517E3E2EFF}"/>
              </a:ext>
            </a:extLst>
          </p:cNvPr>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8" name="object 6">
            <a:extLst>
              <a:ext uri="{FF2B5EF4-FFF2-40B4-BE49-F238E27FC236}">
                <a16:creationId xmlns:a16="http://schemas.microsoft.com/office/drawing/2014/main" id="{490E5057-8FBE-5043-BCBC-65538F68A530}"/>
              </a:ext>
            </a:extLst>
          </p:cNvPr>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9" name="object 7">
            <a:extLst>
              <a:ext uri="{FF2B5EF4-FFF2-40B4-BE49-F238E27FC236}">
                <a16:creationId xmlns:a16="http://schemas.microsoft.com/office/drawing/2014/main" id="{28956C43-385A-E84B-B1FF-AB32287E0247}"/>
              </a:ext>
            </a:extLst>
          </p:cNvPr>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10" name="object 7">
            <a:extLst>
              <a:ext uri="{FF2B5EF4-FFF2-40B4-BE49-F238E27FC236}">
                <a16:creationId xmlns:a16="http://schemas.microsoft.com/office/drawing/2014/main" id="{E2149577-AB1A-0E4A-86ED-96833C147466}"/>
              </a:ext>
            </a:extLst>
          </p:cNvPr>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11" name="object 8">
            <a:extLst>
              <a:ext uri="{FF2B5EF4-FFF2-40B4-BE49-F238E27FC236}">
                <a16:creationId xmlns:a16="http://schemas.microsoft.com/office/drawing/2014/main" id="{6EAB2B95-0711-D34E-A1C9-62B6C70BE8D2}"/>
              </a:ext>
            </a:extLst>
          </p:cNvPr>
          <p:cNvSpPr txBox="1"/>
          <p:nvPr/>
        </p:nvSpPr>
        <p:spPr>
          <a:xfrm>
            <a:off x="609600" y="758406"/>
            <a:ext cx="7603067" cy="418465"/>
          </a:xfrm>
          <a:prstGeom prst="rect">
            <a:avLst/>
          </a:prstGeom>
        </p:spPr>
        <p:txBody>
          <a:bodyPr vert="horz" wrap="square" lIns="0" tIns="0" rIns="0" bIns="0" rtlCol="0">
            <a:noAutofit/>
          </a:bodyPr>
          <a:lstStyle/>
          <a:p>
            <a:pPr marL="12700">
              <a:lnSpc>
                <a:spcPts val="3295"/>
              </a:lnSpc>
            </a:pPr>
            <a:r>
              <a:rPr lang="zh-CN" altLang="en-US" sz="2800" b="1" spc="-10" dirty="0">
                <a:solidFill>
                  <a:srgbClr val="FF0000"/>
                </a:solidFill>
                <a:latin typeface="黑体" panose="02010609060101010101" pitchFamily="49" charset="-122"/>
                <a:ea typeface="黑体" panose="02010609060101010101" pitchFamily="49" charset="-122"/>
                <a:cs typeface="黑体"/>
              </a:rPr>
              <a:t>八、常热流边界条件下的半无限大物体</a:t>
            </a:r>
            <a:endParaRPr sz="2800" b="1" dirty="0">
              <a:solidFill>
                <a:srgbClr val="FF0000"/>
              </a:solidFill>
              <a:latin typeface="黑体" panose="02010609060101010101" pitchFamily="49" charset="-122"/>
              <a:ea typeface="黑体" panose="02010609060101010101" pitchFamily="49" charset="-122"/>
              <a:cs typeface="黑体"/>
            </a:endParaRPr>
          </a:p>
        </p:txBody>
      </p:sp>
      <p:sp>
        <p:nvSpPr>
          <p:cNvPr id="12" name="矩形 11">
            <a:extLst>
              <a:ext uri="{FF2B5EF4-FFF2-40B4-BE49-F238E27FC236}">
                <a16:creationId xmlns:a16="http://schemas.microsoft.com/office/drawing/2014/main" id="{79BCB6B3-65D5-8641-9314-AF10FF5B22AA}"/>
              </a:ext>
            </a:extLst>
          </p:cNvPr>
          <p:cNvSpPr/>
          <p:nvPr/>
        </p:nvSpPr>
        <p:spPr>
          <a:xfrm>
            <a:off x="3076896" y="1746480"/>
            <a:ext cx="3416488" cy="32427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线箭头连接符 12">
            <a:extLst>
              <a:ext uri="{FF2B5EF4-FFF2-40B4-BE49-F238E27FC236}">
                <a16:creationId xmlns:a16="http://schemas.microsoft.com/office/drawing/2014/main" id="{58AA5BDF-82CF-6444-94E1-25F9F2D1E1DD}"/>
              </a:ext>
            </a:extLst>
          </p:cNvPr>
          <p:cNvCxnSpPr/>
          <p:nvPr/>
        </p:nvCxnSpPr>
        <p:spPr>
          <a:xfrm>
            <a:off x="3076896" y="4989213"/>
            <a:ext cx="369146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D11F3825-34D9-6D45-A685-6A760EAE80F7}"/>
              </a:ext>
            </a:extLst>
          </p:cNvPr>
          <p:cNvCxnSpPr/>
          <p:nvPr/>
        </p:nvCxnSpPr>
        <p:spPr>
          <a:xfrm flipV="1">
            <a:off x="3076896" y="1429515"/>
            <a:ext cx="0" cy="35596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DEDF997-0681-9844-BA01-B3530FF5D45E}"/>
                  </a:ext>
                </a:extLst>
              </p:cNvPr>
              <p:cNvSpPr txBox="1"/>
              <p:nvPr/>
            </p:nvSpPr>
            <p:spPr>
              <a:xfrm>
                <a:off x="6493385" y="4989213"/>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𝑥</m:t>
                      </m:r>
                    </m:oMath>
                  </m:oMathPara>
                </a14:m>
                <a:endParaRPr kumimoji="1" lang="zh-CN" altLang="en-US" dirty="0"/>
              </a:p>
            </p:txBody>
          </p:sp>
        </mc:Choice>
        <mc:Fallback xmlns="">
          <p:sp>
            <p:nvSpPr>
              <p:cNvPr id="15" name="文本框 14">
                <a:extLst>
                  <a:ext uri="{FF2B5EF4-FFF2-40B4-BE49-F238E27FC236}">
                    <a16:creationId xmlns:a16="http://schemas.microsoft.com/office/drawing/2014/main" id="{DDEDF997-0681-9844-BA01-B3530FF5D45E}"/>
                  </a:ext>
                </a:extLst>
              </p:cNvPr>
              <p:cNvSpPr txBox="1">
                <a:spLocks noRot="1" noChangeAspect="1" noMove="1" noResize="1" noEditPoints="1" noAdjustHandles="1" noChangeArrowheads="1" noChangeShapeType="1" noTextEdit="1"/>
              </p:cNvSpPr>
              <p:nvPr/>
            </p:nvSpPr>
            <p:spPr>
              <a:xfrm>
                <a:off x="6493385" y="4989213"/>
                <a:ext cx="183319" cy="276999"/>
              </a:xfrm>
              <a:prstGeom prst="rect">
                <a:avLst/>
              </a:prstGeom>
              <a:blipFill>
                <a:blip r:embed="rId2"/>
                <a:stretch>
                  <a:fillRect l="-12500" r="-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E9F2787-ABA5-E340-8E6C-F06026AEF312}"/>
                  </a:ext>
                </a:extLst>
              </p:cNvPr>
              <p:cNvSpPr txBox="1"/>
              <p:nvPr/>
            </p:nvSpPr>
            <p:spPr>
              <a:xfrm>
                <a:off x="2863147" y="1500145"/>
                <a:ext cx="1499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𝑡</m:t>
                      </m:r>
                    </m:oMath>
                  </m:oMathPara>
                </a14:m>
                <a:endParaRPr kumimoji="1" lang="zh-CN" altLang="en-US" dirty="0"/>
              </a:p>
            </p:txBody>
          </p:sp>
        </mc:Choice>
        <mc:Fallback xmlns="">
          <p:sp>
            <p:nvSpPr>
              <p:cNvPr id="16" name="文本框 15">
                <a:extLst>
                  <a:ext uri="{FF2B5EF4-FFF2-40B4-BE49-F238E27FC236}">
                    <a16:creationId xmlns:a16="http://schemas.microsoft.com/office/drawing/2014/main" id="{7E9F2787-ABA5-E340-8E6C-F06026AEF312}"/>
                  </a:ext>
                </a:extLst>
              </p:cNvPr>
              <p:cNvSpPr txBox="1">
                <a:spLocks noRot="1" noChangeAspect="1" noMove="1" noResize="1" noEditPoints="1" noAdjustHandles="1" noChangeArrowheads="1" noChangeShapeType="1" noTextEdit="1"/>
              </p:cNvSpPr>
              <p:nvPr/>
            </p:nvSpPr>
            <p:spPr>
              <a:xfrm>
                <a:off x="2863147" y="1500145"/>
                <a:ext cx="149913" cy="276999"/>
              </a:xfrm>
              <a:prstGeom prst="rect">
                <a:avLst/>
              </a:prstGeom>
              <a:blipFill>
                <a:blip r:embed="rId3"/>
                <a:stretch>
                  <a:fillRect l="-23077" r="-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8F0BABA-0036-0E42-8D98-DB60786A2215}"/>
                  </a:ext>
                </a:extLst>
              </p:cNvPr>
              <p:cNvSpPr txBox="1"/>
              <p:nvPr/>
            </p:nvSpPr>
            <p:spPr>
              <a:xfrm>
                <a:off x="2799027" y="4850713"/>
                <a:ext cx="214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𝑂</m:t>
                      </m:r>
                    </m:oMath>
                  </m:oMathPara>
                </a14:m>
                <a:endParaRPr kumimoji="1" lang="zh-CN" altLang="en-US" dirty="0"/>
              </a:p>
            </p:txBody>
          </p:sp>
        </mc:Choice>
        <mc:Fallback xmlns="">
          <p:sp>
            <p:nvSpPr>
              <p:cNvPr id="17" name="文本框 16">
                <a:extLst>
                  <a:ext uri="{FF2B5EF4-FFF2-40B4-BE49-F238E27FC236}">
                    <a16:creationId xmlns:a16="http://schemas.microsoft.com/office/drawing/2014/main" id="{78F0BABA-0036-0E42-8D98-DB60786A2215}"/>
                  </a:ext>
                </a:extLst>
              </p:cNvPr>
              <p:cNvSpPr txBox="1">
                <a:spLocks noRot="1" noChangeAspect="1" noMove="1" noResize="1" noEditPoints="1" noAdjustHandles="1" noChangeArrowheads="1" noChangeShapeType="1" noTextEdit="1"/>
              </p:cNvSpPr>
              <p:nvPr/>
            </p:nvSpPr>
            <p:spPr>
              <a:xfrm>
                <a:off x="2799027" y="4850713"/>
                <a:ext cx="214033" cy="276999"/>
              </a:xfrm>
              <a:prstGeom prst="rect">
                <a:avLst/>
              </a:prstGeom>
              <a:blipFill>
                <a:blip r:embed="rId4"/>
                <a:stretch>
                  <a:fillRect l="-16667" r="-1666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E6B4826-4CDD-2449-9824-FD14B620E108}"/>
                  </a:ext>
                </a:extLst>
              </p:cNvPr>
              <p:cNvSpPr txBox="1"/>
              <p:nvPr/>
            </p:nvSpPr>
            <p:spPr>
              <a:xfrm>
                <a:off x="4059975" y="3220324"/>
                <a:ext cx="12734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𝜏</m:t>
                      </m:r>
                      <m:r>
                        <a:rPr kumimoji="1" lang="en-US" altLang="zh-CN" b="0" i="1" smtClean="0">
                          <a:latin typeface="Cambria Math" charset="0"/>
                          <a:ea typeface="Cambria Math" charset="0"/>
                          <a:cs typeface="Cambria Math" charset="0"/>
                        </a:rPr>
                        <m:t>=0,</m:t>
                      </m:r>
                      <m:r>
                        <a:rPr kumimoji="1" lang="en-US" altLang="zh-CN" b="0" i="1" smtClean="0">
                          <a:latin typeface="Cambria Math" charset="0"/>
                          <a:ea typeface="Cambria Math" charset="0"/>
                          <a:cs typeface="Cambria Math" charset="0"/>
                        </a:rPr>
                        <m:t>𝑡</m:t>
                      </m:r>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𝑡</m:t>
                          </m:r>
                        </m:e>
                        <m:sub>
                          <m:r>
                            <a:rPr kumimoji="1" lang="en-US" altLang="zh-CN" b="0" i="1" smtClean="0">
                              <a:latin typeface="Cambria Math" charset="0"/>
                              <a:ea typeface="Cambria Math" charset="0"/>
                              <a:cs typeface="Cambria Math" charset="0"/>
                            </a:rPr>
                            <m:t>0</m:t>
                          </m:r>
                        </m:sub>
                      </m:sSub>
                    </m:oMath>
                  </m:oMathPara>
                </a14:m>
                <a:endParaRPr kumimoji="1" lang="zh-CN" altLang="en-US" dirty="0"/>
              </a:p>
            </p:txBody>
          </p:sp>
        </mc:Choice>
        <mc:Fallback xmlns="">
          <p:sp>
            <p:nvSpPr>
              <p:cNvPr id="18" name="文本框 17">
                <a:extLst>
                  <a:ext uri="{FF2B5EF4-FFF2-40B4-BE49-F238E27FC236}">
                    <a16:creationId xmlns:a16="http://schemas.microsoft.com/office/drawing/2014/main" id="{3E6B4826-4CDD-2449-9824-FD14B620E108}"/>
                  </a:ext>
                </a:extLst>
              </p:cNvPr>
              <p:cNvSpPr txBox="1">
                <a:spLocks noRot="1" noChangeAspect="1" noMove="1" noResize="1" noEditPoints="1" noAdjustHandles="1" noChangeArrowheads="1" noChangeShapeType="1" noTextEdit="1"/>
              </p:cNvSpPr>
              <p:nvPr/>
            </p:nvSpPr>
            <p:spPr>
              <a:xfrm>
                <a:off x="4059975" y="3220324"/>
                <a:ext cx="1273490" cy="276999"/>
              </a:xfrm>
              <a:prstGeom prst="rect">
                <a:avLst/>
              </a:prstGeom>
              <a:blipFill>
                <a:blip r:embed="rId5"/>
                <a:stretch>
                  <a:fillRect l="-1980"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3CC8C887-38E5-C345-80D1-F8CC28E88EA5}"/>
                  </a:ext>
                </a:extLst>
              </p:cNvPr>
              <p:cNvSpPr txBox="1"/>
              <p:nvPr/>
            </p:nvSpPr>
            <p:spPr>
              <a:xfrm>
                <a:off x="2695896" y="3307131"/>
                <a:ext cx="325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charset="0"/>
                            </a:rPr>
                            <m:t>𝑞</m:t>
                          </m:r>
                        </m:e>
                        <m:sub>
                          <m:r>
                            <a:rPr kumimoji="1" lang="en-US" altLang="zh-CN" b="0" i="1" smtClean="0">
                              <a:latin typeface="Cambria Math" charset="0"/>
                            </a:rPr>
                            <m:t>𝑤</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3CC8C887-38E5-C345-80D1-F8CC28E88EA5}"/>
                  </a:ext>
                </a:extLst>
              </p:cNvPr>
              <p:cNvSpPr txBox="1">
                <a:spLocks noRot="1" noChangeAspect="1" noMove="1" noResize="1" noEditPoints="1" noAdjustHandles="1" noChangeArrowheads="1" noChangeShapeType="1" noTextEdit="1"/>
              </p:cNvSpPr>
              <p:nvPr/>
            </p:nvSpPr>
            <p:spPr>
              <a:xfrm>
                <a:off x="2695896" y="3307131"/>
                <a:ext cx="325154" cy="276999"/>
              </a:xfrm>
              <a:prstGeom prst="rect">
                <a:avLst/>
              </a:prstGeom>
              <a:blipFill>
                <a:blip r:embed="rId6"/>
                <a:stretch>
                  <a:fillRect l="-14815" b="-260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7799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39A9800-FF67-5E4C-BD48-0C0B7FD0D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64300" cy="3810000"/>
          </a:xfrm>
          <a:prstGeom prst="rect">
            <a:avLst/>
          </a:prstGeom>
        </p:spPr>
      </p:pic>
      <p:pic>
        <p:nvPicPr>
          <p:cNvPr id="6" name="图片 5">
            <a:extLst>
              <a:ext uri="{FF2B5EF4-FFF2-40B4-BE49-F238E27FC236}">
                <a16:creationId xmlns:a16="http://schemas.microsoft.com/office/drawing/2014/main" id="{84320988-A030-F042-9607-AF7DA111A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485" y="3810001"/>
            <a:ext cx="6710516" cy="3048000"/>
          </a:xfrm>
          <a:prstGeom prst="rect">
            <a:avLst/>
          </a:prstGeom>
        </p:spPr>
      </p:pic>
    </p:spTree>
    <p:extLst>
      <p:ext uri="{BB962C8B-B14F-4D97-AF65-F5344CB8AC3E}">
        <p14:creationId xmlns:p14="http://schemas.microsoft.com/office/powerpoint/2010/main" val="3783928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A66600B-C708-414C-80A9-8B17AC159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317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0"/>
            <a:ext cx="9144000" cy="5829300"/>
          </a:xfrm>
          <a:prstGeom prst="rect">
            <a:avLst/>
          </a:prstGeom>
        </p:spPr>
      </p:pic>
    </p:spTree>
    <p:extLst>
      <p:ext uri="{BB962C8B-B14F-4D97-AF65-F5344CB8AC3E}">
        <p14:creationId xmlns:p14="http://schemas.microsoft.com/office/powerpoint/2010/main" val="35876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0121ED5A-4B1F-E345-B0F6-F84E992113AD}"/>
                  </a:ext>
                </a:extLst>
              </p:cNvPr>
              <p:cNvSpPr/>
              <p:nvPr/>
            </p:nvSpPr>
            <p:spPr>
              <a:xfrm>
                <a:off x="265075" y="0"/>
                <a:ext cx="8476689" cy="2347759"/>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Tahoma" charset="0"/>
                    <a:ea typeface="宋体" charset="-122"/>
                    <a:cs typeface="+mn-cs"/>
                  </a:defRPr>
                </a:lvl1pPr>
                <a:lvl2pPr marL="457200" algn="l" rtl="0" eaLnBrk="0" fontAlgn="base" hangingPunct="0">
                  <a:spcBef>
                    <a:spcPct val="0"/>
                  </a:spcBef>
                  <a:spcAft>
                    <a:spcPct val="0"/>
                  </a:spcAft>
                  <a:defRPr kern="1200">
                    <a:solidFill>
                      <a:schemeClr val="tx1"/>
                    </a:solidFill>
                    <a:latin typeface="Tahoma" charset="0"/>
                    <a:ea typeface="宋体" charset="-122"/>
                    <a:cs typeface="+mn-cs"/>
                  </a:defRPr>
                </a:lvl2pPr>
                <a:lvl3pPr marL="914400" algn="l" rtl="0" eaLnBrk="0" fontAlgn="base" hangingPunct="0">
                  <a:spcBef>
                    <a:spcPct val="0"/>
                  </a:spcBef>
                  <a:spcAft>
                    <a:spcPct val="0"/>
                  </a:spcAft>
                  <a:defRPr kern="1200">
                    <a:solidFill>
                      <a:schemeClr val="tx1"/>
                    </a:solidFill>
                    <a:latin typeface="Tahoma" charset="0"/>
                    <a:ea typeface="宋体" charset="-122"/>
                    <a:cs typeface="+mn-cs"/>
                  </a:defRPr>
                </a:lvl3pPr>
                <a:lvl4pPr marL="1371600" algn="l" rtl="0" eaLnBrk="0" fontAlgn="base" hangingPunct="0">
                  <a:spcBef>
                    <a:spcPct val="0"/>
                  </a:spcBef>
                  <a:spcAft>
                    <a:spcPct val="0"/>
                  </a:spcAft>
                  <a:defRPr kern="1200">
                    <a:solidFill>
                      <a:schemeClr val="tx1"/>
                    </a:solidFill>
                    <a:latin typeface="Tahoma" charset="0"/>
                    <a:ea typeface="宋体" charset="-122"/>
                    <a:cs typeface="+mn-cs"/>
                  </a:defRPr>
                </a:lvl4pPr>
                <a:lvl5pPr marL="1828800" algn="l" rtl="0" eaLnBrk="0" fontAlgn="base" hangingPunct="0">
                  <a:spcBef>
                    <a:spcPct val="0"/>
                  </a:spcBef>
                  <a:spcAft>
                    <a:spcPct val="0"/>
                  </a:spcAft>
                  <a:defRPr kern="1200">
                    <a:solidFill>
                      <a:schemeClr val="tx1"/>
                    </a:solidFill>
                    <a:latin typeface="Tahoma" charset="0"/>
                    <a:ea typeface="宋体" charset="-122"/>
                    <a:cs typeface="+mn-cs"/>
                  </a:defRPr>
                </a:lvl5pPr>
                <a:lvl6pPr marL="2286000" algn="l" defTabSz="914400" rtl="0" eaLnBrk="1" latinLnBrk="0" hangingPunct="1">
                  <a:defRPr kern="1200">
                    <a:solidFill>
                      <a:schemeClr val="tx1"/>
                    </a:solidFill>
                    <a:latin typeface="Tahoma" charset="0"/>
                    <a:ea typeface="宋体" charset="-122"/>
                    <a:cs typeface="+mn-cs"/>
                  </a:defRPr>
                </a:lvl6pPr>
                <a:lvl7pPr marL="2743200" algn="l" defTabSz="914400" rtl="0" eaLnBrk="1" latinLnBrk="0" hangingPunct="1">
                  <a:defRPr kern="1200">
                    <a:solidFill>
                      <a:schemeClr val="tx1"/>
                    </a:solidFill>
                    <a:latin typeface="Tahoma" charset="0"/>
                    <a:ea typeface="宋体" charset="-122"/>
                    <a:cs typeface="+mn-cs"/>
                  </a:defRPr>
                </a:lvl7pPr>
                <a:lvl8pPr marL="3200400" algn="l" defTabSz="914400" rtl="0" eaLnBrk="1" latinLnBrk="0" hangingPunct="1">
                  <a:defRPr kern="1200">
                    <a:solidFill>
                      <a:schemeClr val="tx1"/>
                    </a:solidFill>
                    <a:latin typeface="Tahoma" charset="0"/>
                    <a:ea typeface="宋体" charset="-122"/>
                    <a:cs typeface="+mn-cs"/>
                  </a:defRPr>
                </a:lvl8pPr>
                <a:lvl9pPr marL="3657600" algn="l" defTabSz="914400" rtl="0" eaLnBrk="1" latinLnBrk="0" hangingPunct="1">
                  <a:defRPr kern="1200">
                    <a:solidFill>
                      <a:schemeClr val="tx1"/>
                    </a:solidFill>
                    <a:latin typeface="Tahoma" charset="0"/>
                    <a:ea typeface="宋体" charset="-122"/>
                    <a:cs typeface="+mn-cs"/>
                  </a:defRPr>
                </a:lvl9pPr>
              </a:lstStyle>
              <a:p>
                <a:pPr>
                  <a:lnSpc>
                    <a:spcPct val="125000"/>
                  </a:lnSpc>
                </a:pPr>
                <a:r>
                  <a:rPr lang="zh-CN" altLang="en-US" sz="2000" b="1" dirty="0">
                    <a:latin typeface="SimHei" charset="-122"/>
                    <a:ea typeface="SimHei" charset="-122"/>
                    <a:cs typeface="SimHei" charset="-122"/>
                  </a:rPr>
                  <a:t>例： 随着永久性太空站尺寸的增大，它们的电功耗量也相应增加。为使太空站的舱内温度不超过给定的极限，必须把热耗传给太空。为此，有人提出一种称为液滴辐射器</a:t>
                </a:r>
                <a:r>
                  <a:rPr lang="en-US" altLang="zh-CN" sz="2000" b="1" dirty="0">
                    <a:latin typeface="SimHei" charset="-122"/>
                    <a:ea typeface="SimHei" charset="-122"/>
                    <a:cs typeface="SimHei" charset="-122"/>
                  </a:rPr>
                  <a:t>(LDR)</a:t>
                </a:r>
                <a:r>
                  <a:rPr lang="zh-CN" altLang="en-US" sz="2000" b="1" dirty="0">
                    <a:latin typeface="SimHei" charset="-122"/>
                    <a:ea typeface="SimHei" charset="-122"/>
                    <a:cs typeface="SimHei" charset="-122"/>
                  </a:rPr>
                  <a:t>的新型散热方案，如图所示。首先把热量传给一种高真空油，然后把油以小滴流的形式排入外部空间。油滴的穿行距离为</a:t>
                </a:r>
                <a14:m>
                  <m:oMath xmlns:m="http://schemas.openxmlformats.org/officeDocument/2006/math">
                    <m:r>
                      <a:rPr lang="en-US" altLang="zh-CN" sz="2000" b="1" i="1" smtClean="0">
                        <a:latin typeface="Cambria Math" charset="0"/>
                        <a:ea typeface="SimHei" charset="-122"/>
                        <a:cs typeface="SimHei" charset="-122"/>
                      </a:rPr>
                      <m:t>𝑳</m:t>
                    </m:r>
                  </m:oMath>
                </a14:m>
                <a:r>
                  <a:rPr lang="en-US" altLang="zh-CN" sz="2000" b="1" dirty="0">
                    <a:latin typeface="SimHei" charset="-122"/>
                    <a:ea typeface="SimHei" charset="-122"/>
                    <a:cs typeface="SimHei" charset="-122"/>
                  </a:rPr>
                  <a:t>,</a:t>
                </a:r>
                <a:r>
                  <a:rPr lang="zh-CN" altLang="en-US" sz="2000" b="1" dirty="0">
                    <a:latin typeface="SimHei" charset="-122"/>
                    <a:ea typeface="SimHei" charset="-122"/>
                    <a:cs typeface="SimHei" charset="-122"/>
                  </a:rPr>
                  <a:t>在这个距离上它通过向处于绝对零度的外部空间辐射能量而冷却，随后把油滴收集并送回太空站。</a:t>
                </a:r>
              </a:p>
            </p:txBody>
          </p:sp>
        </mc:Choice>
        <mc:Fallback xmlns="">
          <p:sp>
            <p:nvSpPr>
              <p:cNvPr id="4" name="矩形 3">
                <a:extLst>
                  <a:ext uri="{FF2B5EF4-FFF2-40B4-BE49-F238E27FC236}">
                    <a16:creationId xmlns:a16="http://schemas.microsoft.com/office/drawing/2014/main" id="{0121ED5A-4B1F-E345-B0F6-F84E992113AD}"/>
                  </a:ext>
                </a:extLst>
              </p:cNvPr>
              <p:cNvSpPr>
                <a:spLocks noRot="1" noChangeAspect="1" noMove="1" noResize="1" noEditPoints="1" noAdjustHandles="1" noChangeArrowheads="1" noChangeShapeType="1" noTextEdit="1"/>
              </p:cNvSpPr>
              <p:nvPr/>
            </p:nvSpPr>
            <p:spPr>
              <a:xfrm>
                <a:off x="265075" y="0"/>
                <a:ext cx="8476689" cy="2347759"/>
              </a:xfrm>
              <a:prstGeom prst="rect">
                <a:avLst/>
              </a:prstGeom>
              <a:blipFill>
                <a:blip r:embed="rId2"/>
                <a:stretch>
                  <a:fillRect l="-749" b="-37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D64A6E1E-E903-3A4B-BD4A-C19388624019}"/>
                  </a:ext>
                </a:extLst>
              </p:cNvPr>
              <p:cNvSpPr/>
              <p:nvPr/>
            </p:nvSpPr>
            <p:spPr>
              <a:xfrm>
                <a:off x="356515" y="4810837"/>
                <a:ext cx="8684615" cy="2047163"/>
              </a:xfrm>
              <a:prstGeom prst="rect">
                <a:avLst/>
              </a:prstGeom>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Tahoma" charset="0"/>
                    <a:ea typeface="宋体" charset="-122"/>
                    <a:cs typeface="+mn-cs"/>
                  </a:defRPr>
                </a:lvl1pPr>
                <a:lvl2pPr marL="457200" algn="l" rtl="0" eaLnBrk="0" fontAlgn="base" hangingPunct="0">
                  <a:spcBef>
                    <a:spcPct val="0"/>
                  </a:spcBef>
                  <a:spcAft>
                    <a:spcPct val="0"/>
                  </a:spcAft>
                  <a:defRPr kern="1200">
                    <a:solidFill>
                      <a:schemeClr val="tx1"/>
                    </a:solidFill>
                    <a:latin typeface="Tahoma" charset="0"/>
                    <a:ea typeface="宋体" charset="-122"/>
                    <a:cs typeface="+mn-cs"/>
                  </a:defRPr>
                </a:lvl2pPr>
                <a:lvl3pPr marL="914400" algn="l" rtl="0" eaLnBrk="0" fontAlgn="base" hangingPunct="0">
                  <a:spcBef>
                    <a:spcPct val="0"/>
                  </a:spcBef>
                  <a:spcAft>
                    <a:spcPct val="0"/>
                  </a:spcAft>
                  <a:defRPr kern="1200">
                    <a:solidFill>
                      <a:schemeClr val="tx1"/>
                    </a:solidFill>
                    <a:latin typeface="Tahoma" charset="0"/>
                    <a:ea typeface="宋体" charset="-122"/>
                    <a:cs typeface="+mn-cs"/>
                  </a:defRPr>
                </a:lvl3pPr>
                <a:lvl4pPr marL="1371600" algn="l" rtl="0" eaLnBrk="0" fontAlgn="base" hangingPunct="0">
                  <a:spcBef>
                    <a:spcPct val="0"/>
                  </a:spcBef>
                  <a:spcAft>
                    <a:spcPct val="0"/>
                  </a:spcAft>
                  <a:defRPr kern="1200">
                    <a:solidFill>
                      <a:schemeClr val="tx1"/>
                    </a:solidFill>
                    <a:latin typeface="Tahoma" charset="0"/>
                    <a:ea typeface="宋体" charset="-122"/>
                    <a:cs typeface="+mn-cs"/>
                  </a:defRPr>
                </a:lvl4pPr>
                <a:lvl5pPr marL="1828800" algn="l" rtl="0" eaLnBrk="0" fontAlgn="base" hangingPunct="0">
                  <a:spcBef>
                    <a:spcPct val="0"/>
                  </a:spcBef>
                  <a:spcAft>
                    <a:spcPct val="0"/>
                  </a:spcAft>
                  <a:defRPr kern="1200">
                    <a:solidFill>
                      <a:schemeClr val="tx1"/>
                    </a:solidFill>
                    <a:latin typeface="Tahoma" charset="0"/>
                    <a:ea typeface="宋体" charset="-122"/>
                    <a:cs typeface="+mn-cs"/>
                  </a:defRPr>
                </a:lvl5pPr>
                <a:lvl6pPr marL="2286000" algn="l" defTabSz="914400" rtl="0" eaLnBrk="1" latinLnBrk="0" hangingPunct="1">
                  <a:defRPr kern="1200">
                    <a:solidFill>
                      <a:schemeClr val="tx1"/>
                    </a:solidFill>
                    <a:latin typeface="Tahoma" charset="0"/>
                    <a:ea typeface="宋体" charset="-122"/>
                    <a:cs typeface="+mn-cs"/>
                  </a:defRPr>
                </a:lvl6pPr>
                <a:lvl7pPr marL="2743200" algn="l" defTabSz="914400" rtl="0" eaLnBrk="1" latinLnBrk="0" hangingPunct="1">
                  <a:defRPr kern="1200">
                    <a:solidFill>
                      <a:schemeClr val="tx1"/>
                    </a:solidFill>
                    <a:latin typeface="Tahoma" charset="0"/>
                    <a:ea typeface="宋体" charset="-122"/>
                    <a:cs typeface="+mn-cs"/>
                  </a:defRPr>
                </a:lvl7pPr>
                <a:lvl8pPr marL="3200400" algn="l" defTabSz="914400" rtl="0" eaLnBrk="1" latinLnBrk="0" hangingPunct="1">
                  <a:defRPr kern="1200">
                    <a:solidFill>
                      <a:schemeClr val="tx1"/>
                    </a:solidFill>
                    <a:latin typeface="Tahoma" charset="0"/>
                    <a:ea typeface="宋体" charset="-122"/>
                    <a:cs typeface="+mn-cs"/>
                  </a:defRPr>
                </a:lvl8pPr>
                <a:lvl9pPr marL="3657600" algn="l" defTabSz="914400" rtl="0" eaLnBrk="1" latinLnBrk="0" hangingPunct="1">
                  <a:defRPr kern="1200">
                    <a:solidFill>
                      <a:schemeClr val="tx1"/>
                    </a:solidFill>
                    <a:latin typeface="Tahoma" charset="0"/>
                    <a:ea typeface="宋体" charset="-122"/>
                    <a:cs typeface="+mn-cs"/>
                  </a:defRPr>
                </a:lvl9pPr>
              </a:lstStyle>
              <a:p>
                <a:pPr>
                  <a:lnSpc>
                    <a:spcPct val="125000"/>
                  </a:lnSpc>
                </a:pPr>
                <a:r>
                  <a:rPr lang="zh-CN" altLang="en-US" sz="2000" b="1" dirty="0">
                    <a:latin typeface="SimHei" charset="-122"/>
                    <a:ea typeface="SimHei" charset="-122"/>
                    <a:cs typeface="SimHei" charset="-122"/>
                  </a:rPr>
                  <a:t>考虑以下情形：发射率和直径分别为</a:t>
                </a:r>
                <a14:m>
                  <m:oMath xmlns:m="http://schemas.openxmlformats.org/officeDocument/2006/math">
                    <m:r>
                      <a:rPr lang="zh-CN" altLang="en-US" sz="2000" b="1" i="1" smtClean="0">
                        <a:latin typeface="Cambria Math" charset="0"/>
                        <a:ea typeface="Cambria Math" charset="0"/>
                        <a:cs typeface="Cambria Math" charset="0"/>
                      </a:rPr>
                      <m:t>𝜺</m:t>
                    </m:r>
                    <m:r>
                      <a:rPr lang="en-US" altLang="zh-CN" sz="2000" b="1" i="1" smtClean="0">
                        <a:latin typeface="Cambria Math" charset="0"/>
                        <a:ea typeface="Cambria Math" charset="0"/>
                        <a:cs typeface="Cambria Math" charset="0"/>
                      </a:rPr>
                      <m:t>=</m:t>
                    </m:r>
                    <m:r>
                      <a:rPr lang="en-US" altLang="zh-CN" sz="2000" b="1" i="1" smtClean="0">
                        <a:latin typeface="Cambria Math" charset="0"/>
                        <a:ea typeface="Cambria Math" charset="0"/>
                        <a:cs typeface="Cambria Math" charset="0"/>
                      </a:rPr>
                      <m:t>𝟎</m:t>
                    </m:r>
                    <m:r>
                      <a:rPr lang="en-US" altLang="zh-CN" sz="2000" b="1" i="1" smtClean="0">
                        <a:latin typeface="Cambria Math" charset="0"/>
                        <a:ea typeface="Cambria Math" charset="0"/>
                        <a:cs typeface="Cambria Math" charset="0"/>
                      </a:rPr>
                      <m:t>.</m:t>
                    </m:r>
                    <m:r>
                      <a:rPr lang="en-US" altLang="zh-CN" sz="2000" b="1" i="1" smtClean="0">
                        <a:latin typeface="Cambria Math" charset="0"/>
                        <a:ea typeface="Cambria Math" charset="0"/>
                        <a:cs typeface="Cambria Math" charset="0"/>
                      </a:rPr>
                      <m:t>𝟗𝟓</m:t>
                    </m:r>
                  </m:oMath>
                </a14:m>
                <a:r>
                  <a:rPr lang="zh-CN" altLang="en-US" sz="2000" b="1" dirty="0">
                    <a:latin typeface="SimHei" charset="-122"/>
                    <a:ea typeface="SimHei" charset="-122"/>
                    <a:cs typeface="SimHei" charset="-122"/>
                  </a:rPr>
                  <a:t>和</a:t>
                </a:r>
                <a14:m>
                  <m:oMath xmlns:m="http://schemas.openxmlformats.org/officeDocument/2006/math">
                    <m:r>
                      <a:rPr lang="en-US" altLang="zh-CN" sz="2000" b="1" i="1" dirty="0" smtClean="0">
                        <a:latin typeface="Cambria Math" charset="0"/>
                        <a:ea typeface="SimHei" charset="-122"/>
                        <a:cs typeface="SimHei" charset="-122"/>
                      </a:rPr>
                      <m:t>𝑫</m:t>
                    </m:r>
                    <m:r>
                      <a:rPr lang="en-US" altLang="zh-CN" sz="2000" b="1" i="1" dirty="0" smtClean="0">
                        <a:latin typeface="Cambria Math" charset="0"/>
                        <a:ea typeface="SimHei" charset="-122"/>
                        <a:cs typeface="SimHei" charset="-122"/>
                      </a:rPr>
                      <m:t>=</m:t>
                    </m:r>
                    <m:r>
                      <a:rPr lang="en-US" altLang="zh-CN" sz="2000" b="1" i="1" dirty="0" smtClean="0">
                        <a:latin typeface="Cambria Math" charset="0"/>
                        <a:ea typeface="SimHei" charset="-122"/>
                        <a:cs typeface="SimHei" charset="-122"/>
                      </a:rPr>
                      <m:t>𝟎</m:t>
                    </m:r>
                    <m:r>
                      <a:rPr lang="en-US" altLang="zh-CN" sz="2000" b="1" i="1" dirty="0" smtClean="0">
                        <a:latin typeface="Cambria Math" charset="0"/>
                        <a:ea typeface="SimHei" charset="-122"/>
                        <a:cs typeface="SimHei" charset="-122"/>
                      </a:rPr>
                      <m:t>.</m:t>
                    </m:r>
                    <m:r>
                      <a:rPr lang="en-US" altLang="zh-CN" sz="2000" b="1" i="1" dirty="0" smtClean="0">
                        <a:latin typeface="Cambria Math" charset="0"/>
                        <a:ea typeface="SimHei" charset="-122"/>
                        <a:cs typeface="SimHei" charset="-122"/>
                      </a:rPr>
                      <m:t>𝟓</m:t>
                    </m:r>
                    <m:r>
                      <a:rPr lang="en-US" altLang="zh-CN" sz="2000" b="1" i="1" dirty="0" smtClean="0">
                        <a:latin typeface="Cambria Math" charset="0"/>
                        <a:ea typeface="SimHei" charset="-122"/>
                        <a:cs typeface="SimHei" charset="-122"/>
                      </a:rPr>
                      <m:t>𝒎𝒎</m:t>
                    </m:r>
                  </m:oMath>
                </a14:m>
                <a:r>
                  <a:rPr lang="zh-CN" altLang="en-US" sz="2000" b="1" dirty="0">
                    <a:latin typeface="SimHei" charset="-122"/>
                    <a:ea typeface="SimHei" charset="-122"/>
                    <a:cs typeface="SimHei" charset="-122"/>
                  </a:rPr>
                  <a:t>的油滴排出时的温度和速度分别为</a:t>
                </a:r>
                <a14:m>
                  <m:oMath xmlns:m="http://schemas.openxmlformats.org/officeDocument/2006/math">
                    <m:sSub>
                      <m:sSubPr>
                        <m:ctrlPr>
                          <a:rPr lang="en-US" altLang="zh-CN" sz="2000" b="1" i="1" smtClean="0">
                            <a:latin typeface="Cambria Math" panose="02040503050406030204" pitchFamily="18" charset="0"/>
                            <a:ea typeface="SimHei" charset="-122"/>
                            <a:cs typeface="SimHei" charset="-122"/>
                          </a:rPr>
                        </m:ctrlPr>
                      </m:sSubPr>
                      <m:e>
                        <m:r>
                          <a:rPr lang="en-US" altLang="zh-CN" sz="2000" b="1" i="1" smtClean="0">
                            <a:latin typeface="Cambria Math" charset="0"/>
                            <a:ea typeface="SimHei" charset="-122"/>
                            <a:cs typeface="SimHei" charset="-122"/>
                          </a:rPr>
                          <m:t>𝑻</m:t>
                        </m:r>
                      </m:e>
                      <m:sub>
                        <m:r>
                          <a:rPr lang="en-US" altLang="zh-CN" sz="2000" b="1" i="1" smtClean="0">
                            <a:latin typeface="Cambria Math" charset="0"/>
                            <a:ea typeface="SimHei" charset="-122"/>
                            <a:cs typeface="SimHei" charset="-122"/>
                          </a:rPr>
                          <m:t>𝒇</m:t>
                        </m:r>
                      </m:sub>
                    </m:sSub>
                    <m:r>
                      <a:rPr lang="en-US" altLang="zh-CN" sz="2000" b="1" i="1" smtClean="0">
                        <a:latin typeface="Cambria Math" charset="0"/>
                        <a:ea typeface="SimHei" charset="-122"/>
                        <a:cs typeface="SimHei" charset="-122"/>
                      </a:rPr>
                      <m:t>=</m:t>
                    </m:r>
                    <m:r>
                      <a:rPr lang="en-US" altLang="zh-CN" sz="2000" b="1" i="1" smtClean="0">
                        <a:latin typeface="Cambria Math" charset="0"/>
                        <a:ea typeface="SimHei" charset="-122"/>
                        <a:cs typeface="SimHei" charset="-122"/>
                      </a:rPr>
                      <m:t>𝟓𝟎𝟎</m:t>
                    </m:r>
                    <m:r>
                      <a:rPr lang="en-US" altLang="zh-CN" sz="2000" b="1" i="1" smtClean="0">
                        <a:latin typeface="Cambria Math" charset="0"/>
                        <a:ea typeface="SimHei" charset="-122"/>
                        <a:cs typeface="SimHei" charset="-122"/>
                      </a:rPr>
                      <m:t>𝑲</m:t>
                    </m:r>
                  </m:oMath>
                </a14:m>
                <a:r>
                  <a:rPr lang="zh-CN" altLang="en-US" sz="2000" b="1" dirty="0">
                    <a:latin typeface="SimHei" charset="-122"/>
                    <a:ea typeface="SimHei" charset="-122"/>
                    <a:cs typeface="SimHei" charset="-122"/>
                  </a:rPr>
                  <a:t>和</a:t>
                </a:r>
                <a14:m>
                  <m:oMath xmlns:m="http://schemas.openxmlformats.org/officeDocument/2006/math">
                    <m:r>
                      <a:rPr lang="en-US" altLang="zh-CN" sz="2000" b="1" i="1" dirty="0" smtClean="0">
                        <a:latin typeface="Cambria Math" charset="0"/>
                        <a:ea typeface="SimHei" charset="-122"/>
                        <a:cs typeface="SimHei" charset="-122"/>
                      </a:rPr>
                      <m:t>𝑽</m:t>
                    </m:r>
                    <m:r>
                      <a:rPr lang="en-US" altLang="zh-CN" sz="2000" b="1" i="1" dirty="0" smtClean="0">
                        <a:latin typeface="Cambria Math" charset="0"/>
                        <a:ea typeface="SimHei" charset="-122"/>
                        <a:cs typeface="SimHei" charset="-122"/>
                      </a:rPr>
                      <m:t>=</m:t>
                    </m:r>
                    <m:r>
                      <a:rPr lang="en-US" altLang="zh-CN" sz="2000" b="1" i="1" dirty="0" smtClean="0">
                        <a:latin typeface="Cambria Math" charset="0"/>
                        <a:ea typeface="SimHei" charset="-122"/>
                        <a:cs typeface="SimHei" charset="-122"/>
                      </a:rPr>
                      <m:t>𝟎</m:t>
                    </m:r>
                    <m:r>
                      <a:rPr lang="en-US" altLang="zh-CN" sz="2000" b="1" i="1" dirty="0" smtClean="0">
                        <a:latin typeface="Cambria Math" charset="0"/>
                        <a:ea typeface="SimHei" charset="-122"/>
                        <a:cs typeface="SimHei" charset="-122"/>
                      </a:rPr>
                      <m:t>.</m:t>
                    </m:r>
                    <m:r>
                      <a:rPr lang="en-US" altLang="zh-CN" sz="2000" b="1" i="1" dirty="0" smtClean="0">
                        <a:latin typeface="Cambria Math" charset="0"/>
                        <a:ea typeface="SimHei" charset="-122"/>
                        <a:cs typeface="SimHei" charset="-122"/>
                      </a:rPr>
                      <m:t>𝟏</m:t>
                    </m:r>
                    <m:r>
                      <a:rPr lang="en-US" altLang="zh-CN" sz="2000" b="1" i="1" dirty="0" smtClean="0">
                        <a:latin typeface="Cambria Math" charset="0"/>
                        <a:ea typeface="SimHei" charset="-122"/>
                        <a:cs typeface="SimHei" charset="-122"/>
                      </a:rPr>
                      <m:t>𝒎</m:t>
                    </m:r>
                    <m:r>
                      <a:rPr lang="en-US" altLang="zh-CN" sz="2000" b="1" i="1" dirty="0" smtClean="0">
                        <a:latin typeface="Cambria Math" charset="0"/>
                        <a:ea typeface="SimHei" charset="-122"/>
                        <a:cs typeface="SimHei" charset="-122"/>
                      </a:rPr>
                      <m:t>/</m:t>
                    </m:r>
                    <m:r>
                      <a:rPr lang="en-US" altLang="zh-CN" sz="2000" b="1" i="1" dirty="0" smtClean="0">
                        <a:latin typeface="Cambria Math" charset="0"/>
                        <a:ea typeface="SimHei" charset="-122"/>
                        <a:cs typeface="SimHei" charset="-122"/>
                      </a:rPr>
                      <m:t>𝒔</m:t>
                    </m:r>
                  </m:oMath>
                </a14:m>
                <a:r>
                  <a:rPr lang="zh-CN" altLang="en-US" sz="2000" b="1" dirty="0">
                    <a:latin typeface="SimHei" charset="-122"/>
                    <a:ea typeface="SimHei" charset="-122"/>
                    <a:cs typeface="SimHei" charset="-122"/>
                  </a:rPr>
                  <a:t>。油的性质为</a:t>
                </a:r>
                <a14:m>
                  <m:oMath xmlns:m="http://schemas.openxmlformats.org/officeDocument/2006/math">
                    <m:r>
                      <a:rPr lang="en-US" altLang="zh-CN" sz="2000" b="1" i="1" dirty="0">
                        <a:latin typeface="Cambria Math" charset="0"/>
                        <a:ea typeface="SimHei" charset="-122"/>
                        <a:cs typeface="SimHei" charset="-122"/>
                      </a:rPr>
                      <m:t>𝝆</m:t>
                    </m:r>
                    <m:r>
                      <a:rPr lang="en-US" altLang="zh-CN" sz="2000" b="1" i="1" dirty="0">
                        <a:latin typeface="Cambria Math" charset="0"/>
                        <a:ea typeface="SimHei" charset="-122"/>
                        <a:cs typeface="SimHei" charset="-122"/>
                      </a:rPr>
                      <m:t>=</m:t>
                    </m:r>
                    <m:r>
                      <a:rPr lang="en-US" altLang="zh-CN" sz="2000" b="1" i="1" dirty="0">
                        <a:latin typeface="Cambria Math" charset="0"/>
                        <a:ea typeface="SimHei" charset="-122"/>
                        <a:cs typeface="SimHei" charset="-122"/>
                      </a:rPr>
                      <m:t>𝟖</m:t>
                    </m:r>
                    <m:r>
                      <a:rPr lang="en-US" altLang="zh-CN" sz="2000" b="1" i="0" dirty="0" smtClean="0">
                        <a:latin typeface="Cambria Math" charset="0"/>
                        <a:ea typeface="SimHei" charset="-122"/>
                        <a:cs typeface="SimHei" charset="-122"/>
                      </a:rPr>
                      <m:t>𝟖𝟓</m:t>
                    </m:r>
                    <m:r>
                      <a:rPr lang="en-US" altLang="zh-CN" sz="2000" b="1" dirty="0">
                        <a:latin typeface="Cambria Math" charset="0"/>
                        <a:ea typeface="SimHei" charset="-122"/>
                        <a:cs typeface="SimHei" charset="-122"/>
                      </a:rPr>
                      <m:t>𝐤𝐠</m:t>
                    </m:r>
                    <m:r>
                      <a:rPr lang="en-US" altLang="zh-CN" sz="2000" b="1" i="1" dirty="0">
                        <a:latin typeface="Cambria Math" charset="0"/>
                        <a:ea typeface="SimHei" charset="-122"/>
                        <a:cs typeface="SimHei" charset="-122"/>
                      </a:rPr>
                      <m:t>/</m:t>
                    </m:r>
                    <m:sSup>
                      <m:sSupPr>
                        <m:ctrlPr>
                          <a:rPr lang="en-US" altLang="zh-CN" sz="2000" b="1" i="1" dirty="0">
                            <a:latin typeface="Cambria Math" panose="02040503050406030204" pitchFamily="18" charset="0"/>
                            <a:ea typeface="SimHei" charset="-122"/>
                            <a:cs typeface="SimHei" charset="-122"/>
                          </a:rPr>
                        </m:ctrlPr>
                      </m:sSupPr>
                      <m:e>
                        <m:r>
                          <a:rPr lang="en-US" altLang="zh-CN" sz="2000" b="1" dirty="0">
                            <a:latin typeface="Cambria Math" charset="0"/>
                            <a:ea typeface="SimHei" charset="-122"/>
                            <a:cs typeface="SimHei" charset="-122"/>
                          </a:rPr>
                          <m:t>𝐦</m:t>
                        </m:r>
                      </m:e>
                      <m:sup>
                        <m:r>
                          <a:rPr lang="en-US" altLang="zh-CN" sz="2000" b="1" dirty="0">
                            <a:latin typeface="Cambria Math" charset="0"/>
                            <a:ea typeface="SimHei" charset="-122"/>
                            <a:cs typeface="SimHei" charset="-122"/>
                          </a:rPr>
                          <m:t>𝟑</m:t>
                        </m:r>
                      </m:sup>
                    </m:sSup>
                  </m:oMath>
                </a14:m>
                <a:r>
                  <a:rPr lang="zh-CN" altLang="en-US" sz="2000" b="1" dirty="0">
                    <a:latin typeface="SimHei" charset="-122"/>
                    <a:ea typeface="SimHei" charset="-122"/>
                    <a:cs typeface="SimHei" charset="-122"/>
                  </a:rPr>
                  <a:t>，</a:t>
                </a:r>
                <a:r>
                  <a:rPr lang="en-US" altLang="zh-CN" sz="2000" b="1" dirty="0">
                    <a:ea typeface="SimHei" charset="-122"/>
                    <a:cs typeface="SimHei" charset="-122"/>
                  </a:rPr>
                  <a:t> </a:t>
                </a:r>
                <a14:m>
                  <m:oMath xmlns:m="http://schemas.openxmlformats.org/officeDocument/2006/math">
                    <m:r>
                      <a:rPr lang="en-US" altLang="zh-CN" sz="2000" b="1" i="1">
                        <a:latin typeface="Cambria Math" charset="0"/>
                        <a:ea typeface="SimHei" charset="-122"/>
                        <a:cs typeface="SimHei" charset="-122"/>
                      </a:rPr>
                      <m:t>𝒄</m:t>
                    </m:r>
                    <m:r>
                      <a:rPr lang="en-US" altLang="zh-CN" sz="2000" b="1" i="1">
                        <a:latin typeface="Cambria Math" charset="0"/>
                        <a:ea typeface="SimHei" charset="-122"/>
                        <a:cs typeface="SimHei" charset="-122"/>
                      </a:rPr>
                      <m:t>=</m:t>
                    </m:r>
                    <m:r>
                      <a:rPr lang="en-US" altLang="zh-CN" sz="2000" b="1" i="0" smtClean="0">
                        <a:latin typeface="Cambria Math" charset="0"/>
                        <a:ea typeface="SimHei" charset="-122"/>
                        <a:cs typeface="SimHei" charset="-122"/>
                      </a:rPr>
                      <m:t>𝟏𝟗𝟎𝟎</m:t>
                    </m:r>
                    <m:r>
                      <a:rPr lang="en-US" altLang="zh-CN" sz="2000" b="1">
                        <a:latin typeface="Cambria Math" charset="0"/>
                        <a:ea typeface="SimHei" charset="-122"/>
                        <a:cs typeface="SimHei" charset="-122"/>
                      </a:rPr>
                      <m:t>𝐉</m:t>
                    </m:r>
                    <m:r>
                      <a:rPr lang="en-US" altLang="zh-CN" sz="2000" b="1" i="1">
                        <a:latin typeface="Cambria Math" charset="0"/>
                        <a:ea typeface="SimHei" charset="-122"/>
                        <a:cs typeface="SimHei" charset="-122"/>
                      </a:rPr>
                      <m:t>/(</m:t>
                    </m:r>
                    <m:r>
                      <a:rPr lang="en-US" altLang="zh-CN" sz="2000" b="1">
                        <a:latin typeface="Cambria Math" charset="0"/>
                        <a:ea typeface="SimHei" charset="-122"/>
                        <a:cs typeface="SimHei" charset="-122"/>
                      </a:rPr>
                      <m:t>𝐤𝐠</m:t>
                    </m:r>
                    <m:r>
                      <a:rPr lang="en-US" altLang="zh-CN" sz="2000" b="1">
                        <a:latin typeface="Cambria Math" charset="0"/>
                        <a:ea typeface="SimHei" charset="-122"/>
                        <a:cs typeface="SimHei" charset="-122"/>
                      </a:rPr>
                      <m:t>∙</m:t>
                    </m:r>
                    <m:r>
                      <a:rPr lang="en-US" altLang="zh-CN" sz="2000" b="1">
                        <a:latin typeface="Cambria Math" charset="0"/>
                        <a:ea typeface="SimHei" charset="-122"/>
                        <a:cs typeface="SimHei" charset="-122"/>
                      </a:rPr>
                      <m:t>𝐊</m:t>
                    </m:r>
                    <m:r>
                      <a:rPr lang="en-US" altLang="zh-CN" sz="2000" b="1" i="1">
                        <a:latin typeface="Cambria Math" charset="0"/>
                        <a:ea typeface="SimHei" charset="-122"/>
                        <a:cs typeface="SimHei" charset="-122"/>
                      </a:rPr>
                      <m:t>)</m:t>
                    </m:r>
                  </m:oMath>
                </a14:m>
                <a:r>
                  <a:rPr lang="zh-CN" altLang="en-US" sz="2000" b="1" dirty="0">
                    <a:latin typeface="SimHei" charset="-122"/>
                    <a:ea typeface="SimHei" charset="-122"/>
                    <a:cs typeface="SimHei" charset="-122"/>
                  </a:rPr>
                  <a:t>和</a:t>
                </a:r>
                <a14:m>
                  <m:oMath xmlns:m="http://schemas.openxmlformats.org/officeDocument/2006/math">
                    <m:r>
                      <a:rPr lang="en-US" altLang="zh-CN" sz="2000" b="1" i="1" dirty="0">
                        <a:latin typeface="Cambria Math" charset="0"/>
                        <a:ea typeface="SimHei" charset="-122"/>
                        <a:cs typeface="SimHei" charset="-122"/>
                      </a:rPr>
                      <m:t>𝝀</m:t>
                    </m:r>
                    <m:r>
                      <a:rPr lang="en-US" altLang="zh-CN" sz="2000" b="1" i="1" dirty="0">
                        <a:latin typeface="Cambria Math" charset="0"/>
                        <a:ea typeface="SimHei" charset="-122"/>
                        <a:cs typeface="SimHei" charset="-122"/>
                      </a:rPr>
                      <m:t>=</m:t>
                    </m:r>
                    <m:r>
                      <a:rPr lang="en-US" altLang="zh-CN" sz="2000" b="1" i="0" dirty="0" smtClean="0">
                        <a:latin typeface="Cambria Math" charset="0"/>
                        <a:ea typeface="SimHei" charset="-122"/>
                        <a:cs typeface="SimHei" charset="-122"/>
                      </a:rPr>
                      <m:t>𝟎</m:t>
                    </m:r>
                    <m:r>
                      <a:rPr lang="en-US" altLang="zh-CN" sz="2000" b="1" i="0" dirty="0" smtClean="0">
                        <a:latin typeface="Cambria Math" charset="0"/>
                        <a:ea typeface="SimHei" charset="-122"/>
                        <a:cs typeface="SimHei" charset="-122"/>
                      </a:rPr>
                      <m:t>.</m:t>
                    </m:r>
                    <m:r>
                      <a:rPr lang="en-US" altLang="zh-CN" sz="2000" b="1" i="0" dirty="0" smtClean="0">
                        <a:latin typeface="Cambria Math" charset="0"/>
                        <a:ea typeface="SimHei" charset="-122"/>
                        <a:cs typeface="SimHei" charset="-122"/>
                      </a:rPr>
                      <m:t>𝟏𝟒𝟓𝐖</m:t>
                    </m:r>
                    <m:r>
                      <a:rPr lang="en-US" altLang="zh-CN" sz="2000" b="1" i="1" dirty="0">
                        <a:latin typeface="Cambria Math" charset="0"/>
                        <a:ea typeface="SimHei" charset="-122"/>
                        <a:cs typeface="SimHei" charset="-122"/>
                      </a:rPr>
                      <m:t>/</m:t>
                    </m:r>
                    <m:d>
                      <m:dPr>
                        <m:ctrlPr>
                          <a:rPr lang="en-US" altLang="zh-CN" sz="2000" b="1" i="1" dirty="0">
                            <a:latin typeface="Cambria Math" panose="02040503050406030204" pitchFamily="18" charset="0"/>
                            <a:ea typeface="SimHei" charset="-122"/>
                            <a:cs typeface="SimHei" charset="-122"/>
                          </a:rPr>
                        </m:ctrlPr>
                      </m:dPr>
                      <m:e>
                        <m:r>
                          <a:rPr lang="en-US" altLang="zh-CN" sz="2000" b="1" dirty="0">
                            <a:latin typeface="Cambria Math" charset="0"/>
                            <a:ea typeface="SimHei" charset="-122"/>
                            <a:cs typeface="SimHei" charset="-122"/>
                          </a:rPr>
                          <m:t>𝐦</m:t>
                        </m:r>
                        <m:r>
                          <a:rPr lang="en-US" altLang="zh-CN" sz="2000" b="1" dirty="0">
                            <a:latin typeface="Cambria Math" charset="0"/>
                            <a:ea typeface="SimHei" charset="-122"/>
                            <a:cs typeface="SimHei" charset="-122"/>
                          </a:rPr>
                          <m:t>∙</m:t>
                        </m:r>
                        <m:r>
                          <a:rPr lang="en-US" altLang="zh-CN" sz="2000" b="1" dirty="0">
                            <a:latin typeface="Cambria Math" charset="0"/>
                            <a:ea typeface="SimHei" charset="-122"/>
                            <a:cs typeface="SimHei" charset="-122"/>
                          </a:rPr>
                          <m:t>𝐊</m:t>
                        </m:r>
                      </m:e>
                    </m:d>
                    <m:r>
                      <a:rPr lang="zh-CN" altLang="en-US" sz="2000" b="1" i="1" dirty="0">
                        <a:latin typeface="Cambria Math" charset="0"/>
                        <a:ea typeface="SimHei" charset="-122"/>
                        <a:cs typeface="SimHei" charset="-122"/>
                      </a:rPr>
                      <m:t>。</m:t>
                    </m:r>
                  </m:oMath>
                </a14:m>
                <a:r>
                  <a:rPr lang="zh-CN" altLang="en-US" sz="2000" b="1" dirty="0">
                    <a:latin typeface="SimHei" charset="-122"/>
                    <a:ea typeface="SimHei" charset="-122"/>
                    <a:cs typeface="SimHei" charset="-122"/>
                  </a:rPr>
                  <a:t>假定每个油滴均向处于</a:t>
                </a:r>
                <a14:m>
                  <m:oMath xmlns:m="http://schemas.openxmlformats.org/officeDocument/2006/math">
                    <m:sSub>
                      <m:sSubPr>
                        <m:ctrlPr>
                          <a:rPr lang="en-US" altLang="zh-CN" sz="2000" b="1" i="1">
                            <a:latin typeface="Cambria Math" panose="02040503050406030204" pitchFamily="18" charset="0"/>
                            <a:ea typeface="SimHei" charset="-122"/>
                            <a:cs typeface="SimHei" charset="-122"/>
                          </a:rPr>
                        </m:ctrlPr>
                      </m:sSubPr>
                      <m:e>
                        <m:r>
                          <a:rPr lang="en-US" altLang="zh-CN" sz="2000" b="1" i="1">
                            <a:latin typeface="Cambria Math" charset="0"/>
                            <a:ea typeface="SimHei" charset="-122"/>
                            <a:cs typeface="SimHei" charset="-122"/>
                          </a:rPr>
                          <m:t>𝑻</m:t>
                        </m:r>
                      </m:e>
                      <m:sub>
                        <m:r>
                          <a:rPr lang="en-US" altLang="zh-CN" sz="2000" b="1" i="1" smtClean="0">
                            <a:latin typeface="Cambria Math" charset="0"/>
                            <a:ea typeface="SimHei" charset="-122"/>
                            <a:cs typeface="SimHei" charset="-122"/>
                          </a:rPr>
                          <m:t>𝒔𝒖𝒓</m:t>
                        </m:r>
                      </m:sub>
                    </m:sSub>
                    <m:r>
                      <a:rPr lang="en-US" altLang="zh-CN" sz="2000" b="1" i="1">
                        <a:latin typeface="Cambria Math" charset="0"/>
                        <a:ea typeface="SimHei" charset="-122"/>
                        <a:cs typeface="SimHei" charset="-122"/>
                      </a:rPr>
                      <m:t>=</m:t>
                    </m:r>
                    <m:r>
                      <a:rPr lang="en-US" altLang="zh-CN" sz="2000" b="1" i="1">
                        <a:latin typeface="Cambria Math" charset="0"/>
                        <a:ea typeface="SimHei" charset="-122"/>
                        <a:cs typeface="SimHei" charset="-122"/>
                      </a:rPr>
                      <m:t>𝟎</m:t>
                    </m:r>
                    <m:r>
                      <a:rPr lang="en-US" altLang="zh-CN" sz="2000" b="1" i="1">
                        <a:latin typeface="Cambria Math" charset="0"/>
                        <a:ea typeface="SimHei" charset="-122"/>
                        <a:cs typeface="SimHei" charset="-122"/>
                      </a:rPr>
                      <m:t>𝑲</m:t>
                    </m:r>
                  </m:oMath>
                </a14:m>
                <a:r>
                  <a:rPr lang="zh-CN" altLang="en-US" sz="2000" b="1" dirty="0">
                    <a:latin typeface="SimHei" charset="-122"/>
                    <a:ea typeface="SimHei" charset="-122"/>
                    <a:cs typeface="SimHei" charset="-122"/>
                  </a:rPr>
                  <a:t>的深空发射能量，确定这些油滴在以最终温度</a:t>
                </a:r>
                <a14:m>
                  <m:oMath xmlns:m="http://schemas.openxmlformats.org/officeDocument/2006/math">
                    <m:sSub>
                      <m:sSubPr>
                        <m:ctrlPr>
                          <a:rPr lang="en-US" altLang="zh-CN" sz="2000" b="1" i="1">
                            <a:latin typeface="Cambria Math" panose="02040503050406030204" pitchFamily="18" charset="0"/>
                            <a:ea typeface="SimHei" charset="-122"/>
                            <a:cs typeface="SimHei" charset="-122"/>
                          </a:rPr>
                        </m:ctrlPr>
                      </m:sSubPr>
                      <m:e>
                        <m:r>
                          <a:rPr lang="en-US" altLang="zh-CN" sz="2000" b="1" i="1">
                            <a:latin typeface="Cambria Math" charset="0"/>
                            <a:ea typeface="SimHei" charset="-122"/>
                            <a:cs typeface="SimHei" charset="-122"/>
                          </a:rPr>
                          <m:t>𝑻</m:t>
                        </m:r>
                      </m:e>
                      <m:sub>
                        <m:r>
                          <a:rPr lang="en-US" altLang="zh-CN" sz="2000" b="1" i="1">
                            <a:latin typeface="Cambria Math" charset="0"/>
                            <a:ea typeface="SimHei" charset="-122"/>
                            <a:cs typeface="SimHei" charset="-122"/>
                          </a:rPr>
                          <m:t>𝒇</m:t>
                        </m:r>
                      </m:sub>
                    </m:sSub>
                    <m:r>
                      <a:rPr lang="en-US" altLang="zh-CN" sz="2000" b="1" i="1">
                        <a:latin typeface="Cambria Math" charset="0"/>
                        <a:ea typeface="SimHei" charset="-122"/>
                        <a:cs typeface="SimHei" charset="-122"/>
                      </a:rPr>
                      <m:t>=</m:t>
                    </m:r>
                    <m:r>
                      <a:rPr lang="en-US" altLang="zh-CN" sz="2000" b="1" i="1" smtClean="0">
                        <a:latin typeface="Cambria Math" charset="0"/>
                        <a:ea typeface="SimHei" charset="-122"/>
                        <a:cs typeface="SimHei" charset="-122"/>
                      </a:rPr>
                      <m:t>𝟑</m:t>
                    </m:r>
                    <m:r>
                      <a:rPr lang="en-US" altLang="zh-CN" sz="2000" b="1" i="1">
                        <a:latin typeface="Cambria Math" charset="0"/>
                        <a:ea typeface="SimHei" charset="-122"/>
                        <a:cs typeface="SimHei" charset="-122"/>
                      </a:rPr>
                      <m:t>𝟎𝟎</m:t>
                    </m:r>
                    <m:r>
                      <a:rPr lang="en-US" altLang="zh-CN" sz="2000" b="1" i="1">
                        <a:latin typeface="Cambria Math" charset="0"/>
                        <a:ea typeface="SimHei" charset="-122"/>
                        <a:cs typeface="SimHei" charset="-122"/>
                      </a:rPr>
                      <m:t>𝑲</m:t>
                    </m:r>
                  </m:oMath>
                </a14:m>
                <a:r>
                  <a:rPr lang="zh-CN" altLang="en-US" sz="2000" b="1" dirty="0">
                    <a:latin typeface="SimHei" charset="-122"/>
                    <a:ea typeface="SimHei" charset="-122"/>
                    <a:cs typeface="SimHei" charset="-122"/>
                  </a:rPr>
                  <a:t>撞击收集器之前需要穿行的距离</a:t>
                </a:r>
                <a14:m>
                  <m:oMath xmlns:m="http://schemas.openxmlformats.org/officeDocument/2006/math">
                    <m:r>
                      <a:rPr lang="en-US" altLang="zh-CN" sz="2000" b="1" i="1" smtClean="0">
                        <a:latin typeface="Cambria Math" charset="0"/>
                        <a:ea typeface="SimHei" charset="-122"/>
                        <a:cs typeface="SimHei" charset="-122"/>
                      </a:rPr>
                      <m:t>𝑳</m:t>
                    </m:r>
                  </m:oMath>
                </a14:m>
                <a:r>
                  <a:rPr lang="zh-CN" altLang="en-US" sz="2000" b="1" dirty="0">
                    <a:latin typeface="SimHei" charset="-122"/>
                    <a:ea typeface="SimHei" charset="-122"/>
                    <a:cs typeface="SimHei" charset="-122"/>
                  </a:rPr>
                  <a:t>。每个油滴排放的热能是多少？</a:t>
                </a:r>
              </a:p>
            </p:txBody>
          </p:sp>
        </mc:Choice>
        <mc:Fallback xmlns="">
          <p:sp>
            <p:nvSpPr>
              <p:cNvPr id="5" name="矩形 4">
                <a:extLst>
                  <a:ext uri="{FF2B5EF4-FFF2-40B4-BE49-F238E27FC236}">
                    <a16:creationId xmlns:a16="http://schemas.microsoft.com/office/drawing/2014/main" id="{D64A6E1E-E903-3A4B-BD4A-C19388624019}"/>
                  </a:ext>
                </a:extLst>
              </p:cNvPr>
              <p:cNvSpPr>
                <a:spLocks noRot="1" noChangeAspect="1" noMove="1" noResize="1" noEditPoints="1" noAdjustHandles="1" noChangeArrowheads="1" noChangeShapeType="1" noTextEdit="1"/>
              </p:cNvSpPr>
              <p:nvPr/>
            </p:nvSpPr>
            <p:spPr>
              <a:xfrm>
                <a:off x="356515" y="4810837"/>
                <a:ext cx="8684615" cy="2047163"/>
              </a:xfrm>
              <a:prstGeom prst="rect">
                <a:avLst/>
              </a:prstGeom>
              <a:blipFill>
                <a:blip r:embed="rId3"/>
                <a:stretch>
                  <a:fillRect l="-584" b="-308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4192084-8E23-8249-A037-3555CAAEE703}"/>
              </a:ext>
            </a:extLst>
          </p:cNvPr>
          <p:cNvPicPr>
            <a:picLocks noChangeAspect="1"/>
          </p:cNvPicPr>
          <p:nvPr/>
        </p:nvPicPr>
        <p:blipFill>
          <a:blip r:embed="rId4"/>
          <a:stretch>
            <a:fillRect/>
          </a:stretch>
        </p:blipFill>
        <p:spPr>
          <a:xfrm>
            <a:off x="2580807" y="2295834"/>
            <a:ext cx="4585803" cy="2518022"/>
          </a:xfrm>
          <a:prstGeom prst="rect">
            <a:avLst/>
          </a:prstGeom>
        </p:spPr>
      </p:pic>
    </p:spTree>
    <p:extLst>
      <p:ext uri="{BB962C8B-B14F-4D97-AF65-F5344CB8AC3E}">
        <p14:creationId xmlns:p14="http://schemas.microsoft.com/office/powerpoint/2010/main" val="98965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823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94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689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082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TotalTime>
  <Words>3361</Words>
  <Application>Microsoft Office PowerPoint</Application>
  <PresentationFormat>全屏显示(4:3)</PresentationFormat>
  <Paragraphs>422</Paragraphs>
  <Slides>56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56</vt:i4>
      </vt:variant>
    </vt:vector>
  </HeadingPairs>
  <TitlesOfParts>
    <vt:vector size="67" baseType="lpstr">
      <vt:lpstr>等线</vt:lpstr>
      <vt:lpstr>等线</vt:lpstr>
      <vt:lpstr>SimHei</vt:lpstr>
      <vt:lpstr>SimHei</vt:lpstr>
      <vt:lpstr>华文行楷</vt:lpstr>
      <vt:lpstr>Arial</vt:lpstr>
      <vt:lpstr>Calibri</vt:lpstr>
      <vt:lpstr>Calibri Light</vt:lpstr>
      <vt:lpstr>Cambria Math</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姜昌伟</dc:creator>
  <cp:lastModifiedBy>zh_jiang1108@163.com</cp:lastModifiedBy>
  <cp:revision>141</cp:revision>
  <cp:lastPrinted>2018-11-29T00:25:56Z</cp:lastPrinted>
  <dcterms:created xsi:type="dcterms:W3CDTF">2015-11-08T10:49:19Z</dcterms:created>
  <dcterms:modified xsi:type="dcterms:W3CDTF">2022-09-14T07:23:27Z</dcterms:modified>
</cp:coreProperties>
</file>