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56" r:id="rId3"/>
    <p:sldId id="257" r:id="rId4"/>
    <p:sldId id="259" r:id="rId5"/>
    <p:sldId id="258" r:id="rId6"/>
    <p:sldId id="284" r:id="rId7"/>
    <p:sldId id="260" r:id="rId8"/>
    <p:sldId id="261" r:id="rId9"/>
    <p:sldId id="274" r:id="rId10"/>
    <p:sldId id="275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  <p:sldId id="283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6DC15F"/>
    <a:srgbClr val="A9F729"/>
    <a:srgbClr val="34ECD2"/>
    <a:srgbClr val="24FCD8"/>
    <a:srgbClr val="2AF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2747"/>
  </p:normalViewPr>
  <p:slideViewPr>
    <p:cSldViewPr snapToGrid="0">
      <p:cViewPr varScale="1">
        <p:scale>
          <a:sx n="57" d="100"/>
          <a:sy n="57" d="100"/>
        </p:scale>
        <p:origin x="119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17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00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1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58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51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37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60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25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54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73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0.pn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" Type="http://schemas.openxmlformats.org/officeDocument/2006/relationships/image" Target="../media/image99.png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090569" y="2893900"/>
            <a:ext cx="7675925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4000" b="1" spc="-1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第二章 导热理论及一维稳态导热</a:t>
            </a:r>
            <a:endParaRPr sz="4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240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9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6DC15F"/>
          </a:solidFill>
        </p:spPr>
      </p:pic>
    </p:spTree>
    <p:extLst>
      <p:ext uri="{BB962C8B-B14F-4D97-AF65-F5344CB8AC3E}">
        <p14:creationId xmlns:p14="http://schemas.microsoft.com/office/powerpoint/2010/main" val="26848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7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609600" y="758406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7200" y="14478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各向异性材料：材料导热系数在空间的各个方向上不相同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57200" y="2013708"/>
            <a:ext cx="8077200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各向异性材料：晶体材料、木材、石墨、沉积岩、层压的复合材料、由硅钢片叠加而成的铁心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533400" y="3203457"/>
                <a:ext cx="589206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取决于沿</a:t>
                </a:r>
                <a:r>
                  <a:rPr lang="en-US" altLang="zh-CN" sz="2000" b="1" i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x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，</a:t>
                </a:r>
                <a:r>
                  <a:rPr lang="en-US" altLang="zh-CN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y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，</a:t>
                </a:r>
                <a:r>
                  <a:rPr lang="en-US" altLang="zh-CN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z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三个方向的温度梯度的线性组合</a:t>
                </a: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203457"/>
                <a:ext cx="5892062" cy="307777"/>
              </a:xfrm>
              <a:prstGeom prst="rect">
                <a:avLst/>
              </a:prstGeom>
              <a:blipFill>
                <a:blip r:embed="rId2"/>
                <a:stretch>
                  <a:fillRect l="-1656" t="-30000" r="-1656" b="-4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420893" y="4220216"/>
                <a:ext cx="3071675" cy="486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000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𝑥𝑧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93" y="4220216"/>
                <a:ext cx="3071675" cy="486865"/>
              </a:xfrm>
              <a:prstGeom prst="rect">
                <a:avLst/>
              </a:prstGeom>
              <a:blipFill>
                <a:blip r:embed="rId3"/>
                <a:stretch>
                  <a:fillRect b="-11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420893" y="4845788"/>
                <a:ext cx="3087255" cy="486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𝑦𝑥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000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𝑦𝑧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93" y="4845788"/>
                <a:ext cx="3087255" cy="486865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443783" y="5464208"/>
                <a:ext cx="3025893" cy="4868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𝑧𝑥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𝑧𝑦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000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𝑧𝑧</m:t>
                        </m:r>
                      </m:sub>
                    </m:sSub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83" y="5464208"/>
                <a:ext cx="3025893" cy="486865"/>
              </a:xfrm>
              <a:prstGeom prst="rect">
                <a:avLst/>
              </a:prstGeom>
              <a:blipFill>
                <a:blip r:embed="rId5"/>
                <a:stretch>
                  <a:fillRect b="-11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498895" y="3746876"/>
                <a:ext cx="12872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直角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坐标系</a:t>
                </a: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95" y="3746876"/>
                <a:ext cx="1287212" cy="307777"/>
              </a:xfrm>
              <a:prstGeom prst="rect">
                <a:avLst/>
              </a:prstGeom>
              <a:blipFill>
                <a:blip r:embed="rId6"/>
                <a:stretch>
                  <a:fillRect l="-9479" t="-30000" r="-10900" b="-4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/>
          <p:cNvSpPr/>
          <p:nvPr/>
        </p:nvSpPr>
        <p:spPr>
          <a:xfrm>
            <a:off x="3773693" y="5010091"/>
            <a:ext cx="685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4648200" y="5010091"/>
                <a:ext cx="14243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l-GR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𝜦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𝑔𝑟𝑎𝑑𝑡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010091"/>
                <a:ext cx="1424300" cy="276999"/>
              </a:xfrm>
              <a:prstGeom prst="rect">
                <a:avLst/>
              </a:prstGeom>
              <a:blipFill>
                <a:blip r:embed="rId7"/>
                <a:stretch>
                  <a:fillRect l="-3863" t="-2222" r="-5150" b="-3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6449667" y="4714944"/>
                <a:ext cx="2010422" cy="9035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𝜦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𝑥𝑦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𝑧𝑦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𝑧𝑧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9667" y="4714944"/>
                <a:ext cx="2010422" cy="9035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25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1D735F99-0BF4-CD41-B827-BBC84E5E686E}"/>
              </a:ext>
            </a:extLst>
          </p:cNvPr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4463A15-187A-C245-8D57-F26ECBCC82C6}"/>
              </a:ext>
            </a:extLst>
          </p:cNvPr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2E5F268-2800-1949-8CD2-176CE1CC2E22}"/>
              </a:ext>
            </a:extLst>
          </p:cNvPr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E59D8A84-68E2-A040-9609-192D15552271}"/>
              </a:ext>
            </a:extLst>
          </p:cNvPr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50257E38-1A17-1F41-B38A-8AAB5704628A}"/>
              </a:ext>
            </a:extLst>
          </p:cNvPr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1C4152BA-700F-A342-ABCB-1D3B7310AE3D}"/>
              </a:ext>
            </a:extLst>
          </p:cNvPr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BD1FFA9-17D5-B046-8DB0-AA477D578D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1" t="8889" r="10000" b="11111"/>
          <a:stretch/>
        </p:blipFill>
        <p:spPr>
          <a:xfrm rot="5400000">
            <a:off x="2318043" y="514084"/>
            <a:ext cx="4736513" cy="6434507"/>
          </a:xfrm>
          <a:prstGeom prst="rect">
            <a:avLst/>
          </a:prstGeom>
        </p:spPr>
      </p:pic>
      <p:sp>
        <p:nvSpPr>
          <p:cNvPr id="19" name="object 7">
            <a:extLst>
              <a:ext uri="{FF2B5EF4-FFF2-40B4-BE49-F238E27FC236}">
                <a16:creationId xmlns:a16="http://schemas.microsoft.com/office/drawing/2014/main" id="{A7ACF471-8524-7C44-B3D2-0FC15695D76D}"/>
              </a:ext>
            </a:extLst>
          </p:cNvPr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26C11F8D-B39B-364B-BF3B-4513A061C5A4}"/>
              </a:ext>
            </a:extLst>
          </p:cNvPr>
          <p:cNvSpPr txBox="1"/>
          <p:nvPr/>
        </p:nvSpPr>
        <p:spPr>
          <a:xfrm>
            <a:off x="609600" y="758406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06054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/>
          <p:nvPr/>
        </p:nvSpPr>
        <p:spPr>
          <a:xfrm>
            <a:off x="609600" y="758406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1" t="8889" r="10000" b="11111"/>
          <a:stretch/>
        </p:blipFill>
        <p:spPr>
          <a:xfrm rot="5400000">
            <a:off x="1073372" y="1103052"/>
            <a:ext cx="3449638" cy="4686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5655361" y="1770561"/>
                <a:ext cx="2490041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361" y="1770561"/>
                <a:ext cx="2490041" cy="6378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5655361" y="2590800"/>
                <a:ext cx="2513637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𝑦𝑥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361" y="2590800"/>
                <a:ext cx="2513637" cy="6378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5617795" y="1326102"/>
                <a:ext cx="19364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任意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坐标系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:r>
                  <a:rPr lang="en-US" altLang="zh-CN" sz="2000" b="1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000" b="1" dirty="0" err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,</a:t>
                </a:r>
                <a:r>
                  <a:rPr lang="en-US" altLang="zh-CN" sz="2000" b="1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sz="20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795" y="1326102"/>
                <a:ext cx="1936428" cy="307777"/>
              </a:xfrm>
              <a:prstGeom prst="rect">
                <a:avLst/>
              </a:prstGeom>
              <a:blipFill>
                <a:blip r:embed="rId5"/>
                <a:stretch>
                  <a:fillRect l="-6309" t="-30000" r="-6940" b="-5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5613169" y="3457181"/>
                <a:ext cx="16730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主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坐标系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𝝃</m:t>
                    </m:r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𝜼</m:t>
                    </m:r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sz="20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169" y="3457181"/>
                <a:ext cx="1673022" cy="307777"/>
              </a:xfrm>
              <a:prstGeom prst="rect">
                <a:avLst/>
              </a:prstGeom>
              <a:blipFill>
                <a:blip r:embed="rId6"/>
                <a:stretch>
                  <a:fillRect l="-6934" t="-29412" r="-8394" b="-45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5780619" y="3929180"/>
                <a:ext cx="1338122" cy="636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𝜕𝜉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619" y="3929180"/>
                <a:ext cx="1338122" cy="6360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5780619" y="4586768"/>
                <a:ext cx="1364155" cy="6373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619" y="4586768"/>
                <a:ext cx="1364155" cy="6373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137755" y="5499506"/>
                <a:ext cx="3880678" cy="394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𝝃</m:t>
                        </m:r>
                      </m:sub>
                    </m:sSub>
                    <m:r>
                      <a:rPr lang="zh-CN" altLang="en-US" b="1" i="1" smtClean="0">
                        <a:latin typeface="Cambria Math" panose="02040503050406030204" pitchFamily="18" charset="0"/>
                      </a:rPr>
                      <m:t>、</m:t>
                    </m:r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𝜼</m:t>
                        </m:r>
                      </m:sub>
                    </m:sSub>
                  </m:oMath>
                </a14:m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：各向异性材料的主导热系数</a:t>
                </a: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755" y="5499506"/>
                <a:ext cx="3880678" cy="394019"/>
              </a:xfrm>
              <a:prstGeom prst="rect">
                <a:avLst/>
              </a:prstGeom>
              <a:blipFill>
                <a:blip r:embed="rId9"/>
                <a:stretch>
                  <a:fillRect t="-12308" r="-943" b="-12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</p:spTree>
    <p:extLst>
      <p:ext uri="{BB962C8B-B14F-4D97-AF65-F5344CB8AC3E}">
        <p14:creationId xmlns:p14="http://schemas.microsoft.com/office/powerpoint/2010/main" val="59047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/>
          <p:nvPr/>
        </p:nvSpPr>
        <p:spPr>
          <a:xfrm>
            <a:off x="609600" y="758406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676884" y="1383312"/>
                <a:ext cx="16730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主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坐标系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𝝃</m:t>
                    </m:r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𝜼</m:t>
                    </m:r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sz="20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84" y="1383312"/>
                <a:ext cx="1673022" cy="307777"/>
              </a:xfrm>
              <a:prstGeom prst="rect">
                <a:avLst/>
              </a:prstGeom>
              <a:blipFill>
                <a:blip r:embed="rId2"/>
                <a:stretch>
                  <a:fillRect l="-6934" t="-30000" r="-8759" b="-4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844334" y="1855311"/>
                <a:ext cx="1301959" cy="636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𝜕𝜉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34" y="1855311"/>
                <a:ext cx="1301959" cy="636072"/>
              </a:xfrm>
              <a:prstGeom prst="rect">
                <a:avLst/>
              </a:prstGeom>
              <a:blipFill>
                <a:blip r:embed="rId3"/>
                <a:stretch>
                  <a:fillRect r="-3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844334" y="2512899"/>
                <a:ext cx="1327992" cy="6373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34" y="2512899"/>
                <a:ext cx="1327992" cy="637354"/>
              </a:xfrm>
              <a:prstGeom prst="rect">
                <a:avLst/>
              </a:prstGeom>
              <a:blipFill>
                <a:blip r:embed="rId4"/>
                <a:stretch>
                  <a:fillRect r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3505200" y="1853516"/>
                <a:ext cx="2490041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1853516"/>
                <a:ext cx="2490041" cy="6378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3505200" y="2673755"/>
                <a:ext cx="2513637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𝑦𝑥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673755"/>
                <a:ext cx="2513637" cy="6378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3467634" y="1409057"/>
                <a:ext cx="193642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任意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坐标系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:r>
                  <a:rPr lang="en-US" altLang="zh-CN" sz="2000" b="1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000" b="1" dirty="0" err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,</a:t>
                </a:r>
                <a:r>
                  <a:rPr lang="en-US" altLang="zh-CN" sz="2000" b="1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sz="20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634" y="1409057"/>
                <a:ext cx="1936428" cy="307777"/>
              </a:xfrm>
              <a:prstGeom prst="rect">
                <a:avLst/>
              </a:prstGeom>
              <a:blipFill>
                <a:blip r:embed="rId7"/>
                <a:stretch>
                  <a:fillRect l="-6309" t="-29412" r="-6940" b="-509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6477000" y="2021804"/>
                <a:ext cx="2465354" cy="1140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2021804"/>
                <a:ext cx="2465354" cy="114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676884" y="3507684"/>
            <a:ext cx="400109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温度梯度及热流密度与坐标系无关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4267200" y="4026494"/>
                <a:ext cx="2527487" cy="3350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026494"/>
                <a:ext cx="2527487" cy="335092"/>
              </a:xfrm>
              <a:prstGeom prst="rect">
                <a:avLst/>
              </a:prstGeom>
              <a:blipFill>
                <a:blip r:embed="rId9"/>
                <a:stretch>
                  <a:fillRect l="-1928" r="-2651" b="-296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657628" y="4015309"/>
                <a:ext cx="2519921" cy="3350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628" y="4015309"/>
                <a:ext cx="2519921" cy="335092"/>
              </a:xfrm>
              <a:prstGeom prst="rect">
                <a:avLst/>
              </a:prstGeom>
              <a:blipFill>
                <a:blip r:embed="rId10"/>
                <a:stretch>
                  <a:fillRect l="-1937" r="-2906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609600" y="4647740"/>
                <a:ext cx="2441566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0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𝜂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647740"/>
                <a:ext cx="2441566" cy="5823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4237286" y="4700035"/>
                <a:ext cx="2449132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0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𝜂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286" y="4700035"/>
                <a:ext cx="2449132" cy="58233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609600" y="5400472"/>
                <a:ext cx="2446888" cy="582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</m:oMath>
                </a14:m>
                <a:r>
                  <a:rPr lang="en-US" altLang="zh-CN" sz="20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400472"/>
                <a:ext cx="2446888" cy="582147"/>
              </a:xfrm>
              <a:prstGeom prst="rect">
                <a:avLst/>
              </a:prstGeom>
              <a:blipFill>
                <a:blip r:embed="rId13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4237286" y="5470585"/>
                <a:ext cx="2534092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𝜂</m:t>
                        </m:r>
                      </m:den>
                    </m:f>
                  </m:oMath>
                </a14:m>
                <a:r>
                  <a:rPr lang="en-US" altLang="zh-CN" sz="2000" dirty="0"/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286" y="5470585"/>
                <a:ext cx="2534092" cy="5823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/>
              <p:cNvSpPr/>
              <p:nvPr/>
            </p:nvSpPr>
            <p:spPr>
              <a:xfrm>
                <a:off x="3260526" y="3993040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𝟏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矩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26" y="3993040"/>
                <a:ext cx="556563" cy="369332"/>
              </a:xfrm>
              <a:prstGeom prst="rect">
                <a:avLst/>
              </a:prstGeom>
              <a:blipFill>
                <a:blip r:embed="rId15"/>
                <a:stretch>
                  <a:fillRect l="-9890" t="-11475" r="-7692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226918" y="4784535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𝟑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18" y="4784535"/>
                <a:ext cx="556563" cy="369332"/>
              </a:xfrm>
              <a:prstGeom prst="rect">
                <a:avLst/>
              </a:prstGeom>
              <a:blipFill>
                <a:blip r:embed="rId16"/>
                <a:stretch>
                  <a:fillRect l="-8696" t="-13333" r="-7609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3189352" y="5533294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𝟓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352" y="5533294"/>
                <a:ext cx="556563" cy="369332"/>
              </a:xfrm>
              <a:prstGeom prst="rect">
                <a:avLst/>
              </a:prstGeom>
              <a:blipFill>
                <a:blip r:embed="rId17"/>
                <a:stretch>
                  <a:fillRect l="-8791" t="-13333" r="-8791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6876328" y="4009374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𝟐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328" y="4009374"/>
                <a:ext cx="556563" cy="369332"/>
              </a:xfrm>
              <a:prstGeom prst="rect">
                <a:avLst/>
              </a:prstGeom>
              <a:blipFill>
                <a:blip r:embed="rId18"/>
                <a:stretch>
                  <a:fillRect l="-8791" t="-13333" r="-8791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6842179" y="4838316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𝟒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79" y="4838316"/>
                <a:ext cx="556563" cy="369332"/>
              </a:xfrm>
              <a:prstGeom prst="rect">
                <a:avLst/>
              </a:prstGeom>
              <a:blipFill>
                <a:blip r:embed="rId19"/>
                <a:stretch>
                  <a:fillRect l="-8696" t="-13333" r="-7609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6842178" y="5584411"/>
                <a:ext cx="5565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𝟔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78" y="5584411"/>
                <a:ext cx="556563" cy="369332"/>
              </a:xfrm>
              <a:prstGeom prst="rect">
                <a:avLst/>
              </a:prstGeom>
              <a:blipFill>
                <a:blip r:embed="rId20"/>
                <a:stretch>
                  <a:fillRect l="-8696" t="-11475" r="-7609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</p:spTree>
    <p:extLst>
      <p:ext uri="{BB962C8B-B14F-4D97-AF65-F5344CB8AC3E}">
        <p14:creationId xmlns:p14="http://schemas.microsoft.com/office/powerpoint/2010/main" val="2270418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8"/>
          <p:cNvSpPr txBox="1"/>
          <p:nvPr/>
        </p:nvSpPr>
        <p:spPr>
          <a:xfrm>
            <a:off x="518007" y="690919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597049" y="1343341"/>
                <a:ext cx="3365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𝟓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r>
                  <a:rPr lang="zh-CN" altLang="en-US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(6)</a:t>
                </a:r>
                <a:r>
                  <a:rPr lang="zh-CN" altLang="en-US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代入</a:t>
                </a:r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(1)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49" y="1343341"/>
                <a:ext cx="3365351" cy="369332"/>
              </a:xfrm>
              <a:prstGeom prst="rect">
                <a:avLst/>
              </a:prstGeom>
              <a:blipFill>
                <a:blip r:embed="rId3"/>
                <a:stretch>
                  <a:fillRect l="-1630" t="-11475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143000" y="1839011"/>
                <a:ext cx="7279557" cy="1060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zh-CN" altLang="en-US" dirty="0"/>
                            <m:t> 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b="0" i="1" dirty="0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zh-CN" altLang="en-US" b="0" i="1" dirty="0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zh-CN" altLang="en-US" dirty="0"/>
                            <m:t> 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zh-CN" altLang="en-US" dirty="0"/>
                            <m:t> 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b="0" i="1" dirty="0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zh-CN" altLang="en-US" b="0" i="1" dirty="0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zh-CN" altLang="en-US" dirty="0"/>
                            <m:t> </m:t>
                          </m:r>
                        </m:e>
                      </m:d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altLang="zh-CN" b="0" dirty="0"/>
              </a:p>
              <a:p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)</a:t>
                </a:r>
                <a:r>
                  <a:rPr lang="en-US" altLang="zh-CN" b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b="0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</m:oMath>
                </a14:m>
                <a:r>
                  <a:rPr lang="en-US" altLang="zh-CN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en-US" altLang="zh-CN" dirty="0"/>
                  <a:t>)</a:t>
                </a:r>
                <a:r>
                  <a:rPr lang="en-US" altLang="zh-CN" i="1" dirty="0"/>
                  <a:t>sin</a:t>
                </a:r>
                <a14:m>
                  <m:oMath xmlns:m="http://schemas.openxmlformats.org/officeDocument/2006/math"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cos</a:t>
                </a:r>
                <a14:m>
                  <m:oMath xmlns:m="http://schemas.openxmlformats.org/officeDocument/2006/math"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  <m:f>
                      <m:f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839011"/>
                <a:ext cx="7279557" cy="1060547"/>
              </a:xfrm>
              <a:prstGeom prst="rect">
                <a:avLst/>
              </a:prstGeom>
              <a:blipFill>
                <a:blip r:embed="rId4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33400" y="2986249"/>
                <a:ext cx="3365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𝟓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)</a:t>
                </a:r>
                <a:r>
                  <a:rPr lang="zh-CN" altLang="en-US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(6)</a:t>
                </a:r>
                <a:r>
                  <a:rPr lang="zh-CN" altLang="en-US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代入</a:t>
                </a:r>
                <a:r>
                  <a:rPr lang="en-US" altLang="zh-CN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(2)</a:t>
                </a:r>
                <a:endParaRPr lang="zh-CN" altLang="en-US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986249"/>
                <a:ext cx="3365351" cy="369332"/>
              </a:xfrm>
              <a:prstGeom prst="rect">
                <a:avLst/>
              </a:prstGeom>
              <a:blipFill>
                <a:blip r:embed="rId5"/>
                <a:stretch>
                  <a:fillRect l="-1630" t="-13333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447800" y="3471704"/>
                <a:ext cx="5473849" cy="4381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nor/>
                      </m:rPr>
                      <a:rPr lang="en-US" altLang="zh-CN" dirty="0" smtClean="0"/>
                      <m:t>(</m:t>
                    </m:r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r>
                      <m:rPr>
                        <m:nor/>
                      </m:rPr>
                      <a:rPr lang="en-US" altLang="zh-CN" dirty="0" smtClean="0"/>
                      <m:t>−</m:t>
                    </m:r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r>
                      <m:rPr>
                        <m:nor/>
                      </m:rPr>
                      <a:rPr lang="en-US" altLang="zh-CN" dirty="0" smtClean="0"/>
                      <m:t>)</m:t>
                    </m:r>
                    <m:r>
                      <m:rPr>
                        <m:nor/>
                      </m:rPr>
                      <a:rPr lang="en-US" altLang="zh-CN" i="1" dirty="0" smtClean="0"/>
                      <m:t>sin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m:rPr>
                        <m:nor/>
                      </m:rPr>
                      <a:rPr lang="en-US" altLang="zh-CN" dirty="0" smtClean="0"/>
                      <m:t>cos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  <m:f>
                      <m:f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dirty="0"/>
                  <a:t>)</a:t>
                </a:r>
                <a:r>
                  <a:rPr lang="en-US" altLang="zh-CN" b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471704"/>
                <a:ext cx="5473849" cy="438197"/>
              </a:xfrm>
              <a:prstGeom prst="rect">
                <a:avLst/>
              </a:prstGeom>
              <a:blipFill>
                <a:blip r:embed="rId6"/>
                <a:stretch>
                  <a:fillRect l="-1561" t="-1408" b="-14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575534" y="4482047"/>
                <a:ext cx="2465354" cy="1140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𝑦𝑥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f>
                                <m:f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34" y="4482047"/>
                <a:ext cx="2465354" cy="11405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/>
          <p:cNvSpPr/>
          <p:nvPr/>
        </p:nvSpPr>
        <p:spPr>
          <a:xfrm>
            <a:off x="3276600" y="4911331"/>
            <a:ext cx="685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4220583" y="4218566"/>
                <a:ext cx="2562112" cy="399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583" y="4218566"/>
                <a:ext cx="2562112" cy="399533"/>
              </a:xfrm>
              <a:prstGeom prst="rect">
                <a:avLst/>
              </a:prstGeom>
              <a:blipFill>
                <a:blip r:embed="rId8"/>
                <a:stretch>
                  <a:fillRect t="-4545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4184724" y="4829220"/>
                <a:ext cx="3156120" cy="4137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𝜉</m:t>
                            </m:r>
                          </m:sub>
                        </m:s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sub>
                        </m:sSub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l-GR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724" y="4829220"/>
                <a:ext cx="3156120" cy="413768"/>
              </a:xfrm>
              <a:prstGeom prst="rect">
                <a:avLst/>
              </a:prstGeom>
              <a:blipFill>
                <a:blip r:embed="rId9"/>
                <a:stretch>
                  <a:fillRect t="-1471"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4179344" y="5369155"/>
                <a:ext cx="2562176" cy="399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344" y="5369155"/>
                <a:ext cx="2562176" cy="399533"/>
              </a:xfrm>
              <a:prstGeom prst="rect">
                <a:avLst/>
              </a:prstGeom>
              <a:blipFill>
                <a:blip r:embed="rId10"/>
                <a:stretch>
                  <a:fillRect t="-6154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457200" y="5825366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根据各向异性材料的导热主轴及主轴方向导热系数，求任意方向导热系数</a:t>
            </a:r>
          </a:p>
        </p:txBody>
      </p:sp>
      <p:sp>
        <p:nvSpPr>
          <p:cNvPr id="22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</p:spTree>
    <p:extLst>
      <p:ext uri="{BB962C8B-B14F-4D97-AF65-F5344CB8AC3E}">
        <p14:creationId xmlns:p14="http://schemas.microsoft.com/office/powerpoint/2010/main" val="565693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04576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三、各向异性材料的导热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76884" y="1383312"/>
                <a:ext cx="14122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直角</m:t>
                      </m:r>
                      <m:r>
                        <a:rPr lang="zh-CN" alt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坐标</m:t>
                      </m:r>
                      <m:r>
                        <a:rPr lang="zh-CN" altLang="en-US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系</m:t>
                      </m:r>
                    </m:oMath>
                  </m:oMathPara>
                </a14:m>
                <a:endParaRPr lang="zh-CN" altLang="en-US" sz="20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84" y="1383312"/>
                <a:ext cx="1412245" cy="307777"/>
              </a:xfrm>
              <a:prstGeom prst="rect">
                <a:avLst/>
              </a:prstGeom>
              <a:blipFill>
                <a:blip r:embed="rId2"/>
                <a:stretch>
                  <a:fillRect l="-3448" t="-8000" r="-3879" b="-3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844334" y="1855311"/>
                <a:ext cx="7286610" cy="1175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sz="20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altLang="zh-CN" sz="2000" b="0" dirty="0"/>
              </a:p>
              <a:p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            </m:t>
                    </m:r>
                  </m:oMath>
                </a14:m>
                <a:r>
                  <a:rPr lang="en-US" altLang="zh-CN" sz="2000" dirty="0"/>
                  <a:t>2(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</m:oMath>
                </a14:m>
                <a:r>
                  <a:rPr lang="en-US" altLang="zh-CN" sz="20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en-US" altLang="zh-CN" sz="2000" dirty="0"/>
                  <a:t>)</a:t>
                </a:r>
                <a:r>
                  <a:rPr lang="en-US" altLang="zh-CN" sz="2000" i="1" dirty="0"/>
                  <a:t>cos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sz="2000" i="1" dirty="0"/>
                  <a:t>sin</a:t>
                </a:r>
                <a14:m>
                  <m:oMath xmlns:m="http://schemas.openxmlformats.org/officeDocument/2006/math">
                    <m:r>
                      <a:rPr lang="zh-CN" altLang="en-US" sz="2000" i="1" dirty="0" smtClean="0">
                        <a:latin typeface="Cambria Math" panose="02040503050406030204" pitchFamily="18" charset="0"/>
                      </a:rPr>
                      <m:t>𝛽</m:t>
                    </m:r>
                    <m:f>
                      <m:fPr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i="1" dirty="0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zh-CN" altLang="en-US" sz="200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zh-CN" altLang="en-US" sz="2000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000" dirty="0"/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34" y="1855311"/>
                <a:ext cx="7286610" cy="1175322"/>
              </a:xfrm>
              <a:prstGeom prst="rect">
                <a:avLst/>
              </a:prstGeom>
              <a:blipFill>
                <a:blip r:embed="rId3"/>
                <a:stretch>
                  <a:fillRect b="-51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609600" y="3137094"/>
                <a:ext cx="48987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坐标</m:t>
                    </m:r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系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与各向异性材料热导率的主轴相一致</a:t>
                </a: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137094"/>
                <a:ext cx="4898777" cy="307777"/>
              </a:xfrm>
              <a:prstGeom prst="rect">
                <a:avLst/>
              </a:prstGeom>
              <a:blipFill>
                <a:blip r:embed="rId4"/>
                <a:stretch>
                  <a:fillRect l="-2363" t="-30000" r="-2114" b="-4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980598" y="4902636"/>
                <a:ext cx="4515723" cy="697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</m:sSub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sz="2000" b="0" dirty="0"/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598" y="4902636"/>
                <a:ext cx="4515723" cy="6976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560343" y="4431006"/>
                <a:ext cx="64376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圆</m:t>
                    </m:r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柱坐标</m:t>
                    </m:r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系</m:t>
                    </m:r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：</m:t>
                    </m:r>
                    <m:r>
                      <a:rPr lang="zh-CN" alt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坐标系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与各向异性材料热导率的主轴相一致</a:t>
                </a:r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43" y="4431006"/>
                <a:ext cx="6437660" cy="307777"/>
              </a:xfrm>
              <a:prstGeom prst="rect">
                <a:avLst/>
              </a:prstGeom>
              <a:blipFill>
                <a:blip r:embed="rId6"/>
                <a:stretch>
                  <a:fillRect l="-1894" t="-30000" r="-1420" b="-4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980598" y="3651312"/>
                <a:ext cx="3283078" cy="670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zh-CN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altLang="zh-CN" sz="2000" b="0" dirty="0"/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598" y="3651312"/>
                <a:ext cx="3283078" cy="6701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2686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5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09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92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75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17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99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01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7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12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600" y="1386001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正交坐标系：空间中任一点处沿坐标轴方向的单位向量都两两垂直</a:t>
            </a:r>
          </a:p>
        </p:txBody>
      </p:sp>
      <p:sp>
        <p:nvSpPr>
          <p:cNvPr id="13" name="矩形 12"/>
          <p:cNvSpPr/>
          <p:nvPr/>
        </p:nvSpPr>
        <p:spPr>
          <a:xfrm>
            <a:off x="610496" y="191666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直角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坐标系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b="1" i="1" dirty="0" err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altLang="zh-CN" b="1" dirty="0" err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 err="1"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altLang="zh-CN" b="1" dirty="0" err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 err="1">
                <a:latin typeface="黑体" panose="02010609060101010101" pitchFamily="49" charset="-122"/>
                <a:ea typeface="黑体" panose="02010609060101010101" pitchFamily="49" charset="-122"/>
              </a:rPr>
              <a:t>z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altLang="zh-CN" b="1" i="1" dirty="0" err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altLang="zh-CN" b="1" dirty="0" err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 err="1"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altLang="zh-CN" b="1" dirty="0" err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 err="1">
                <a:latin typeface="黑体" panose="02010609060101010101" pitchFamily="49" charset="-122"/>
                <a:ea typeface="黑体" panose="02010609060101010101" pitchFamily="49" charset="-122"/>
              </a:rPr>
              <a:t>z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为坐标轴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" y="2407392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正交坐标系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en-US" altLang="zh-CN" b="1" i="1" dirty="0">
                <a:latin typeface="Times New Roman" charset="0"/>
                <a:ea typeface="Times New Roman" charset="0"/>
                <a:cs typeface="Times New Roman" charset="0"/>
              </a:rPr>
              <a:t> x</a:t>
            </a:r>
            <a:r>
              <a:rPr lang="en-US" altLang="zh-CN" b="1" baseline="-25000" dirty="0">
                <a:latin typeface="Times New Roman" charset="0"/>
                <a:ea typeface="Times New Roman" charset="0"/>
                <a:cs typeface="Times New Roman" charset="0"/>
              </a:rPr>
              <a:t>3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为坐标轴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5909534" y="2742004"/>
                <a:ext cx="16600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zh-CN" altLang="en-US" b="0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34" y="2742004"/>
                <a:ext cx="1660070" cy="276999"/>
              </a:xfrm>
              <a:prstGeom prst="rect">
                <a:avLst/>
              </a:prstGeom>
              <a:blipFill>
                <a:blip r:embed="rId3"/>
                <a:stretch>
                  <a:fillRect l="-1465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5909534" y="3744169"/>
                <a:ext cx="16390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</a:rPr>
                        <m:t>𝑧</m:t>
                      </m:r>
                      <m:r>
                        <a:rPr kumimoji="1" lang="en-US" altLang="zh-CN" i="1" smtClean="0">
                          <a:latin typeface="Cambria Math" charset="0"/>
                        </a:rPr>
                        <m:t> 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𝑧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zh-CN" altLang="en-US" b="0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34" y="3744169"/>
                <a:ext cx="1639038" cy="276999"/>
              </a:xfrm>
              <a:prstGeom prst="rect">
                <a:avLst/>
              </a:prstGeom>
              <a:blipFill>
                <a:blip r:embed="rId4"/>
                <a:stretch>
                  <a:fillRect l="-1487" b="-15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5909534" y="3272388"/>
                <a:ext cx="17231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</a:rPr>
                        <m:t>𝑦</m:t>
                      </m:r>
                      <m:r>
                        <a:rPr kumimoji="1" lang="en-US" altLang="zh-CN" i="1" smtClean="0">
                          <a:latin typeface="Cambria Math" charset="0"/>
                        </a:rPr>
                        <m:t> 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𝑦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zh-CN" altLang="en-US" b="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34" y="3272388"/>
                <a:ext cx="1723164" cy="276999"/>
              </a:xfrm>
              <a:prstGeom prst="rect">
                <a:avLst/>
              </a:prstGeom>
              <a:blipFill>
                <a:blip r:embed="rId5"/>
                <a:stretch>
                  <a:fillRect l="-282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5574254" y="4215950"/>
                <a:ext cx="281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b="1" dirty="0"/>
                  <a:t>取微元体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b="1" i="1" smtClean="0">
                        <a:latin typeface="Cambria Math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kumimoji="1" lang="en-US" altLang="zh-CN" b="1" i="1" smtClean="0">
                        <a:latin typeface="Cambria Math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𝟑</m:t>
                        </m:r>
                      </m:sub>
                    </m:sSub>
                  </m:oMath>
                </a14:m>
                <a:endParaRPr kumimoji="1" lang="zh-CN" altLang="en-US" b="1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254" y="4215950"/>
                <a:ext cx="2819400" cy="369332"/>
              </a:xfrm>
              <a:prstGeom prst="rect">
                <a:avLst/>
              </a:prstGeom>
              <a:blipFill>
                <a:blip r:embed="rId6"/>
                <a:stretch>
                  <a:fillRect l="-172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5574254" y="4650947"/>
                <a:ext cx="281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b="1" dirty="0"/>
                  <a:t>微元体边长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charset="0"/>
                      </a:rPr>
                      <m:t>𝒅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𝒍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b="1" i="1" smtClean="0">
                        <a:latin typeface="Cambria Math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𝒅𝒍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kumimoji="1" lang="en-US" altLang="zh-CN" b="1" i="1" smtClean="0">
                        <a:latin typeface="Cambria Math" charset="0"/>
                      </a:rPr>
                      <m:t>,</m:t>
                    </m:r>
                    <m:r>
                      <a:rPr kumimoji="1" lang="zh-CN" altLang="en-US" b="1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 smtClean="0">
                            <a:latin typeface="Cambria Math" charset="0"/>
                          </a:rPr>
                          <m:t>𝒅𝒍</m:t>
                        </m:r>
                      </m:e>
                      <m:sub>
                        <m:r>
                          <a:rPr kumimoji="1" lang="en-US" altLang="zh-CN" b="1" i="1" smtClean="0">
                            <a:latin typeface="Cambria Math" charset="0"/>
                          </a:rPr>
                          <m:t>𝟑</m:t>
                        </m:r>
                      </m:sub>
                    </m:sSub>
                  </m:oMath>
                </a14:m>
                <a:endParaRPr kumimoji="1" lang="zh-CN" altLang="en-US" b="1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254" y="4650947"/>
                <a:ext cx="2819400" cy="369332"/>
              </a:xfrm>
              <a:prstGeom prst="rect">
                <a:avLst/>
              </a:prstGeom>
              <a:blipFill>
                <a:blip r:embed="rId7"/>
                <a:stretch>
                  <a:fillRect l="-1728"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/>
          <p:cNvSpPr txBox="1"/>
          <p:nvPr/>
        </p:nvSpPr>
        <p:spPr>
          <a:xfrm>
            <a:off x="5561704" y="5110005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FF0000"/>
                </a:solidFill>
              </a:rPr>
              <a:t>直角坐标系下：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5561704" y="5590818"/>
                <a:ext cx="26916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𝑑𝑠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𝑑𝑥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𝑑𝑦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𝑑𝑧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704" y="5590818"/>
                <a:ext cx="2691634" cy="276999"/>
              </a:xfrm>
              <a:prstGeom prst="rect">
                <a:avLst/>
              </a:prstGeom>
              <a:blipFill>
                <a:blip r:embed="rId8"/>
                <a:stretch>
                  <a:fillRect l="-4072" t="-28261" r="-1131" b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6026"/>
          <a:stretch/>
        </p:blipFill>
        <p:spPr>
          <a:xfrm>
            <a:off x="453607" y="2885020"/>
            <a:ext cx="5031989" cy="33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6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1AC45A64-1FAD-CA4A-BE2D-F18F9693C6BB}"/>
              </a:ext>
            </a:extLst>
          </p:cNvPr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F007F8A-A56A-CF43-B3AA-7AA7CB10DBB6}"/>
              </a:ext>
            </a:extLst>
          </p:cNvPr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E7ED656B-DF13-AA47-B320-4C2E19A78182}"/>
              </a:ext>
            </a:extLst>
          </p:cNvPr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4AC2B7BC-69B7-D041-909B-DAB8CAB82D2C}"/>
              </a:ext>
            </a:extLst>
          </p:cNvPr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087FCD2-E513-FC4C-884E-D40A91564528}"/>
              </a:ext>
            </a:extLst>
          </p:cNvPr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2FBE5F1-2352-1448-BD13-E02D8D68D7C2}"/>
              </a:ext>
            </a:extLst>
          </p:cNvPr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9D5F9B6A-8393-FF45-A434-C90790954C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D9610F6F-848D-3044-9D32-F0CAB4F656A0}"/>
              </a:ext>
            </a:extLst>
          </p:cNvPr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40E66C0-C086-FF4F-B540-DE714ED440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6026"/>
          <a:stretch/>
        </p:blipFill>
        <p:spPr>
          <a:xfrm>
            <a:off x="1014129" y="1386001"/>
            <a:ext cx="7115741" cy="475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28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5736" y="1395479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FF0000"/>
                </a:solidFill>
              </a:rPr>
              <a:t>直角坐标系下：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2408388" y="1424964"/>
                <a:ext cx="26916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𝑑𝑠</m:t>
                        </m:r>
                        <m:r>
                          <a:rPr kumimoji="1" lang="en-US" altLang="zh-CN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𝑑𝑥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𝑑𝑦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𝑑𝑧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388" y="1424964"/>
                <a:ext cx="2691634" cy="276999"/>
              </a:xfrm>
              <a:prstGeom prst="rect">
                <a:avLst/>
              </a:prstGeom>
              <a:blipFill>
                <a:blip r:embed="rId2"/>
                <a:stretch>
                  <a:fillRect l="-4072" t="-28889" r="-1131" b="-5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647793" y="1868080"/>
                <a:ext cx="1974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𝑑𝑙</m:t>
                          </m:r>
                        </m:e>
                        <m:sub>
                          <m:r>
                            <a:rPr kumimoji="1" lang="en-US" altLang="zh-CN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kumimoji="1" lang="zh-CN" alt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空间曲线弧长</m:t>
                      </m:r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93" y="1868080"/>
                <a:ext cx="1974835" cy="276999"/>
              </a:xfrm>
              <a:prstGeom prst="rect">
                <a:avLst/>
              </a:prstGeom>
              <a:blipFill>
                <a:blip r:embed="rId4"/>
                <a:stretch>
                  <a:fillRect l="-1543" t="-8696" r="-3086" b="-32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609548" y="2292322"/>
                <a:ext cx="1377044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48" y="2292322"/>
                <a:ext cx="1377044" cy="572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121865" y="2331457"/>
                <a:ext cx="1380443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𝑑𝑦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865" y="2331457"/>
                <a:ext cx="1380443" cy="5720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3737213" y="2331457"/>
                <a:ext cx="1362809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𝑑𝑧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𝑧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213" y="2331457"/>
                <a:ext cx="1362809" cy="5720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609548" y="3047124"/>
                <a:ext cx="28873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is-I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b="0" i="1" smtClean="0">
                                <a:latin typeface="Cambria Math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kumimoji="1"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kumimoji="1" lang="en-US" altLang="zh-CN" b="0" i="1" smtClean="0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kumimoji="1" lang="en-US" altLang="zh-CN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kumimoji="1" lang="en-US" altLang="zh-CN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𝑑𝑥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𝑑𝑦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en-US" altLang="zh-CN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𝑑𝑧</m:t>
                        </m:r>
                        <m:r>
                          <a:rPr kumimoji="1" lang="en-US" altLang="zh-CN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48" y="3047124"/>
                <a:ext cx="2887329" cy="276999"/>
              </a:xfrm>
              <a:prstGeom prst="rect">
                <a:avLst/>
              </a:prstGeom>
              <a:blipFill>
                <a:blip r:embed="rId8"/>
                <a:stretch>
                  <a:fillRect t="-28889" b="-5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609548" y="3553485"/>
                <a:ext cx="3526029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48" y="3553485"/>
                <a:ext cx="3526029" cy="818366"/>
              </a:xfrm>
              <a:prstGeom prst="rect">
                <a:avLst/>
              </a:prstGeom>
              <a:blipFill>
                <a:blip r:embed="rId9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578032" y="4469106"/>
                <a:ext cx="3589059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32" y="4469106"/>
                <a:ext cx="3589059" cy="818366"/>
              </a:xfrm>
              <a:prstGeom prst="rect">
                <a:avLst/>
              </a:prstGeom>
              <a:blipFill>
                <a:blip r:embed="rId10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565036" y="5370101"/>
                <a:ext cx="3526029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36" y="5370101"/>
                <a:ext cx="3526029" cy="818366"/>
              </a:xfrm>
              <a:prstGeom prst="rect">
                <a:avLst/>
              </a:prstGeom>
              <a:blipFill>
                <a:blip r:embed="rId11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右箭头 22"/>
          <p:cNvSpPr/>
          <p:nvPr/>
        </p:nvSpPr>
        <p:spPr>
          <a:xfrm>
            <a:off x="4167091" y="4580605"/>
            <a:ext cx="68140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4977284" y="4323822"/>
                <a:ext cx="348178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284" y="4323822"/>
                <a:ext cx="3481786" cy="818366"/>
              </a:xfrm>
              <a:prstGeom prst="rect">
                <a:avLst/>
              </a:prstGeom>
              <a:blipFill>
                <a:blip r:embed="rId12"/>
                <a:stretch>
                  <a:fillRect b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6235801" y="5287472"/>
                <a:ext cx="9162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=1,2,3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01" y="5287472"/>
                <a:ext cx="916213" cy="276999"/>
              </a:xfrm>
              <a:prstGeom prst="rect">
                <a:avLst/>
              </a:prstGeom>
              <a:blipFill>
                <a:blip r:embed="rId13"/>
                <a:stretch>
                  <a:fillRect l="-6000" r="-6000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6026"/>
          <a:stretch/>
        </p:blipFill>
        <p:spPr>
          <a:xfrm>
            <a:off x="5437121" y="1541954"/>
            <a:ext cx="3519324" cy="235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57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631115" y="3629191"/>
            <a:ext cx="68140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609600" y="1383312"/>
                <a:ext cx="348178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83312"/>
                <a:ext cx="3481786" cy="818366"/>
              </a:xfrm>
              <a:prstGeom prst="rect">
                <a:avLst/>
              </a:prstGeom>
              <a:blipFill>
                <a:blip r:embed="rId3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4113892" y="1670199"/>
                <a:ext cx="9162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=1,2,3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892" y="1670199"/>
                <a:ext cx="916213" cy="276999"/>
              </a:xfrm>
              <a:prstGeom prst="rect">
                <a:avLst/>
              </a:prstGeom>
              <a:blipFill>
                <a:blip r:embed="rId4"/>
                <a:stretch>
                  <a:fillRect l="-6000" r="-6000" b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631115" y="2286000"/>
                <a:ext cx="2995243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15" y="2286000"/>
                <a:ext cx="2995243" cy="818366"/>
              </a:xfrm>
              <a:prstGeom prst="rect">
                <a:avLst/>
              </a:prstGeom>
              <a:blipFill>
                <a:blip r:embed="rId5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4113892" y="2544313"/>
                <a:ext cx="9162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=1,2,3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892" y="2544313"/>
                <a:ext cx="916213" cy="276999"/>
              </a:xfrm>
              <a:prstGeom prst="rect">
                <a:avLst/>
              </a:prstGeom>
              <a:blipFill>
                <a:blip r:embed="rId6"/>
                <a:stretch>
                  <a:fillRect l="-6000" r="-6000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1454613" y="3643091"/>
                <a:ext cx="1206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613" y="3643091"/>
                <a:ext cx="1206997" cy="276999"/>
              </a:xfrm>
              <a:prstGeom prst="rect">
                <a:avLst/>
              </a:prstGeom>
              <a:blipFill>
                <a:blip r:embed="rId7"/>
                <a:stretch>
                  <a:fillRect l="-4545" r="-1515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3019597" y="3664634"/>
                <a:ext cx="9162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=1,2,3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597" y="3664634"/>
                <a:ext cx="916213" cy="276999"/>
              </a:xfrm>
              <a:prstGeom prst="rect">
                <a:avLst/>
              </a:prstGeom>
              <a:blipFill>
                <a:blip r:embed="rId8"/>
                <a:stretch>
                  <a:fillRect l="-5960" r="-5960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bject 8"/>
          <p:cNvSpPr txBox="1"/>
          <p:nvPr/>
        </p:nvSpPr>
        <p:spPr>
          <a:xfrm>
            <a:off x="684895" y="3078097"/>
            <a:ext cx="1959991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16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拉梅系数</a:t>
            </a:r>
            <a:r>
              <a:rPr lang="en-US" altLang="zh-CN" sz="16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(</a:t>
            </a:r>
            <a:r>
              <a:rPr lang="zh-CN" altLang="en-US" sz="16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度规系数</a:t>
            </a:r>
            <a:r>
              <a:rPr lang="en-US" altLang="zh-CN" sz="16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)</a:t>
            </a:r>
            <a:endParaRPr sz="16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496142" y="4366065"/>
                <a:ext cx="31302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2" y="4366065"/>
                <a:ext cx="313021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496142" y="4880498"/>
                <a:ext cx="31195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42" y="4880498"/>
                <a:ext cx="311957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487177" y="5365090"/>
                <a:ext cx="31195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77" y="5365090"/>
                <a:ext cx="311957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右箭头 29"/>
          <p:cNvSpPr/>
          <p:nvPr/>
        </p:nvSpPr>
        <p:spPr>
          <a:xfrm>
            <a:off x="3773189" y="4698294"/>
            <a:ext cx="68140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4454594" y="4668526"/>
                <a:ext cx="304121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𝐻</m:t>
                      </m:r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/(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94" y="4668526"/>
                <a:ext cx="3041217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7489441" y="4758830"/>
                <a:ext cx="9162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=1,2,3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9441" y="4758830"/>
                <a:ext cx="916213" cy="276999"/>
              </a:xfrm>
              <a:prstGeom prst="rect">
                <a:avLst/>
              </a:prstGeom>
              <a:blipFill>
                <a:blip r:embed="rId13"/>
                <a:stretch>
                  <a:fillRect l="-6000" r="-6000" b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/>
              <p:cNvSpPr/>
              <p:nvPr/>
            </p:nvSpPr>
            <p:spPr>
              <a:xfrm>
                <a:off x="4571998" y="5193432"/>
                <a:ext cx="12561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charset="0"/>
                      </a:rPr>
                      <m:t>𝐻</m:t>
                    </m:r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3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矩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5193432"/>
                <a:ext cx="1256178" cy="369332"/>
              </a:xfrm>
              <a:prstGeom prst="rect">
                <a:avLst/>
              </a:prstGeom>
              <a:blipFill>
                <a:blip r:embed="rId14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4454594" y="5755912"/>
                <a:ext cx="32346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𝑑𝑣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𝐻𝑑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594" y="5755912"/>
                <a:ext cx="3234668" cy="276999"/>
              </a:xfrm>
              <a:prstGeom prst="rect">
                <a:avLst/>
              </a:prstGeom>
              <a:blipFill>
                <a:blip r:embed="rId1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6026"/>
          <a:stretch/>
        </p:blipFill>
        <p:spPr>
          <a:xfrm>
            <a:off x="5209971" y="1485051"/>
            <a:ext cx="3701275" cy="247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18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7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5" name="object 8"/>
          <p:cNvSpPr txBox="1"/>
          <p:nvPr/>
        </p:nvSpPr>
        <p:spPr>
          <a:xfrm>
            <a:off x="609600" y="1407878"/>
            <a:ext cx="4626685" cy="8495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导入控制容积的净热流量</a:t>
            </a:r>
            <a:r>
              <a:rPr lang="en-US" altLang="zh-CN" sz="1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+</a:t>
            </a:r>
            <a:r>
              <a:rPr lang="zh-CN" altLang="en-US" sz="1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控制容积内的热源发热量</a:t>
            </a:r>
            <a:r>
              <a:rPr lang="en-US" altLang="zh-CN" sz="1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=</a:t>
            </a:r>
            <a:r>
              <a:rPr lang="zh-CN" altLang="en-US" sz="1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控制容积内能增加</a:t>
            </a:r>
            <a:endParaRPr sz="1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0023" y="237597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导入控制容积的净热流量：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525445" y="2986181"/>
                <a:ext cx="4710840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kumimoji="1" lang="is-IS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1" lang="is-I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(−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−[−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bg-BG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kumimoji="1" lang="bg-BG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𝜆</m:t>
                                  </m:r>
                                  <m:f>
                                    <m:fPr>
                                      <m:ctrlPr>
                                        <a:rPr kumimoji="1" lang="bg-BG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bg-BG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kumimoji="1" lang="bg-BG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zh-CN" b="0" i="1" smtClean="0">
                                              <a:latin typeface="Cambria Math" panose="02040503050406030204" pitchFamily="18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zh-CN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𝑙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]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45" y="2986181"/>
                <a:ext cx="4710840" cy="778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393384" y="3928005"/>
                <a:ext cx="7054624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84" y="3928005"/>
                <a:ext cx="7054624" cy="7788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3384" y="4800573"/>
                <a:ext cx="4205126" cy="871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(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𝐻𝑑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i="1">
                              <a:latin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84" y="4800573"/>
                <a:ext cx="4205126" cy="8711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4343400" y="4803235"/>
                <a:ext cx="3478773" cy="871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(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kumimoji="1" lang="bg-BG" altLang="zh-CN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kumimoji="1" lang="en-US" altLang="zh-CN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)</m:t>
                          </m:r>
                          <m:r>
                            <a:rPr kumimoji="1" lang="en-US" altLang="zh-CN" i="1" smtClean="0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03235"/>
                <a:ext cx="3478773" cy="8711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6026"/>
          <a:stretch/>
        </p:blipFill>
        <p:spPr>
          <a:xfrm>
            <a:off x="5369860" y="1395374"/>
            <a:ext cx="3531828" cy="236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11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600" y="1504836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导入控制容积的净热流量：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657600" y="1253934"/>
                <a:ext cx="3147272" cy="871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(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kumimoji="1" lang="bg-BG" altLang="zh-CN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kumimoji="1" lang="en-US" altLang="zh-CN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</a:rPr>
                            <m:t>)</m:t>
                          </m:r>
                          <m:r>
                            <a:rPr kumimoji="1" lang="en-US" altLang="zh-CN" i="1" smtClean="0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253934"/>
                <a:ext cx="3147272" cy="8711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/>
          <p:cNvSpPr/>
          <p:nvPr/>
        </p:nvSpPr>
        <p:spPr>
          <a:xfrm>
            <a:off x="1463412" y="228600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控制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容积内热源：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3664772" y="2318282"/>
                <a:ext cx="23466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𝑑𝑣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𝐻𝑑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772" y="2318282"/>
                <a:ext cx="2346668" cy="276999"/>
              </a:xfrm>
              <a:prstGeom prst="rect">
                <a:avLst/>
              </a:prstGeom>
              <a:blipFill>
                <a:blip r:embed="rId3"/>
                <a:stretch>
                  <a:fillRect l="-2078" r="-779" b="-239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/>
          <p:cNvSpPr/>
          <p:nvPr/>
        </p:nvSpPr>
        <p:spPr>
          <a:xfrm>
            <a:off x="2115568" y="29179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内能增量：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3664772" y="2918197"/>
                <a:ext cx="3283848" cy="527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𝑑𝑣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𝐻𝑑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𝑑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772" y="2918197"/>
                <a:ext cx="3283848" cy="5276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3706983" y="3729363"/>
                <a:ext cx="3561103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983" y="3729363"/>
                <a:ext cx="3561103" cy="778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/>
        </p:nvSpPr>
        <p:spPr>
          <a:xfrm>
            <a:off x="921979" y="393409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正交坐标系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2217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0" y="3555"/>
            <a:ext cx="8915399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 dirty="0">
              <a:latin typeface="华文行楷"/>
              <a:cs typeface="华文行楷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四、正交坐标系中的</a:t>
            </a:r>
            <a:r>
              <a:rPr lang="zh-CN" altLang="en-US" sz="2800" b="1" spc="-1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3276600" y="1469501"/>
                <a:ext cx="3561103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1469501"/>
                <a:ext cx="3561103" cy="7788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491596" y="167423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正交坐标系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导热微分方程：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99664" y="245991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直角坐标系：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2051395" y="2506083"/>
                <a:ext cx="18662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395" y="2506083"/>
                <a:ext cx="1866280" cy="276999"/>
              </a:xfrm>
              <a:prstGeom prst="rect">
                <a:avLst/>
              </a:prstGeom>
              <a:blipFill>
                <a:blip r:embed="rId3"/>
                <a:stretch>
                  <a:fillRect l="-2614" r="-2288" b="-15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右箭头 15"/>
          <p:cNvSpPr/>
          <p:nvPr/>
        </p:nvSpPr>
        <p:spPr>
          <a:xfrm>
            <a:off x="4031976" y="2506083"/>
            <a:ext cx="463824" cy="2769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4686300" y="2276879"/>
                <a:ext cx="2990049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2276879"/>
                <a:ext cx="2990049" cy="7788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491596" y="3168835"/>
                <a:ext cx="7924799" cy="778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𝜆</m:t>
                              </m:r>
                              <m:f>
                                <m:fPr>
                                  <m:ctrlPr>
                                    <a:rPr kumimoji="1" lang="bg-BG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kumimoji="1" lang="bg-BG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kumimoji="1" lang="en-US" altLang="zh-CN" i="1">
                              <a:latin typeface="Cambria Math" charset="0"/>
                            </a:rPr>
                            <m:t> </m:t>
                          </m:r>
                        </m:e>
                      </m:nary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𝑣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kumimoji="1" lang="bg-BG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kumimoji="1" lang="bg-BG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96" y="3168835"/>
                <a:ext cx="7924799" cy="778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/>
        </p:nvSpPr>
        <p:spPr>
          <a:xfrm>
            <a:off x="479942" y="414872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圆柱坐标系：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994610" y="4157460"/>
                <a:ext cx="24811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𝑟</m:t>
                      </m:r>
                      <m:r>
                        <a:rPr kumimoji="1" lang="zh-CN" altLang="en-US" b="0" i="1" smtClean="0">
                          <a:latin typeface="Cambria Math" charset="0"/>
                        </a:rPr>
                        <m:t>、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𝜑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、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610" y="4157460"/>
                <a:ext cx="2481192" cy="276999"/>
              </a:xfrm>
              <a:prstGeom prst="rect">
                <a:avLst/>
              </a:prstGeom>
              <a:blipFill>
                <a:blip r:embed="rId6"/>
                <a:stretch>
                  <a:fillRect l="-983" r="-73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4953000" y="4167563"/>
                <a:ext cx="30982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𝑟𝑐𝑜𝑠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𝜑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、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𝑦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𝑟𝑠𝑖𝑛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𝜑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、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167563"/>
                <a:ext cx="3098284" cy="276999"/>
              </a:xfrm>
              <a:prstGeom prst="rect">
                <a:avLst/>
              </a:prstGeom>
              <a:blipFill>
                <a:blip r:embed="rId7"/>
                <a:stretch>
                  <a:fillRect l="-591" t="-4444" r="-394" b="-3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833061" y="4706416"/>
                <a:ext cx="2692340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61" y="4706416"/>
                <a:ext cx="2692340" cy="335413"/>
              </a:xfrm>
              <a:prstGeom prst="rect">
                <a:avLst/>
              </a:prstGeom>
              <a:blipFill>
                <a:blip r:embed="rId8"/>
                <a:stretch>
                  <a:fillRect l="-1814" r="-1587" b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3733800" y="4694702"/>
                <a:ext cx="3261919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</m:e>
                      </m:rad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𝑟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694702"/>
                <a:ext cx="3261919" cy="335413"/>
              </a:xfrm>
              <a:prstGeom prst="rect">
                <a:avLst/>
              </a:prstGeom>
              <a:blipFill>
                <a:blip r:embed="rId9"/>
                <a:stretch>
                  <a:fillRect b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7346953" y="4697302"/>
                <a:ext cx="9292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953" y="4697302"/>
                <a:ext cx="92929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609599" y="5338591"/>
                <a:ext cx="7924799" cy="5744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𝜌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  <m:f>
                            <m:f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kumimoji="1" lang="bg-BG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𝜑</m:t>
                          </m:r>
                        </m:den>
                      </m:f>
                      <m:d>
                        <m:d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bg-BG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𝜑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kumimoji="1" lang="bg-BG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bg-BG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f>
                            <m:fPr>
                              <m:ctrlPr>
                                <a:rPr kumimoji="1" lang="bg-BG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5338591"/>
                <a:ext cx="7924799" cy="574453"/>
              </a:xfrm>
              <a:prstGeom prst="rect">
                <a:avLst/>
              </a:prstGeom>
              <a:blipFill>
                <a:blip r:embed="rId11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288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 txBox="1">
            <a:spLocks noGrp="1"/>
          </p:cNvSpPr>
          <p:nvPr>
            <p:ph type="title"/>
          </p:nvPr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noAutofit/>
          </a:bodyPr>
          <a:lstStyle/>
          <a:p>
            <a:pPr marL="262255" algn="ctr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sz="3200" dirty="0">
                <a:solidFill>
                  <a:srgbClr val="0033CC"/>
                </a:solidFill>
                <a:latin typeface="华文行楷"/>
                <a:cs typeface="华文行楷"/>
              </a:rPr>
              <a:t>高	等	传	热	学</a:t>
            </a:r>
            <a:endParaRPr sz="3200">
              <a:latin typeface="华文行楷"/>
              <a:cs typeface="华文行楷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609600" y="758406"/>
            <a:ext cx="5736208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2800" b="1" spc="-10" dirty="0"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五、无量纲的导热方程</a:t>
            </a:r>
            <a:endParaRPr sz="2800" b="1" dirty="0"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70989" y="4495309"/>
            <a:ext cx="1072131" cy="1582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1541372" y="1440068"/>
                <a:ext cx="1658723" cy="555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kumimoji="1" lang="bg-BG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num>
                        <m:den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𝜕𝜏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bg-BG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𝑡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372" y="1440068"/>
                <a:ext cx="1658723" cy="5558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3398162" y="1654295"/>
                <a:ext cx="1042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0&lt;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&lt;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𝐿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162" y="1654295"/>
                <a:ext cx="1042465" cy="276999"/>
              </a:xfrm>
              <a:prstGeom prst="rect">
                <a:avLst/>
              </a:prstGeom>
              <a:blipFill>
                <a:blip r:embed="rId3"/>
                <a:stretch>
                  <a:fillRect l="-4678" r="-4678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619974" y="2335958"/>
                <a:ext cx="2606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,</m:t>
                      </m:r>
                      <m:r>
                        <a:rPr kumimoji="1" lang="zh-CN" altLang="en-US" b="0" i="1" smtClean="0">
                          <a:latin typeface="Cambria Math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0&lt;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&lt;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𝐿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,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&gt;0     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974" y="2335958"/>
                <a:ext cx="2606098" cy="276999"/>
              </a:xfrm>
              <a:prstGeom prst="rect">
                <a:avLst/>
              </a:prstGeom>
              <a:blipFill>
                <a:blip r:embed="rId4"/>
                <a:stretch>
                  <a:fillRect l="-1639" b="-15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矩形 15"/>
          <p:cNvSpPr/>
          <p:nvPr/>
        </p:nvSpPr>
        <p:spPr>
          <a:xfrm>
            <a:off x="391419" y="232486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初始条件：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91419" y="161949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控制方程：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58003" y="300602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边界条件：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1636633" y="2927349"/>
                <a:ext cx="2014654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num>
                        <m:den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=0,</m:t>
                      </m:r>
                      <m:r>
                        <a:rPr kumimoji="1" lang="zh-CN" altLang="en-US" b="0" i="1" smtClean="0">
                          <a:latin typeface="Cambria Math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=0, 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&gt;0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633" y="2927349"/>
                <a:ext cx="2014654" cy="5266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604360" y="3603704"/>
                <a:ext cx="3136180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−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𝛼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𝐿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𝜏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&gt;0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60" y="3603704"/>
                <a:ext cx="3136180" cy="5266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820920" y="424717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定义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无量纲变量：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898315" y="470206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无量纲温度：</a:t>
            </a:r>
            <a:endParaRPr lang="zh-CN" altLang="en-US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2467975" y="4582059"/>
                <a:ext cx="1150956" cy="586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975" y="4582059"/>
                <a:ext cx="1150956" cy="5863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/>
          <p:cNvSpPr/>
          <p:nvPr/>
        </p:nvSpPr>
        <p:spPr>
          <a:xfrm>
            <a:off x="931215" y="528653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无量纲坐标：</a:t>
            </a:r>
            <a:endParaRPr lang="zh-CN" altLang="en-US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2475774" y="5242236"/>
                <a:ext cx="639406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𝑥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774" y="5242236"/>
                <a:ext cx="639406" cy="4725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/>
          <p:cNvSpPr/>
          <p:nvPr/>
        </p:nvSpPr>
        <p:spPr>
          <a:xfrm>
            <a:off x="853888" y="583296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无量纲热源：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116724" y="485819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毕渥数：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104295" y="554332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傅立叶数：</a:t>
            </a:r>
            <a:endParaRPr lang="zh-CN" altLang="en-US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5386752" y="4784485"/>
                <a:ext cx="853631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𝐵𝑖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𝐿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752" y="4784485"/>
                <a:ext cx="853631" cy="5167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5386752" y="5528434"/>
                <a:ext cx="899028" cy="4893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𝐹𝑜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𝛼𝜏</m:t>
                          </m:r>
                        </m:num>
                        <m:den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752" y="5528434"/>
                <a:ext cx="899028" cy="4893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2294380" y="5700687"/>
                <a:ext cx="1486946" cy="6338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𝐺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𝑣</m:t>
                              </m:r>
                            </m:sub>
                          </m:sSub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380" y="5700687"/>
                <a:ext cx="1486946" cy="6338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右箭头 31"/>
          <p:cNvSpPr/>
          <p:nvPr/>
        </p:nvSpPr>
        <p:spPr>
          <a:xfrm>
            <a:off x="4104295" y="2694196"/>
            <a:ext cx="636245" cy="43000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5336960" y="1619498"/>
                <a:ext cx="1585306" cy="555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𝜕𝜃</m:t>
                          </m:r>
                        </m:num>
                        <m:den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𝐹𝑜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bg-BG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1" lang="bg-BG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+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𝐺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960" y="1619498"/>
                <a:ext cx="1585306" cy="5558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7119292" y="1850330"/>
                <a:ext cx="10668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0&lt;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&lt;1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292" y="1850330"/>
                <a:ext cx="1066831" cy="276999"/>
              </a:xfrm>
              <a:prstGeom prst="rect">
                <a:avLst/>
              </a:prstGeom>
              <a:blipFill>
                <a:blip r:embed="rId13"/>
                <a:stretch>
                  <a:fillRect l="-5143" r="-4571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8334087" y="1842247"/>
                <a:ext cx="7520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𝐹𝑜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&gt;0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087" y="1842247"/>
                <a:ext cx="752065" cy="276999"/>
              </a:xfrm>
              <a:prstGeom prst="rect">
                <a:avLst/>
              </a:prstGeom>
              <a:blipFill>
                <a:blip r:embed="rId14"/>
                <a:stretch>
                  <a:fillRect l="-6452" r="-7258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5396604" y="2488011"/>
                <a:ext cx="2947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=1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  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0&lt;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&lt;1     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𝐹𝑜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604" y="2488011"/>
                <a:ext cx="2947730" cy="276999"/>
              </a:xfrm>
              <a:prstGeom prst="rect">
                <a:avLst/>
              </a:prstGeom>
              <a:blipFill>
                <a:blip r:embed="rId15"/>
                <a:stretch>
                  <a:fillRect l="-1240" r="-1446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5380468" y="3068747"/>
                <a:ext cx="2222083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𝜕𝜃</m:t>
                          </m:r>
                        </m:num>
                        <m:den>
                          <m:r>
                            <a:rPr kumimoji="1" lang="bg-BG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𝑋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</a:rPr>
                        <m:t>=0,</m:t>
                      </m:r>
                      <m:r>
                        <a:rPr kumimoji="1" lang="zh-CN" altLang="en-US" b="0" i="1" smtClean="0">
                          <a:latin typeface="Cambria Math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=0,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𝐹𝑜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&gt;0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468" y="3068747"/>
                <a:ext cx="2222083" cy="52668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5369233" y="3798436"/>
                <a:ext cx="2860398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bg-BG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𝜕𝜃</m:t>
                          </m:r>
                        </m:num>
                        <m:den>
                          <m:r>
                            <a:rPr kumimoji="1" lang="bg-BG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𝑋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𝐵𝑖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=0,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=1, 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𝐹𝑜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&gt;0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233" y="3798436"/>
                <a:ext cx="2860398" cy="52668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943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1294</Words>
  <Application>Microsoft Office PowerPoint</Application>
  <PresentationFormat>全屏显示(4:3)</PresentationFormat>
  <Paragraphs>171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黑体</vt:lpstr>
      <vt:lpstr>华文行楷</vt:lpstr>
      <vt:lpstr>Arial</vt:lpstr>
      <vt:lpstr>Calibri</vt:lpstr>
      <vt:lpstr>Calibri Light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高 等 传 热 学</vt:lpstr>
      <vt:lpstr>高 等 传 热 学</vt:lpstr>
      <vt:lpstr>高 等 传 热 学</vt:lpstr>
      <vt:lpstr>高 等 传 热 学</vt:lpstr>
      <vt:lpstr>高 等 传 热 学</vt:lpstr>
      <vt:lpstr>高 等 传 热 学</vt:lpstr>
      <vt:lpstr>高 等 传 热 学</vt:lpstr>
      <vt:lpstr>高 等 传 热 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姜昌伟</dc:creator>
  <cp:lastModifiedBy>zh_jiang1108@163.com</cp:lastModifiedBy>
  <cp:revision>21</cp:revision>
  <dcterms:created xsi:type="dcterms:W3CDTF">2015-11-08T10:49:19Z</dcterms:created>
  <dcterms:modified xsi:type="dcterms:W3CDTF">2022-09-14T07:27:32Z</dcterms:modified>
</cp:coreProperties>
</file>