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56" r:id="rId3"/>
    <p:sldId id="259" r:id="rId4"/>
    <p:sldId id="258" r:id="rId5"/>
    <p:sldId id="279" r:id="rId6"/>
    <p:sldId id="280" r:id="rId7"/>
    <p:sldId id="257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41"/>
    <p:restoredTop sz="92751"/>
  </p:normalViewPr>
  <p:slideViewPr>
    <p:cSldViewPr snapToGrid="0">
      <p:cViewPr varScale="1">
        <p:scale>
          <a:sx n="57" d="100"/>
          <a:sy n="57" d="100"/>
        </p:scale>
        <p:origin x="142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770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205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838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3663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44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2423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478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768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434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337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637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F5E13-86AD-47CB-A4AD-C3751A023641}" type="datetimeFigureOut">
              <a:rPr lang="zh-CN" altLang="en-US" smtClean="0"/>
              <a:t>2022/9/14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5FEB9-2CC0-4DFD-AE94-024B9274C0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98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3"/>
          <p:cNvSpPr/>
          <p:nvPr/>
        </p:nvSpPr>
        <p:spPr>
          <a:xfrm>
            <a:off x="228600" y="630872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0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4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5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6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7"/>
          <p:cNvSpPr txBox="1">
            <a:spLocks/>
          </p:cNvSpPr>
          <p:nvPr/>
        </p:nvSpPr>
        <p:spPr>
          <a:xfrm>
            <a:off x="228601" y="3555"/>
            <a:ext cx="8915400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255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lang="zh-CN" altLang="en-US" sz="3200" dirty="0">
                <a:solidFill>
                  <a:srgbClr val="0033CC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华文行楷"/>
              </a:rPr>
              <a:t>高	等	传	热	学</a:t>
            </a:r>
            <a:endParaRPr lang="zh-CN" altLang="en-US" sz="3200" dirty="0">
              <a:latin typeface="华文行楷" panose="02010800040101010101" pitchFamily="2" charset="-122"/>
              <a:ea typeface="华文行楷" panose="02010800040101010101" pitchFamily="2" charset="-122"/>
              <a:cs typeface="华文行楷"/>
            </a:endParaRPr>
          </a:p>
        </p:txBody>
      </p:sp>
      <p:sp>
        <p:nvSpPr>
          <p:cNvPr id="9" name="object 8"/>
          <p:cNvSpPr txBox="1"/>
          <p:nvPr/>
        </p:nvSpPr>
        <p:spPr>
          <a:xfrm>
            <a:off x="2461550" y="2893900"/>
            <a:ext cx="5131443" cy="41846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>
              <a:lnSpc>
                <a:spcPts val="3295"/>
              </a:lnSpc>
            </a:pPr>
            <a:r>
              <a:rPr lang="zh-CN" altLang="en-US" sz="4000" b="1" spc="-1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第三章 二维</a:t>
            </a:r>
            <a:r>
              <a:rPr lang="zh-CN" altLang="en-US" sz="4000" b="1" spc="-1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/>
              </a:rPr>
              <a:t>稳态导热</a:t>
            </a:r>
            <a:endParaRPr sz="40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/>
            </a:endParaRPr>
          </a:p>
        </p:txBody>
      </p:sp>
      <p:sp>
        <p:nvSpPr>
          <p:cNvPr id="20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65252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437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502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214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7"/>
          <p:cNvSpPr txBox="1">
            <a:spLocks/>
          </p:cNvSpPr>
          <p:nvPr/>
        </p:nvSpPr>
        <p:spPr>
          <a:xfrm>
            <a:off x="228601" y="3555"/>
            <a:ext cx="8915400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255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lang="zh-CN" altLang="en-US" sz="3200" dirty="0">
                <a:solidFill>
                  <a:srgbClr val="0033CC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华文行楷"/>
              </a:rPr>
              <a:t>高	等	传	热	学</a:t>
            </a:r>
            <a:endParaRPr lang="zh-CN" altLang="en-US" sz="3200" dirty="0">
              <a:latin typeface="华文行楷" panose="02010800040101010101" pitchFamily="2" charset="-122"/>
              <a:ea typeface="华文行楷" panose="02010800040101010101" pitchFamily="2" charset="-122"/>
              <a:cs typeface="华文行楷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882127" y="697106"/>
                <a:ext cx="2360326" cy="17695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}"/>
                          <m:ctrlPr>
                            <a:rPr kumimoji="1" lang="mr-IN" altLang="zh-CN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1" lang="mr-IN" altLang="zh-CN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kumimoji="1" lang="mr-IN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mr-IN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kumimoji="1" lang="mr-IN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kumimoji="1" lang="mr-IN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kumimoji="1" lang="mr-IN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mr-IN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kumimoji="1" lang="mr-IN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num>
                                <m:den>
                                  <m:r>
                                    <a:rPr kumimoji="1" lang="mr-IN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m:rPr>
                                  <m:nor/>
                                </m:rPr>
                                <a:rPr kumimoji="1" lang="en-US" altLang="zh-CN" dirty="0"/>
                                <m:t>=0</m:t>
                              </m:r>
                              <m:r>
                                <m:rPr>
                                  <m:nor/>
                                </m:rPr>
                                <a:rPr kumimoji="1" lang="en-US" altLang="zh-CN" b="0" i="0" dirty="0" smtClean="0"/>
                                <m:t>          </m:t>
                              </m:r>
                              <m:r>
                                <m:rPr>
                                  <m:nor/>
                                </m:rPr>
                                <a:rPr kumimoji="1" lang="zh-CN" altLang="en-US" dirty="0"/>
                                <m:t> </m:t>
                              </m:r>
                            </m:e>
                            <m:e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𝑦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=0,  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𝜃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kumimoji="1" lang="en-US" altLang="zh-CN" b="0" i="1" dirty="0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dirty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kumimoji="1" lang="en-US" altLang="zh-CN" b="0" i="1" dirty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𝑦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𝐻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,  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𝜃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kumimoji="1" lang="en-US" altLang="zh-CN" i="1" dirty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 dirty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kumimoji="1" lang="en-US" altLang="zh-CN" b="0" i="1" dirty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=0,  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𝜃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kumimoji="1" lang="en-US" altLang="zh-CN" i="1" dirty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 dirty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kumimoji="1" lang="en-US" altLang="zh-CN" i="1" dirty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kumimoji="1" lang="en-US" altLang="zh-CN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𝛿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,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  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𝜃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kumimoji="1" lang="en-US" altLang="zh-CN" i="1" dirty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 dirty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kumimoji="1" lang="en-US" altLang="zh-CN" b="0" i="1" dirty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127" y="697106"/>
                <a:ext cx="2360326" cy="176958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/>
              <p:cNvSpPr txBox="1"/>
              <p:nvPr/>
            </p:nvSpPr>
            <p:spPr>
              <a:xfrm>
                <a:off x="3743661" y="1411867"/>
                <a:ext cx="22840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zh-CN" altLang="en-US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𝜃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𝜃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661" y="1411867"/>
                <a:ext cx="2284023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533" b="-1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/>
              <p:cNvSpPr txBox="1"/>
              <p:nvPr/>
            </p:nvSpPr>
            <p:spPr>
              <a:xfrm>
                <a:off x="882127" y="2742305"/>
                <a:ext cx="2395271" cy="17307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}"/>
                          <m:ctrlPr>
                            <a:rPr kumimoji="1" lang="mr-IN" altLang="zh-CN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1" lang="mr-IN" altLang="zh-CN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kumimoji="1" lang="mr-IN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mr-IN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kumimoji="1" lang="mr-IN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kumimoji="1" lang="mr-IN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mr-IN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kumimoji="1" lang="mr-IN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m:rPr>
                                  <m:nor/>
                                </m:rPr>
                                <a:rPr kumimoji="1" lang="en-US" altLang="zh-CN" dirty="0"/>
                                <m:t>=0</m:t>
                              </m:r>
                              <m:r>
                                <m:rPr>
                                  <m:nor/>
                                </m:rPr>
                                <a:rPr kumimoji="1" lang="en-US" altLang="zh-CN" b="0" i="0" dirty="0" smtClean="0"/>
                                <m:t>          </m:t>
                              </m:r>
                              <m:r>
                                <m:rPr>
                                  <m:nor/>
                                </m:rPr>
                                <a:rPr kumimoji="1" lang="zh-CN" altLang="en-US" dirty="0"/>
                                <m:t> </m:t>
                              </m:r>
                            </m:e>
                            <m:e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𝑦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=0,     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𝑦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𝐻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           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r>
                                <a:rPr kumimoji="1" lang="en-US" altLang="zh-CN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 </m:t>
                              </m:r>
                            </m:e>
                            <m:e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=0,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             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0    </m:t>
                              </m:r>
                            </m:e>
                            <m:e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kumimoji="1" lang="en-US" altLang="zh-CN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𝛿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,  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kumimoji="1" lang="en-US" altLang="zh-CN" i="1" dirty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 dirty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kumimoji="1" lang="en-US" altLang="zh-CN" b="0" i="1" dirty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127" y="2742305"/>
                <a:ext cx="2395271" cy="173073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4686300" y="2741641"/>
                <a:ext cx="2376035" cy="17345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}"/>
                          <m:ctrlPr>
                            <a:rPr kumimoji="1" lang="mr-IN" altLang="zh-CN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1" lang="mr-IN" altLang="zh-CN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kumimoji="1" lang="mr-IN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mr-IN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kumimoji="1" lang="mr-IN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kumimoji="1" lang="mr-IN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mr-IN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kumimoji="1" lang="mr-IN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m:rPr>
                                  <m:nor/>
                                </m:rPr>
                                <a:rPr kumimoji="1" lang="en-US" altLang="zh-CN" dirty="0"/>
                                <m:t>=0</m:t>
                              </m:r>
                              <m:r>
                                <m:rPr>
                                  <m:nor/>
                                </m:rPr>
                                <a:rPr kumimoji="1" lang="en-US" altLang="zh-CN" b="0" i="0" dirty="0" smtClean="0"/>
                                <m:t>          </m:t>
                              </m:r>
                              <m:r>
                                <m:rPr>
                                  <m:nor/>
                                </m:rPr>
                                <a:rPr kumimoji="1" lang="zh-CN" altLang="en-US" dirty="0"/>
                                <m:t> </m:t>
                              </m:r>
                            </m:e>
                            <m:e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𝑦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=0,     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𝑦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𝐻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           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r>
                                <a:rPr kumimoji="1" lang="en-US" altLang="zh-CN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 </m:t>
                              </m:r>
                            </m:e>
                            <m:e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=0,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    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kumimoji="1" lang="en-US" altLang="zh-CN" i="1" dirty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 dirty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kumimoji="1" lang="en-US" altLang="zh-CN" i="1" dirty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kumimoji="1" lang="en-US" altLang="zh-CN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𝛿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        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r>
                                <a:rPr kumimoji="1" lang="en-US" altLang="zh-CN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6300" y="2741641"/>
                <a:ext cx="2376035" cy="173457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/>
              <p:cNvSpPr txBox="1"/>
              <p:nvPr/>
            </p:nvSpPr>
            <p:spPr>
              <a:xfrm>
                <a:off x="882127" y="4572000"/>
                <a:ext cx="2440796" cy="17321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}"/>
                          <m:ctrlPr>
                            <a:rPr kumimoji="1" lang="mr-IN" altLang="zh-CN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1" lang="mr-IN" altLang="zh-CN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kumimoji="1" lang="mr-IN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mr-IN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kumimoji="1" lang="mr-IN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kumimoji="1" lang="mr-IN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mr-IN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kumimoji="1" lang="mr-IN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m:rPr>
                                  <m:nor/>
                                </m:rPr>
                                <a:rPr kumimoji="1" lang="en-US" altLang="zh-CN" dirty="0"/>
                                <m:t>=0</m:t>
                              </m:r>
                              <m:r>
                                <m:rPr>
                                  <m:nor/>
                                </m:rPr>
                                <a:rPr kumimoji="1" lang="en-US" altLang="zh-CN" b="0" i="0" dirty="0" smtClean="0"/>
                                <m:t>          </m:t>
                              </m:r>
                              <m:r>
                                <m:rPr>
                                  <m:nor/>
                                </m:rPr>
                                <a:rPr kumimoji="1" lang="zh-CN" altLang="en-US" dirty="0"/>
                                <m:t> </m:t>
                              </m:r>
                            </m:e>
                            <m:e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𝑦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=0,     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𝑦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𝐻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           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kumimoji="1" lang="en-US" altLang="zh-CN" i="1" dirty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 dirty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kumimoji="1" lang="en-US" altLang="zh-CN" i="1" dirty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=0,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             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0    </m:t>
                              </m:r>
                            </m:e>
                            <m:e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kumimoji="1" lang="en-US" altLang="zh-CN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𝛿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         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r>
                                <a:rPr kumimoji="1" lang="en-US" altLang="zh-CN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127" y="4572000"/>
                <a:ext cx="2440796" cy="173214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/>
            </p:nvSpPr>
            <p:spPr>
              <a:xfrm>
                <a:off x="4686300" y="4572000"/>
                <a:ext cx="2577437" cy="1737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endChr m:val="}"/>
                          <m:ctrlPr>
                            <a:rPr kumimoji="1" lang="mr-IN" altLang="zh-CN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1" lang="mr-IN" altLang="zh-CN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f>
                                <m:fPr>
                                  <m:ctrlPr>
                                    <a:rPr kumimoji="1" lang="mr-IN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mr-IN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kumimoji="1" lang="mr-IN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kumimoji="1" lang="mr-IN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mr-IN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𝜕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kumimoji="1" lang="en-US" altLang="zh-CN" b="0" i="1" smtClean="0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4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kumimoji="1" lang="mr-IN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𝜕</m:t>
                                  </m:r>
                                  <m:sSup>
                                    <m:sSupPr>
                                      <m:ctrlPr>
                                        <a:rPr kumimoji="1" lang="mr-IN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m:rPr>
                                  <m:nor/>
                                </m:rPr>
                                <a:rPr kumimoji="1" lang="en-US" altLang="zh-CN" dirty="0"/>
                                <m:t>=0</m:t>
                              </m:r>
                              <m:r>
                                <m:rPr>
                                  <m:nor/>
                                </m:rPr>
                                <a:rPr kumimoji="1" lang="en-US" altLang="zh-CN" b="0" i="0" dirty="0" smtClean="0"/>
                                <m:t>          </m:t>
                              </m:r>
                              <m:r>
                                <m:rPr>
                                  <m:nor/>
                                </m:rPr>
                                <a:rPr kumimoji="1" lang="zh-CN" altLang="en-US" dirty="0"/>
                                <m:t> </m:t>
                              </m:r>
                            </m:e>
                            <m:e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𝑦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=0,     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kumimoji="1" lang="en-US" altLang="zh-CN" i="1" dirty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 dirty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kumimoji="1" lang="en-US" altLang="zh-CN" b="0" i="1" dirty="0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𝑦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𝐻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           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r>
                                <a:rPr kumimoji="1" lang="en-US" altLang="zh-CN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  </m:t>
                              </m:r>
                            </m:e>
                            <m:e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=0,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             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0    </m:t>
                              </m:r>
                            </m:e>
                            <m:e>
                              <m:r>
                                <a:rPr kumimoji="1" lang="en-US" altLang="zh-CN" b="0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  <m:r>
                                <a:rPr kumimoji="1" lang="en-US" altLang="zh-CN" i="1" dirty="0">
                                  <a:latin typeface="Cambria Math" charset="0"/>
                                </a:rPr>
                                <m:t>=</m:t>
                              </m:r>
                              <m:r>
                                <a:rPr kumimoji="1" lang="en-US" altLang="zh-CN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𝛿</m:t>
                              </m:r>
                              <m:r>
                                <a:rPr kumimoji="1" lang="en-US" altLang="zh-CN" b="0" i="1" dirty="0" smtClean="0">
                                  <a:latin typeface="Cambria Math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      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kumimoji="1" lang="en-US" altLang="zh-CN" i="1" dirty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=</m:t>
                              </m:r>
                              <m:r>
                                <a:rPr kumimoji="1" lang="en-US" altLang="zh-CN" i="1" dirty="0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6300" y="4572000"/>
                <a:ext cx="2577437" cy="173746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7697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228600" y="6308725"/>
            <a:ext cx="8915400" cy="549275"/>
          </a:xfrm>
          <a:custGeom>
            <a:avLst/>
            <a:gdLst/>
            <a:ahLst/>
            <a:cxnLst/>
            <a:rect l="l" t="t" r="r" b="b"/>
            <a:pathLst>
              <a:path w="8915400" h="549275">
                <a:moveTo>
                  <a:pt x="0" y="549275"/>
                </a:moveTo>
                <a:lnTo>
                  <a:pt x="8915400" y="549275"/>
                </a:lnTo>
                <a:lnTo>
                  <a:pt x="8915400" y="0"/>
                </a:lnTo>
                <a:lnTo>
                  <a:pt x="0" y="0"/>
                </a:lnTo>
                <a:lnTo>
                  <a:pt x="0" y="549275"/>
                </a:lnTo>
                <a:close/>
              </a:path>
            </a:pathLst>
          </a:custGeom>
          <a:solidFill>
            <a:srgbClr val="CC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3"/>
          <p:cNvSpPr/>
          <p:nvPr/>
        </p:nvSpPr>
        <p:spPr>
          <a:xfrm>
            <a:off x="0" y="2286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99CC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228600" y="6280150"/>
            <a:ext cx="8915400" cy="57150"/>
          </a:xfrm>
          <a:custGeom>
            <a:avLst/>
            <a:gdLst/>
            <a:ahLst/>
            <a:cxnLst/>
            <a:rect l="l" t="t" r="r" b="b"/>
            <a:pathLst>
              <a:path w="8915400" h="57150">
                <a:moveTo>
                  <a:pt x="0" y="57150"/>
                </a:moveTo>
                <a:lnTo>
                  <a:pt x="8915400" y="57150"/>
                </a:lnTo>
                <a:lnTo>
                  <a:pt x="8915400" y="0"/>
                </a:lnTo>
                <a:lnTo>
                  <a:pt x="0" y="0"/>
                </a:lnTo>
                <a:lnTo>
                  <a:pt x="0" y="5715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0" y="457200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339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228600" y="549275"/>
            <a:ext cx="8915400" cy="0"/>
          </a:xfrm>
          <a:custGeom>
            <a:avLst/>
            <a:gdLst/>
            <a:ahLst/>
            <a:cxnLst/>
            <a:rect l="l" t="t" r="r" b="b"/>
            <a:pathLst>
              <a:path w="8915400">
                <a:moveTo>
                  <a:pt x="0" y="0"/>
                </a:moveTo>
                <a:lnTo>
                  <a:pt x="8915400" y="0"/>
                </a:lnTo>
              </a:path>
            </a:pathLst>
          </a:custGeom>
          <a:ln w="57150">
            <a:solidFill>
              <a:srgbClr val="006699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0" y="0"/>
            <a:ext cx="228600" cy="2286000"/>
          </a:xfrm>
          <a:custGeom>
            <a:avLst/>
            <a:gdLst/>
            <a:ahLst/>
            <a:cxnLst/>
            <a:rect l="l" t="t" r="r" b="b"/>
            <a:pathLst>
              <a:path w="228600" h="2286000">
                <a:moveTo>
                  <a:pt x="0" y="2286000"/>
                </a:moveTo>
                <a:lnTo>
                  <a:pt x="228600" y="2286000"/>
                </a:lnTo>
                <a:lnTo>
                  <a:pt x="2286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008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7"/>
          <p:cNvSpPr txBox="1">
            <a:spLocks/>
          </p:cNvSpPr>
          <p:nvPr/>
        </p:nvSpPr>
        <p:spPr>
          <a:xfrm>
            <a:off x="228601" y="3555"/>
            <a:ext cx="8915400" cy="514187"/>
          </a:xfrm>
          <a:prstGeom prst="rect">
            <a:avLst/>
          </a:prstGeom>
          <a:solidFill>
            <a:srgbClr val="CCFFCC"/>
          </a:solidFill>
        </p:spPr>
        <p:txBody>
          <a:bodyPr vert="horz" wrap="square" lIns="0" tIns="0" rIns="0" bIns="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62255">
              <a:lnSpc>
                <a:spcPct val="100000"/>
              </a:lnSpc>
              <a:tabLst>
                <a:tab pos="1007744" algn="l"/>
                <a:tab pos="1638935" algn="l"/>
                <a:tab pos="2384425" algn="l"/>
                <a:tab pos="3128010" algn="l"/>
              </a:tabLst>
            </a:pPr>
            <a:r>
              <a:rPr lang="zh-CN" altLang="en-US" sz="3200" dirty="0">
                <a:solidFill>
                  <a:srgbClr val="0033CC"/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华文行楷"/>
              </a:rPr>
              <a:t>高	等	传	热	学</a:t>
            </a:r>
            <a:endParaRPr lang="zh-CN" altLang="en-US" sz="3200" dirty="0">
              <a:latin typeface="华文行楷" panose="02010800040101010101" pitchFamily="2" charset="-122"/>
              <a:ea typeface="华文行楷" panose="02010800040101010101" pitchFamily="2" charset="-122"/>
              <a:cs typeface="华文行楷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/>
              <p:cNvSpPr txBox="1"/>
              <p:nvPr/>
            </p:nvSpPr>
            <p:spPr>
              <a:xfrm>
                <a:off x="817581" y="1098551"/>
                <a:ext cx="6159187" cy="88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zh-CN" altLang="en-US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𝜃</m:t>
                      </m:r>
                      <m:d>
                        <m:d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,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𝑦</m:t>
                          </m:r>
                        </m:e>
                      </m:d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f>
                        <m:fPr>
                          <m:ctrlPr>
                            <a:rPr kumimoji="1" lang="mr-IN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num>
                        <m:den>
                          <m:r>
                            <a:rPr kumimoji="1" lang="mr-IN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𝛿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kumimoji="1" lang="is-I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is-I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kumimoji="1" lang="mr-IN" altLang="zh-CN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𝑠h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𝑚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𝜋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𝛿</m:t>
                                  </m:r>
                                </m:den>
                              </m:f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𝑠h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𝑚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𝜋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</m:num>
                                <m:den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𝛿</m:t>
                                  </m:r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den>
                          </m:f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𝑠𝑖𝑛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f>
                            <m:f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𝑚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𝛿</m:t>
                              </m:r>
                            </m:den>
                          </m:f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  <m:nary>
                            <m:naryPr>
                              <m:ctrlPr>
                                <a:rPr kumimoji="1" lang="is-IS" altLang="zh-CN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kumimoji="1" lang="is-IS" altLang="zh-CN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∞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kumimoji="1" lang="en-US" altLang="zh-CN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1" lang="en-US" altLang="zh-CN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𝑠𝑖𝑛</m:t>
                              </m:r>
                              <m:d>
                                <m:d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𝑚</m:t>
                                      </m:r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𝛿</m:t>
                                      </m:r>
                                    </m:den>
                                  </m:f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𝑑𝑥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+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581" y="1098551"/>
                <a:ext cx="6159187" cy="88408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1651591" y="2063347"/>
                <a:ext cx="6069418" cy="10315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mr-IN" altLang="zh-CN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num>
                        <m:den>
                          <m:r>
                            <a:rPr kumimoji="1" lang="mr-IN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𝛿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kumimoji="1" lang="is-I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is-I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kumimoji="1" lang="mr-IN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𝑠h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en-US" altLang="zh-CN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𝑚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𝜋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(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−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𝑦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𝛿</m:t>
                                  </m:r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𝑠h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𝑚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𝜋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</m:num>
                                <m:den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𝛿</m:t>
                                  </m:r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den>
                          </m:f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𝑠𝑖𝑛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f>
                            <m:f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𝑚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𝛿</m:t>
                              </m:r>
                            </m:den>
                          </m:f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𝑥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  <m:nary>
                            <m:naryPr>
                              <m:ctrlPr>
                                <a:rPr kumimoji="1" lang="is-I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kumimoji="1" lang="is-I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∞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𝑠𝑖𝑛</m:t>
                              </m:r>
                              <m:d>
                                <m:d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𝑚</m:t>
                                      </m:r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𝛿</m:t>
                                      </m:r>
                                    </m:den>
                                  </m:f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𝑑𝑥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+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1591" y="2063347"/>
                <a:ext cx="6069418" cy="103150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1739632" y="3154973"/>
                <a:ext cx="5433410" cy="9739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mr-IN" altLang="zh-CN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num>
                        <m:den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𝐻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kumimoji="1" lang="is-I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is-I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kumimoji="1" lang="mr-IN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𝑠h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𝑚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𝜋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𝑠h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𝑚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𝜋𝛿</m:t>
                                  </m:r>
                                </m:num>
                                <m:den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den>
                          </m:f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𝑠𝑖𝑛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f>
                            <m:f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𝑚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𝐻</m:t>
                              </m:r>
                            </m:den>
                          </m:f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𝑦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  <m:nary>
                            <m:naryPr>
                              <m:ctrlPr>
                                <a:rPr kumimoji="1" lang="is-I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kumimoji="1" lang="is-I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∞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𝑠𝑖𝑛</m:t>
                              </m:r>
                              <m:d>
                                <m:d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𝑚</m:t>
                                      </m:r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𝛿</m:t>
                                      </m:r>
                                    </m:den>
                                  </m:f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+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632" y="3154973"/>
                <a:ext cx="5433410" cy="97392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1739632" y="4316037"/>
                <a:ext cx="5824543" cy="10313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mr-IN" altLang="zh-CN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num>
                        <m:den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𝐻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kumimoji="1" lang="is-I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𝑚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kumimoji="1" lang="is-I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kumimoji="1" lang="mr-IN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𝑠h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en-US" altLang="zh-CN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𝑚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𝜋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(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𝛿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−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𝑠h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(</m:t>
                              </m:r>
                              <m:f>
                                <m:f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𝑚</m:t>
                                  </m:r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𝜋𝛿</m:t>
                                  </m:r>
                                </m:num>
                                <m:den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𝐻</m:t>
                                  </m:r>
                                </m:den>
                              </m:f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)</m:t>
                              </m:r>
                            </m:den>
                          </m:f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𝑠𝑖𝑛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(</m:t>
                          </m:r>
                          <m:f>
                            <m:f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𝑚</m:t>
                              </m:r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𝐻</m:t>
                              </m:r>
                            </m:den>
                          </m:f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𝑦</m:t>
                          </m:r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)</m:t>
                          </m:r>
                          <m:nary>
                            <m:naryPr>
                              <m:ctrlPr>
                                <a:rPr kumimoji="1" lang="is-IS" altLang="zh-CN" i="1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kumimoji="1" lang="is-I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∞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zh-CN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0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kumimoji="1" lang="en-US" altLang="zh-CN" i="1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𝑠𝑖𝑛</m:t>
                              </m:r>
                              <m:d>
                                <m:dPr>
                                  <m:ctrlPr>
                                    <a:rPr kumimoji="1" lang="en-US" altLang="zh-CN" i="1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kumimoji="1" lang="en-US" altLang="zh-CN" i="1">
                                          <a:latin typeface="Cambria Math" panose="02040503050406030204" pitchFamily="18" charset="0"/>
                                          <a:ea typeface="Cambria Math" charset="0"/>
                                          <a:cs typeface="Cambria Math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𝑚</m:t>
                                      </m:r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𝜋</m:t>
                                      </m:r>
                                    </m:num>
                                    <m:den>
                                      <m:r>
                                        <a:rPr kumimoji="1" lang="en-US" altLang="zh-CN" i="1">
                                          <a:latin typeface="Cambria Math" charset="0"/>
                                          <a:ea typeface="Cambria Math" charset="0"/>
                                          <a:cs typeface="Cambria Math" charset="0"/>
                                        </a:rPr>
                                        <m:t>𝛿</m:t>
                                      </m:r>
                                    </m:den>
                                  </m:f>
                                  <m:r>
                                    <a:rPr kumimoji="1" lang="en-US" altLang="zh-CN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kumimoji="1"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𝑑</m:t>
                              </m:r>
                              <m:r>
                                <a:rPr kumimoji="1"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𝑦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632" y="4316037"/>
                <a:ext cx="5824543" cy="103130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936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873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66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8641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240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099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41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22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26832" y="4754879"/>
            <a:ext cx="3818965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bg1"/>
                </a:solidFill>
              </a:rPr>
              <a:t>2</a:t>
            </a:r>
          </a:p>
          <a:p>
            <a:r>
              <a:rPr kumimoji="1" lang="en-US" altLang="zh-CN" dirty="0">
                <a:solidFill>
                  <a:schemeClr val="bg1"/>
                </a:solidFill>
              </a:rPr>
              <a:t>2</a:t>
            </a:r>
          </a:p>
          <a:p>
            <a:r>
              <a:rPr kumimoji="1" lang="en-US" altLang="zh-CN" dirty="0">
                <a:solidFill>
                  <a:schemeClr val="bg1"/>
                </a:solidFill>
              </a:rPr>
              <a:t>2</a:t>
            </a:r>
          </a:p>
          <a:p>
            <a:r>
              <a:rPr kumimoji="1" lang="en-US" altLang="zh-CN" dirty="0">
                <a:solidFill>
                  <a:schemeClr val="bg1"/>
                </a:solidFill>
              </a:rPr>
              <a:t>2</a:t>
            </a:r>
          </a:p>
          <a:p>
            <a:r>
              <a:rPr kumimoji="1" lang="en-US" altLang="zh-CN" dirty="0">
                <a:solidFill>
                  <a:schemeClr val="bg1"/>
                </a:solidFill>
              </a:rPr>
              <a:t>2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/>
              <p:cNvSpPr txBox="1"/>
              <p:nvPr/>
            </p:nvSpPr>
            <p:spPr>
              <a:xfrm>
                <a:off x="2573707" y="4867835"/>
                <a:ext cx="2451761" cy="5318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mr-IN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kumimoji="1" lang="mr-IN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𝑑</m:t>
                          </m:r>
                        </m:num>
                        <m:den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𝑑𝑟</m:t>
                          </m:r>
                        </m:den>
                      </m:f>
                      <m:d>
                        <m:d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𝑟</m:t>
                          </m:r>
                          <m:f>
                            <m:fPr>
                              <m:ctrlPr>
                                <a:rPr kumimoji="1" lang="mr-IN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𝑑𝑡</m:t>
                              </m:r>
                            </m:num>
                            <m:den>
                              <m:r>
                                <a:rPr kumimoji="1" lang="en-US" altLang="zh-CN" b="0" i="1" smtClean="0">
                                  <a:latin typeface="Cambria Math" charset="0"/>
                                </a:rPr>
                                <m:t>𝑑𝑟</m:t>
                              </m:r>
                            </m:den>
                          </m:f>
                        </m:e>
                      </m:d>
                      <m:r>
                        <a:rPr kumimoji="1" lang="en-US" altLang="zh-CN" b="0" i="1" smtClean="0">
                          <a:latin typeface="Cambria Math" charset="0"/>
                        </a:rPr>
                        <m:t>=0  </m:t>
                      </m:r>
                      <m:d>
                        <m:d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𝑟</m:t>
                          </m:r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≠0</m:t>
                          </m:r>
                        </m:e>
                      </m:d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707" y="4867835"/>
                <a:ext cx="2451761" cy="53181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2573707" y="5440853"/>
                <a:ext cx="2421689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𝑟</m:t>
                      </m:r>
                      <m:r>
                        <a:rPr kumimoji="1" lang="is-I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→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0    −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𝜆</m:t>
                      </m:r>
                      <m:f>
                        <m:fPr>
                          <m:ctrlPr>
                            <a:rPr kumimoji="1" lang="mr-IN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𝑑𝑡</m:t>
                          </m:r>
                        </m:num>
                        <m:den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𝑑𝑟</m:t>
                          </m:r>
                        </m:den>
                      </m:f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2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𝜋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𝑟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𝑞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707" y="5440853"/>
                <a:ext cx="2421689" cy="52591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2573707" y="5996414"/>
                <a:ext cx="135331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charset="0"/>
                        </a:rPr>
                        <m:t>𝑟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𝑟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0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</a:rPr>
                        <m:t>, 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𝑡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𝑡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3707" y="5996414"/>
                <a:ext cx="1353319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1802" r="-1351" b="-1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34281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103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903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175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18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98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12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252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2413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89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2824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40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001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</TotalTime>
  <Words>86</Words>
  <Application>Microsoft Office PowerPoint</Application>
  <PresentationFormat>全屏显示(4:3)</PresentationFormat>
  <Paragraphs>22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黑体</vt:lpstr>
      <vt:lpstr>华文行楷</vt:lpstr>
      <vt:lpstr>Arial</vt:lpstr>
      <vt:lpstr>Calibri</vt:lpstr>
      <vt:lpstr>Calibri Light</vt:lpstr>
      <vt:lpstr>Cambria Math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姜昌伟</dc:creator>
  <cp:lastModifiedBy>zh_jiang1108@163.com</cp:lastModifiedBy>
  <cp:revision>12</cp:revision>
  <dcterms:created xsi:type="dcterms:W3CDTF">2015-11-08T10:59:20Z</dcterms:created>
  <dcterms:modified xsi:type="dcterms:W3CDTF">2022-09-14T07:26:49Z</dcterms:modified>
</cp:coreProperties>
</file>