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751"/>
  </p:normalViewPr>
  <p:slideViewPr>
    <p:cSldViewPr snapToGrid="0">
      <p:cViewPr varScale="1">
        <p:scale>
          <a:sx n="89" d="100"/>
          <a:sy n="89" d="100"/>
        </p:scale>
        <p:origin x="8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383177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94333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403563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30882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293583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273366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21124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23724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39884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392176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7EF5E13-86AD-47CB-A4AD-C3751A023641}"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280643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F5E13-86AD-47CB-A4AD-C3751A023641}" type="datetimeFigureOut">
              <a:rPr lang="zh-CN" altLang="en-US" smtClean="0"/>
              <a:t>2022/9/14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5FEB9-2CC0-4DFD-AE94-024B9274C0ED}" type="slidenum">
              <a:rPr lang="zh-CN" altLang="en-US" smtClean="0"/>
              <a:t>‹#›</a:t>
            </a:fld>
            <a:endParaRPr lang="zh-CN" altLang="en-US"/>
          </a:p>
        </p:txBody>
      </p:sp>
    </p:spTree>
    <p:extLst>
      <p:ext uri="{BB962C8B-B14F-4D97-AF65-F5344CB8AC3E}">
        <p14:creationId xmlns:p14="http://schemas.microsoft.com/office/powerpoint/2010/main" val="1113987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1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8" name="object 8"/>
          <p:cNvSpPr txBox="1"/>
          <p:nvPr/>
        </p:nvSpPr>
        <p:spPr>
          <a:xfrm>
            <a:off x="2536853" y="2979001"/>
            <a:ext cx="5131443" cy="418465"/>
          </a:xfrm>
          <a:prstGeom prst="rect">
            <a:avLst/>
          </a:prstGeom>
        </p:spPr>
        <p:txBody>
          <a:bodyPr vert="horz" wrap="square" lIns="0" tIns="0" rIns="0" bIns="0" rtlCol="0">
            <a:noAutofit/>
          </a:bodyPr>
          <a:lstStyle/>
          <a:p>
            <a:pPr marL="12700">
              <a:lnSpc>
                <a:spcPts val="3295"/>
              </a:lnSpc>
            </a:pPr>
            <a:r>
              <a:rPr lang="zh-CN" altLang="en-US" sz="4000" b="1" spc="-10">
                <a:solidFill>
                  <a:srgbClr val="FF0000"/>
                </a:solidFill>
                <a:latin typeface="黑体" panose="02010609060101010101" pitchFamily="49" charset="-122"/>
                <a:ea typeface="黑体" panose="02010609060101010101" pitchFamily="49" charset="-122"/>
                <a:cs typeface="黑体"/>
              </a:rPr>
              <a:t>第五章 </a:t>
            </a:r>
            <a:r>
              <a:rPr lang="zh-CN" altLang="en-US" sz="4000" b="1" spc="-10" dirty="0">
                <a:solidFill>
                  <a:srgbClr val="FF0000"/>
                </a:solidFill>
                <a:latin typeface="黑体" panose="02010609060101010101" pitchFamily="49" charset="-122"/>
                <a:ea typeface="黑体" panose="02010609060101010101" pitchFamily="49" charset="-122"/>
                <a:cs typeface="黑体"/>
              </a:rPr>
              <a:t>相变导热</a:t>
            </a:r>
            <a:endParaRPr sz="4000" b="1" dirty="0">
              <a:solidFill>
                <a:srgbClr val="FF0000"/>
              </a:solidFill>
              <a:latin typeface="黑体" panose="02010609060101010101" pitchFamily="49" charset="-122"/>
              <a:ea typeface="黑体" panose="02010609060101010101" pitchFamily="49" charset="-122"/>
              <a:cs typeface="黑体"/>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Tree>
    <p:extLst>
      <p:ext uri="{BB962C8B-B14F-4D97-AF65-F5344CB8AC3E}">
        <p14:creationId xmlns:p14="http://schemas.microsoft.com/office/powerpoint/2010/main" val="114043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1" name="矩形 10"/>
              <p:cNvSpPr/>
              <p:nvPr/>
            </p:nvSpPr>
            <p:spPr>
              <a:xfrm>
                <a:off x="661899" y="913885"/>
                <a:ext cx="866071" cy="369332"/>
              </a:xfrm>
              <a:prstGeom prst="rect">
                <a:avLst/>
              </a:prstGeom>
            </p:spPr>
            <p:txBody>
              <a:bodyPr wrap="none">
                <a:spAutoFit/>
              </a:bodyPr>
              <a:lstStyle/>
              <a:p>
                <a14:m>
                  <m:oMath xmlns:m="http://schemas.openxmlformats.org/officeDocument/2006/math">
                    <m:acc>
                      <m:accPr>
                        <m:chr m:val="̅"/>
                        <m:ctrlPr>
                          <a:rPr kumimoji="1" lang="en-US" altLang="zh-CN" i="1">
                            <a:latin typeface="Cambria Math" panose="02040503050406030204" pitchFamily="18" charset="0"/>
                          </a:rPr>
                        </m:ctrlPr>
                      </m:accPr>
                      <m:e>
                        <m:r>
                          <a:rPr kumimoji="1" lang="en-US" altLang="zh-CN" i="1">
                            <a:latin typeface="Cambria Math" charset="0"/>
                            <a:ea typeface="Cambria Math" charset="0"/>
                            <a:cs typeface="Cambria Math" charset="0"/>
                          </a:rPr>
                          <m:t>𝜏</m:t>
                        </m:r>
                      </m:e>
                    </m:acc>
                    <m:r>
                      <a:rPr kumimoji="1" lang="is-IS" altLang="zh-CN" i="1" smtClean="0">
                        <a:latin typeface="Cambria Math" charset="0"/>
                        <a:ea typeface="Cambria Math" charset="0"/>
                        <a:cs typeface="Cambria Math" charset="0"/>
                      </a:rPr>
                      <m:t>→∞</m:t>
                    </m:r>
                  </m:oMath>
                </a14:m>
                <a:r>
                  <a:rPr lang="en-US" altLang="zh-CN" dirty="0"/>
                  <a:t> </a:t>
                </a:r>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661899" y="913885"/>
                <a:ext cx="866071" cy="369332"/>
              </a:xfrm>
              <a:prstGeom prst="rect">
                <a:avLst/>
              </a:prstGeom>
              <a:blipFill rotWithShape="0">
                <a:blip r:embed="rId2"/>
                <a:stretch>
                  <a:fillRect/>
                </a:stretch>
              </a:blipFill>
            </p:spPr>
            <p:txBody>
              <a:bodyPr/>
              <a:lstStyle/>
              <a:p>
                <a:r>
                  <a:rPr lang="zh-CN" altLang="en-US">
                    <a:noFill/>
                  </a:rPr>
                  <a:t> </a:t>
                </a:r>
              </a:p>
            </p:txBody>
          </p:sp>
        </mc:Fallback>
      </mc:AlternateContent>
      <p:sp>
        <p:nvSpPr>
          <p:cNvPr id="12" name="右箭头 11"/>
          <p:cNvSpPr/>
          <p:nvPr/>
        </p:nvSpPr>
        <p:spPr>
          <a:xfrm>
            <a:off x="1527970" y="981920"/>
            <a:ext cx="774166" cy="26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3" name="文本框 12"/>
              <p:cNvSpPr txBox="1"/>
              <p:nvPr/>
            </p:nvSpPr>
            <p:spPr>
              <a:xfrm>
                <a:off x="2624866" y="760477"/>
                <a:ext cx="4434676" cy="6761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acc>
                            <m:accPr>
                              <m:chr m:val="̅"/>
                              <m:ctrlPr>
                                <a:rPr kumimoji="1" lang="en-US" altLang="zh-CN" i="1" smtClean="0">
                                  <a:latin typeface="Cambria Math" panose="02040503050406030204" pitchFamily="18" charset="0"/>
                                </a:rPr>
                              </m:ctrlPr>
                            </m:accPr>
                            <m:e>
                              <m:r>
                                <a:rPr kumimoji="1" lang="en-US" altLang="zh-CN" b="0" i="1" smtClean="0">
                                  <a:latin typeface="Cambria Math" charset="0"/>
                                </a:rPr>
                                <m:t>𝑠</m:t>
                              </m:r>
                            </m:e>
                          </m:acc>
                        </m:e>
                        <m:sub>
                          <m:r>
                            <a:rPr kumimoji="1" lang="en-US" altLang="zh-CN" b="0" i="1" smtClean="0">
                              <a:latin typeface="Cambria Math" charset="0"/>
                            </a:rPr>
                            <m:t>𝑚𝑎𝑥</m:t>
                          </m:r>
                        </m:sub>
                      </m:sSub>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r>
                            <a:rPr kumimoji="1" lang="en-US" altLang="zh-CN" b="0" i="1" smtClean="0">
                              <a:latin typeface="Cambria Math" charset="0"/>
                            </a:rPr>
                            <m:t>𝑚𝑅</m:t>
                          </m:r>
                        </m:num>
                        <m:den>
                          <m:r>
                            <a:rPr kumimoji="1" lang="en-US" altLang="zh-CN" b="0" i="1" smtClean="0">
                              <a:latin typeface="Cambria Math" charset="0"/>
                            </a:rPr>
                            <m:t>𝑚𝑅</m:t>
                          </m:r>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ea typeface="Cambria Math" charset="0"/>
                                      <a:cs typeface="Cambria Math" charset="0"/>
                                    </a:rPr>
                                    <m:t>∞</m:t>
                                  </m:r>
                                </m:sub>
                              </m:sSub>
                            </m:e>
                          </m:d>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2</m:t>
                              </m:r>
                            </m:sub>
                          </m:sSub>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𝑖</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𝑝</m:t>
                                  </m:r>
                                </m:sub>
                              </m:sSub>
                            </m:e>
                          </m:d>
                        </m:num>
                        <m:den>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2</m:t>
                              </m:r>
                            </m:sub>
                          </m:sSub>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𝑖</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𝑝</m:t>
                                  </m:r>
                                </m:sub>
                              </m:sSub>
                            </m:e>
                          </m:d>
                        </m:den>
                      </m:f>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624866" y="760477"/>
                <a:ext cx="4434676" cy="67614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785309" y="1581333"/>
                <a:ext cx="7992932" cy="714747"/>
              </a:xfrm>
              <a:prstGeom prst="rect">
                <a:avLst/>
              </a:prstGeom>
              <a:noFill/>
            </p:spPr>
            <p:txBody>
              <a:bodyPr wrap="square" lIns="0" tIns="0" rIns="0" bIns="0" rtlCol="0">
                <a:spAutoFit/>
              </a:bodyPr>
              <a:lstStyle/>
              <a:p>
                <a14:m>
                  <m:oMath xmlns:m="http://schemas.openxmlformats.org/officeDocument/2006/math">
                    <m:r>
                      <a:rPr kumimoji="1" lang="zh-CN" altLang="en-US" b="1" i="1" smtClean="0">
                        <a:latin typeface="Cambria Math" charset="0"/>
                        <a:ea typeface="SimHei" charset="-122"/>
                        <a:cs typeface="SimHei" charset="-122"/>
                      </a:rPr>
                      <m:t>冰层</m:t>
                    </m:r>
                  </m:oMath>
                </a14:m>
                <a:r>
                  <a:rPr kumimoji="1" lang="zh-CN" altLang="en-US" b="1" dirty="0">
                    <a:latin typeface="SimHei" charset="-122"/>
                    <a:ea typeface="SimHei" charset="-122"/>
                    <a:cs typeface="SimHei" charset="-122"/>
                  </a:rPr>
                  <a:t>只能生长到一定的厚度</a:t>
                </a:r>
                <a14:m>
                  <m:oMath xmlns:m="http://schemas.openxmlformats.org/officeDocument/2006/math">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𝑺</m:t>
                        </m:r>
                      </m:e>
                      <m:sub>
                        <m:r>
                          <a:rPr kumimoji="1" lang="en-US" altLang="zh-CN" b="1" i="1" smtClean="0">
                            <a:latin typeface="Cambria Math" charset="0"/>
                            <a:ea typeface="SimHei" charset="-122"/>
                            <a:cs typeface="SimHei" charset="-122"/>
                          </a:rPr>
                          <m:t>𝒎𝒂𝒙</m:t>
                        </m:r>
                      </m:sub>
                    </m:sSub>
                    <m:r>
                      <a:rPr kumimoji="1" lang="en-US" altLang="zh-CN" b="1" i="1" smtClean="0">
                        <a:latin typeface="Cambria Math" charset="0"/>
                        <a:ea typeface="SimHei" charset="-122"/>
                        <a:cs typeface="SimHei" charset="-122"/>
                      </a:rPr>
                      <m:t>=</m:t>
                    </m:r>
                    <m:sSub>
                      <m:sSubPr>
                        <m:ctrlPr>
                          <a:rPr kumimoji="1" lang="en-US" altLang="zh-CN" b="1" i="1">
                            <a:latin typeface="Cambria Math" panose="02040503050406030204" pitchFamily="18" charset="0"/>
                            <a:ea typeface="SimHei" charset="-122"/>
                            <a:cs typeface="SimHei" charset="-122"/>
                          </a:rPr>
                        </m:ctrlPr>
                      </m:sSubPr>
                      <m:e>
                        <m:acc>
                          <m:accPr>
                            <m:chr m:val="̅"/>
                            <m:ctrlPr>
                              <a:rPr kumimoji="1" lang="en-US" altLang="zh-CN" b="1" i="1">
                                <a:latin typeface="Cambria Math" panose="02040503050406030204" pitchFamily="18" charset="0"/>
                                <a:ea typeface="SimHei" charset="-122"/>
                                <a:cs typeface="SimHei" charset="-122"/>
                              </a:rPr>
                            </m:ctrlPr>
                          </m:accPr>
                          <m:e>
                            <m:r>
                              <a:rPr kumimoji="1" lang="en-US" altLang="zh-CN" b="1" i="1">
                                <a:latin typeface="Cambria Math" charset="0"/>
                                <a:ea typeface="SimHei" charset="-122"/>
                                <a:cs typeface="SimHei" charset="-122"/>
                              </a:rPr>
                              <m:t>𝒔</m:t>
                            </m:r>
                          </m:e>
                        </m:acc>
                      </m:e>
                      <m:sub>
                        <m:r>
                          <a:rPr kumimoji="1" lang="en-US" altLang="zh-CN" b="1" i="1">
                            <a:latin typeface="Cambria Math" charset="0"/>
                            <a:ea typeface="SimHei" charset="-122"/>
                            <a:cs typeface="SimHei" charset="-122"/>
                          </a:rPr>
                          <m:t>𝒎𝒂𝒙</m:t>
                        </m:r>
                      </m:sub>
                    </m:sSub>
                    <m:r>
                      <a:rPr kumimoji="1" lang="en-US" altLang="zh-CN" b="1" i="1" smtClean="0">
                        <a:latin typeface="Cambria Math" charset="0"/>
                        <a:ea typeface="SimHei" charset="-122"/>
                        <a:cs typeface="SimHei" charset="-122"/>
                      </a:rPr>
                      <m:t>∙</m:t>
                    </m:r>
                    <m:f>
                      <m:fPr>
                        <m:ctrlPr>
                          <a:rPr kumimoji="1" lang="en-US" altLang="zh-CN" b="1" i="1" smtClean="0">
                            <a:latin typeface="Cambria Math" panose="02040503050406030204" pitchFamily="18" charset="0"/>
                            <a:ea typeface="SimHei" charset="-122"/>
                            <a:cs typeface="SimHei" charset="-122"/>
                          </a:rPr>
                        </m:ctrlPr>
                      </m:fPr>
                      <m:num>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𝝀</m:t>
                            </m:r>
                          </m:e>
                          <m:sub>
                            <m:r>
                              <a:rPr kumimoji="1" lang="en-US" altLang="zh-CN" b="1" i="1" smtClean="0">
                                <a:latin typeface="Cambria Math" charset="0"/>
                                <a:ea typeface="SimHei" charset="-122"/>
                                <a:cs typeface="SimHei" charset="-122"/>
                              </a:rPr>
                              <m:t>𝒔</m:t>
                            </m:r>
                          </m:sub>
                        </m:sSub>
                      </m:num>
                      <m:den>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𝜶</m:t>
                            </m:r>
                          </m:e>
                          <m:sub>
                            <m:r>
                              <a:rPr kumimoji="1" lang="en-US" altLang="zh-CN" b="1" i="1" smtClean="0">
                                <a:latin typeface="Cambria Math" charset="0"/>
                                <a:ea typeface="SimHei" charset="-122"/>
                                <a:cs typeface="SimHei" charset="-122"/>
                              </a:rPr>
                              <m:t>𝟏</m:t>
                            </m:r>
                          </m:sub>
                        </m:sSub>
                      </m:den>
                    </m:f>
                    <m:r>
                      <a:rPr kumimoji="1" lang="en-US" altLang="zh-CN" b="1" i="1" smtClean="0">
                        <a:latin typeface="Cambria Math" charset="0"/>
                        <a:ea typeface="SimHei" charset="-122"/>
                        <a:cs typeface="SimHei" charset="-122"/>
                      </a:rPr>
                      <m:t>,</m:t>
                    </m:r>
                    <m:r>
                      <a:rPr kumimoji="1" lang="zh-CN" altLang="en-US" b="1" i="1" smtClean="0">
                        <a:latin typeface="Cambria Math" charset="0"/>
                        <a:ea typeface="SimHei" charset="-122"/>
                        <a:cs typeface="SimHei" charset="-122"/>
                      </a:rPr>
                      <m:t>此时</m:t>
                    </m:r>
                  </m:oMath>
                </a14:m>
                <a:r>
                  <a:rPr kumimoji="1" lang="zh-CN" altLang="en-US" b="1" dirty="0">
                    <a:latin typeface="SimHei" charset="-122"/>
                    <a:ea typeface="SimHei" charset="-122"/>
                    <a:cs typeface="SimHei" charset="-122"/>
                  </a:rPr>
                  <a:t>冰层的上表面温度等于环境温度，而冰层上表面与环境的对流散热等于湖水与冰层下表面的对流换热量</a:t>
                </a:r>
              </a:p>
            </p:txBody>
          </p:sp>
        </mc:Choice>
        <mc:Fallback xmlns="">
          <p:sp>
            <p:nvSpPr>
              <p:cNvPr id="14" name="文本框 13"/>
              <p:cNvSpPr txBox="1">
                <a:spLocks noRot="1" noChangeAspect="1" noMove="1" noResize="1" noEditPoints="1" noAdjustHandles="1" noChangeArrowheads="1" noChangeShapeType="1" noTextEdit="1"/>
              </p:cNvSpPr>
              <p:nvPr/>
            </p:nvSpPr>
            <p:spPr>
              <a:xfrm>
                <a:off x="785309" y="1581333"/>
                <a:ext cx="7992932" cy="714747"/>
              </a:xfrm>
              <a:prstGeom prst="rect">
                <a:avLst/>
              </a:prstGeom>
              <a:blipFill rotWithShape="0">
                <a:blip r:embed="rId4"/>
                <a:stretch>
                  <a:fillRect l="-1831" t="-4237" r="-1144" b="-186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661899" y="2470715"/>
                <a:ext cx="4384405" cy="394210"/>
              </a:xfrm>
              <a:prstGeom prst="rect">
                <a:avLst/>
              </a:prstGeom>
            </p:spPr>
            <p:txBody>
              <a:bodyPr wrap="none">
                <a:spAutoFit/>
              </a:bodyPr>
              <a:lstStyle/>
              <a:p>
                <a:pPr marL="285750" indent="-285750">
                  <a:buFont typeface="Wingdings" charset="2"/>
                  <a:buChar char="l"/>
                </a:pPr>
                <a:r>
                  <a:rPr kumimoji="1" lang="zh-CN" altLang="en-US" b="1" dirty="0">
                    <a:solidFill>
                      <a:srgbClr val="FF0000"/>
                    </a:solidFill>
                    <a:latin typeface="SimHei" charset="-122"/>
                    <a:ea typeface="SimHei" charset="-122"/>
                    <a:cs typeface="SimHei" charset="-122"/>
                  </a:rPr>
                  <a:t>湖水的初始温度等于相变温度</a:t>
                </a:r>
                <a:r>
                  <a:rPr kumimoji="1" lang="en-US" altLang="zh-CN" b="1" dirty="0">
                    <a:solidFill>
                      <a:srgbClr val="FF0000"/>
                    </a:solidFill>
                    <a:latin typeface="SimHei" charset="-122"/>
                    <a:ea typeface="SimHei" charset="-122"/>
                    <a:cs typeface="SimHei" charset="-122"/>
                  </a:rPr>
                  <a:t>(</a:t>
                </a:r>
                <a14:m>
                  <m:oMath xmlns:m="http://schemas.openxmlformats.org/officeDocument/2006/math">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𝒊</m:t>
                        </m:r>
                      </m:sub>
                    </m:sSub>
                    <m:r>
                      <a:rPr kumimoji="1" lang="en-US" altLang="zh-CN" b="1" i="1" smtClean="0">
                        <a:solidFill>
                          <a:srgbClr val="FF0000"/>
                        </a:solidFill>
                        <a:latin typeface="Cambria Math" charset="0"/>
                        <a:ea typeface="SimHei" charset="-122"/>
                        <a:cs typeface="SimHei" charset="-122"/>
                      </a:rPr>
                      <m:t>=</m:t>
                    </m:r>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𝒑</m:t>
                        </m:r>
                      </m:sub>
                    </m:sSub>
                  </m:oMath>
                </a14:m>
                <a:r>
                  <a:rPr kumimoji="1" lang="en-US" altLang="zh-CN" b="1" dirty="0">
                    <a:solidFill>
                      <a:srgbClr val="FF0000"/>
                    </a:solidFill>
                    <a:latin typeface="SimHei" charset="-122"/>
                    <a:ea typeface="SimHei" charset="-122"/>
                    <a:cs typeface="SimHei" charset="-122"/>
                  </a:rPr>
                  <a:t>)</a:t>
                </a:r>
                <a:endParaRPr lang="zh-CN" altLang="en-US" dirty="0">
                  <a:solidFill>
                    <a:srgbClr val="FF0000"/>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661899" y="2470715"/>
                <a:ext cx="4384405" cy="394210"/>
              </a:xfrm>
              <a:prstGeom prst="rect">
                <a:avLst/>
              </a:prstGeom>
              <a:blipFill rotWithShape="0">
                <a:blip r:embed="rId5"/>
                <a:stretch>
                  <a:fillRect l="-974" t="-12308" r="-556" b="-12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61899" y="2971333"/>
                <a:ext cx="3076483" cy="369332"/>
              </a:xfrm>
              <a:prstGeom prst="rect">
                <a:avLst/>
              </a:prstGeom>
            </p:spPr>
            <p:txBody>
              <a:bodyPr wrap="none">
                <a:spAutoFit/>
              </a:bodyPr>
              <a:lstStyle/>
              <a:p>
                <a:r>
                  <a:rPr kumimoji="1" lang="zh-CN" altLang="en-US" b="1" dirty="0">
                    <a:latin typeface="SimHei" charset="-122"/>
                    <a:ea typeface="SimHei" charset="-122"/>
                    <a:cs typeface="SimHei" charset="-122"/>
                  </a:rPr>
                  <a:t>液相区域无热交换，</a:t>
                </a:r>
                <a14:m>
                  <m:oMath xmlns:m="http://schemas.openxmlformats.org/officeDocument/2006/math">
                    <m:r>
                      <a:rPr kumimoji="1" lang="en-US" altLang="zh-CN" b="1" i="1" smtClean="0">
                        <a:latin typeface="Cambria Math" charset="0"/>
                        <a:ea typeface="SimHei" charset="-122"/>
                        <a:cs typeface="SimHei" charset="-122"/>
                      </a:rPr>
                      <m:t>𝒎𝑹</m:t>
                    </m:r>
                    <m:r>
                      <a:rPr kumimoji="1" lang="en-US" altLang="zh-CN" b="1" i="1" smtClean="0">
                        <a:latin typeface="Cambria Math" charset="0"/>
                        <a:ea typeface="SimHei" charset="-122"/>
                        <a:cs typeface="SimHei" charset="-122"/>
                      </a:rPr>
                      <m:t>=</m:t>
                    </m:r>
                    <m:r>
                      <a:rPr kumimoji="1" lang="en-US" altLang="zh-CN" b="1" i="1" smtClean="0">
                        <a:latin typeface="Cambria Math" charset="0"/>
                        <a:ea typeface="SimHei" charset="-122"/>
                        <a:cs typeface="SimHei" charset="-122"/>
                      </a:rPr>
                      <m:t>𝟎</m:t>
                    </m:r>
                  </m:oMath>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61899" y="2971333"/>
                <a:ext cx="3076483" cy="369332"/>
              </a:xfrm>
              <a:prstGeom prst="rect">
                <a:avLst/>
              </a:prstGeom>
              <a:blipFill rotWithShape="0">
                <a:blip r:embed="rId6"/>
                <a:stretch>
                  <a:fillRect l="-1786"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3998996" y="3027448"/>
                <a:ext cx="15655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zh-CN" b="0" i="1" smtClean="0">
                              <a:latin typeface="Cambria Math" panose="02040503050406030204" pitchFamily="18" charset="0"/>
                            </a:rPr>
                          </m:ctrlPr>
                        </m:dPr>
                        <m:e>
                          <m:r>
                            <a:rPr kumimoji="1" lang="en-US" altLang="zh-CN" b="0" i="1" smtClean="0">
                              <a:latin typeface="Cambria Math" charset="0"/>
                            </a:rPr>
                            <m:t>1+</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e>
                      </m:d>
                      <m:r>
                        <a:rPr kumimoji="1" lang="en-US" altLang="zh-CN" b="0" i="1" smtClean="0">
                          <a:latin typeface="Cambria Math" charset="0"/>
                        </a:rPr>
                        <m:t>𝑑</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r>
                        <a:rPr kumimoji="1" lang="en-US" altLang="zh-CN" b="0" i="1" smtClean="0">
                          <a:latin typeface="Cambria Math" charset="0"/>
                        </a:rPr>
                        <m:t>=</m:t>
                      </m:r>
                      <m:r>
                        <a:rPr kumimoji="1" lang="en-US" altLang="zh-CN" b="0" i="1" smtClean="0">
                          <a:latin typeface="Cambria Math" charset="0"/>
                        </a:rPr>
                        <m:t>𝑑</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ea typeface="Cambria Math" charset="0"/>
                              <a:cs typeface="Cambria Math" charset="0"/>
                            </a:rPr>
                            <m:t>𝜏</m:t>
                          </m:r>
                        </m:e>
                      </m:acc>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3998996" y="3027448"/>
                <a:ext cx="1565557" cy="276999"/>
              </a:xfrm>
              <a:prstGeom prst="rect">
                <a:avLst/>
              </a:prstGeom>
              <a:blipFill rotWithShape="0">
                <a:blip r:embed="rId7"/>
                <a:stretch>
                  <a:fillRect r="-21401"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45128" y="3474253"/>
                <a:ext cx="1838004"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i="1" smtClean="0">
                              <a:latin typeface="Cambria Math" panose="02040503050406030204" pitchFamily="18" charset="0"/>
                            </a:rPr>
                          </m:ctrlPr>
                        </m:accPr>
                        <m:e>
                          <m:r>
                            <a:rPr kumimoji="1" lang="en-US" altLang="zh-CN" b="0" i="1" smtClean="0">
                              <a:latin typeface="Cambria Math" charset="0"/>
                            </a:rPr>
                            <m:t>𝑠</m:t>
                          </m:r>
                        </m:e>
                      </m:acc>
                      <m:r>
                        <a:rPr kumimoji="1" lang="en-US" altLang="zh-CN" b="0" i="1" smtClean="0">
                          <a:latin typeface="Cambria Math" charset="0"/>
                        </a:rPr>
                        <m:t>=−1+</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rPr>
                            <m:t>1+2</m:t>
                          </m:r>
                          <m:r>
                            <a:rPr kumimoji="1" lang="en-US" altLang="zh-CN" b="0" i="1" smtClean="0">
                              <a:latin typeface="Cambria Math" charset="0"/>
                              <a:ea typeface="Cambria Math" charset="0"/>
                              <a:cs typeface="Cambria Math" charset="0"/>
                            </a:rPr>
                            <m:t>𝜏</m:t>
                          </m:r>
                        </m:e>
                      </m:rad>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745128" y="3474253"/>
                <a:ext cx="1838004" cy="309637"/>
              </a:xfrm>
              <a:prstGeom prst="rect">
                <a:avLst/>
              </a:prstGeom>
              <a:blipFill rotWithShape="0">
                <a:blip r:embed="rId8"/>
                <a:stretch>
                  <a:fillRect l="-993" t="-80392" r="-993" b="-50980"/>
                </a:stretch>
              </a:blipFill>
            </p:spPr>
            <p:txBody>
              <a:bodyPr/>
              <a:lstStyle/>
              <a:p>
                <a:r>
                  <a:rPr lang="zh-CN" altLang="en-US">
                    <a:noFill/>
                  </a:rPr>
                  <a:t> </a:t>
                </a:r>
              </a:p>
            </p:txBody>
          </p:sp>
        </mc:Fallback>
      </mc:AlternateContent>
      <p:sp>
        <p:nvSpPr>
          <p:cNvPr id="19" name="矩形 18"/>
          <p:cNvSpPr/>
          <p:nvPr/>
        </p:nvSpPr>
        <p:spPr>
          <a:xfrm>
            <a:off x="2842781" y="3444384"/>
            <a:ext cx="3877985" cy="369332"/>
          </a:xfrm>
          <a:prstGeom prst="rect">
            <a:avLst/>
          </a:prstGeom>
        </p:spPr>
        <p:txBody>
          <a:bodyPr wrap="none">
            <a:spAutoFit/>
          </a:bodyPr>
          <a:lstStyle/>
          <a:p>
            <a:r>
              <a:rPr kumimoji="1" lang="zh-CN" altLang="en-US" b="1" dirty="0">
                <a:solidFill>
                  <a:srgbClr val="FF0000"/>
                </a:solidFill>
                <a:latin typeface="SimHei" charset="-122"/>
                <a:ea typeface="SimHei" charset="-122"/>
                <a:cs typeface="SimHei" charset="-122"/>
              </a:rPr>
              <a:t>冰层厚度将随时间的推移</a:t>
            </a:r>
            <a:r>
              <a:rPr kumimoji="1" lang="zh-CN" altLang="en-US" b="1">
                <a:solidFill>
                  <a:srgbClr val="FF0000"/>
                </a:solidFill>
                <a:latin typeface="SimHei" charset="-122"/>
                <a:ea typeface="SimHei" charset="-122"/>
                <a:cs typeface="SimHei" charset="-122"/>
              </a:rPr>
              <a:t>而一直增大</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20" name="矩形 19"/>
              <p:cNvSpPr/>
              <p:nvPr/>
            </p:nvSpPr>
            <p:spPr>
              <a:xfrm>
                <a:off x="692307" y="3946560"/>
                <a:ext cx="1287532" cy="369332"/>
              </a:xfrm>
              <a:prstGeom prst="rect">
                <a:avLst/>
              </a:prstGeom>
            </p:spPr>
            <p:txBody>
              <a:bodyPr wrap="none">
                <a:spAutoFit/>
              </a:bodyPr>
              <a:lstStyle/>
              <a:p>
                <a:pPr marL="285750" indent="-285750">
                  <a:buFont typeface="Wingdings" charset="2"/>
                  <a:buChar char="l"/>
                </a:pPr>
                <a14:m>
                  <m:oMath xmlns:m="http://schemas.openxmlformats.org/officeDocument/2006/math">
                    <m:r>
                      <a:rPr kumimoji="1" lang="en-US" altLang="zh-CN" b="1" i="1" smtClean="0">
                        <a:solidFill>
                          <a:srgbClr val="FF0000"/>
                        </a:solidFill>
                        <a:latin typeface="Cambria Math" charset="0"/>
                        <a:ea typeface="SimHei" charset="-122"/>
                        <a:cs typeface="SimHei" charset="-122"/>
                      </a:rPr>
                      <m:t>𝒎𝑹</m:t>
                    </m:r>
                    <m:r>
                      <a:rPr kumimoji="1" lang="en-US" altLang="zh-CN" b="1" i="1" smtClean="0">
                        <a:solidFill>
                          <a:srgbClr val="FF0000"/>
                        </a:solidFill>
                        <a:latin typeface="Cambria Math" charset="0"/>
                        <a:ea typeface="SimHei" charset="-122"/>
                        <a:cs typeface="SimHei" charset="-122"/>
                      </a:rPr>
                      <m:t>=</m:t>
                    </m:r>
                    <m:r>
                      <a:rPr kumimoji="1" lang="en-US" altLang="zh-CN" b="1" i="1" smtClean="0">
                        <a:solidFill>
                          <a:srgbClr val="FF0000"/>
                        </a:solidFill>
                        <a:latin typeface="Cambria Math" charset="0"/>
                        <a:ea typeface="SimHei" charset="-122"/>
                        <a:cs typeface="SimHei" charset="-122"/>
                      </a:rPr>
                      <m:t>𝟏</m:t>
                    </m:r>
                  </m:oMath>
                </a14:m>
                <a:endParaRPr lang="zh-CN" altLang="en-US" dirty="0">
                  <a:solidFill>
                    <a:srgbClr val="FF0000"/>
                  </a:solidFill>
                </a:endParaRPr>
              </a:p>
            </p:txBody>
          </p:sp>
        </mc:Choice>
        <mc:Fallback xmlns="">
          <p:sp>
            <p:nvSpPr>
              <p:cNvPr id="20" name="矩形 19"/>
              <p:cNvSpPr>
                <a:spLocks noRot="1" noChangeAspect="1" noMove="1" noResize="1" noEditPoints="1" noAdjustHandles="1" noChangeArrowheads="1" noChangeShapeType="1" noTextEdit="1"/>
              </p:cNvSpPr>
              <p:nvPr/>
            </p:nvSpPr>
            <p:spPr>
              <a:xfrm>
                <a:off x="692307" y="3946560"/>
                <a:ext cx="1287532" cy="369332"/>
              </a:xfrm>
              <a:prstGeom prst="rect">
                <a:avLst/>
              </a:prstGeom>
              <a:blipFill rotWithShape="0">
                <a:blip r:embed="rId9"/>
                <a:stretch>
                  <a:fillRect l="-3318" t="-3279" b="-180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519607" y="4377024"/>
                <a:ext cx="2816540"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rPr>
                            <m:t>1</m:t>
                          </m:r>
                        </m:sub>
                      </m:sSub>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ea typeface="Cambria Math" charset="0"/>
                                  <a:cs typeface="Cambria Math" charset="0"/>
                                </a:rPr>
                                <m:t>∞</m:t>
                              </m:r>
                            </m:sub>
                          </m:sSub>
                        </m:e>
                      </m:d>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2</m:t>
                          </m:r>
                        </m:sub>
                      </m:sSub>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𝑖</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e>
                      </m:d>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519607" y="4377024"/>
                <a:ext cx="2816540" cy="410497"/>
              </a:xfrm>
              <a:prstGeom prst="rect">
                <a:avLst/>
              </a:prstGeom>
              <a:blipFill rotWithShape="0">
                <a:blip r:embed="rId10"/>
                <a:stretch>
                  <a:fillRect b="-44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3627154" y="4424471"/>
                <a:ext cx="890693" cy="369332"/>
              </a:xfrm>
              <a:prstGeom prst="rect">
                <a:avLst/>
              </a:prstGeom>
            </p:spPr>
            <p:txBody>
              <a:bodyPr wrap="none">
                <a:spAutoFit/>
              </a:bodyPr>
              <a:lstStyle/>
              <a:p>
                <a14:m>
                  <m:oMath xmlns:m="http://schemas.openxmlformats.org/officeDocument/2006/math">
                    <m:sSub>
                      <m:sSubPr>
                        <m:ctrlPr>
                          <a:rPr kumimoji="1" lang="en-US" altLang="zh-CN" i="1">
                            <a:latin typeface="Cambria Math" panose="02040503050406030204" pitchFamily="18" charset="0"/>
                          </a:rPr>
                        </m:ctrlPr>
                      </m:sSubPr>
                      <m:e>
                        <m:acc>
                          <m:accPr>
                            <m:chr m:val="̅"/>
                            <m:ctrlPr>
                              <a:rPr kumimoji="1" lang="en-US" altLang="zh-CN" i="1">
                                <a:latin typeface="Cambria Math" panose="02040503050406030204" pitchFamily="18" charset="0"/>
                              </a:rPr>
                            </m:ctrlPr>
                          </m:accPr>
                          <m:e>
                            <m:r>
                              <a:rPr kumimoji="1" lang="en-US" altLang="zh-CN" i="1">
                                <a:latin typeface="Cambria Math" charset="0"/>
                              </a:rPr>
                              <m:t>𝑠</m:t>
                            </m:r>
                          </m:e>
                        </m:acc>
                      </m:e>
                      <m:sub>
                        <m:r>
                          <a:rPr kumimoji="1" lang="en-US" altLang="zh-CN" i="1">
                            <a:latin typeface="Cambria Math" charset="0"/>
                          </a:rPr>
                          <m:t>𝑚𝑎𝑥</m:t>
                        </m:r>
                      </m:sub>
                    </m:sSub>
                  </m:oMath>
                </a14:m>
                <a:r>
                  <a:rPr lang="en-US" altLang="zh-CN" dirty="0"/>
                  <a:t>=0</a:t>
                </a:r>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3627154" y="4424471"/>
                <a:ext cx="890693" cy="369332"/>
              </a:xfrm>
              <a:prstGeom prst="rect">
                <a:avLst/>
              </a:prstGeom>
              <a:blipFill rotWithShape="0">
                <a:blip r:embed="rId11"/>
                <a:stretch>
                  <a:fillRect t="-10000" r="-5479" b="-26667"/>
                </a:stretch>
              </a:blipFill>
            </p:spPr>
            <p:txBody>
              <a:bodyPr/>
              <a:lstStyle/>
              <a:p>
                <a:r>
                  <a:rPr lang="zh-CN" altLang="en-US">
                    <a:noFill/>
                  </a:rPr>
                  <a:t> </a:t>
                </a:r>
              </a:p>
            </p:txBody>
          </p:sp>
        </mc:Fallback>
      </mc:AlternateContent>
      <p:sp>
        <p:nvSpPr>
          <p:cNvPr id="23" name="矩形 22"/>
          <p:cNvSpPr/>
          <p:nvPr/>
        </p:nvSpPr>
        <p:spPr>
          <a:xfrm>
            <a:off x="4517847" y="4442943"/>
            <a:ext cx="1685077" cy="369332"/>
          </a:xfrm>
          <a:prstGeom prst="rect">
            <a:avLst/>
          </a:prstGeom>
        </p:spPr>
        <p:txBody>
          <a:bodyPr wrap="none">
            <a:spAutoFit/>
          </a:bodyPr>
          <a:lstStyle/>
          <a:p>
            <a:r>
              <a:rPr kumimoji="1" lang="zh-CN" altLang="en-US" b="1" dirty="0">
                <a:solidFill>
                  <a:srgbClr val="FF0000"/>
                </a:solidFill>
                <a:latin typeface="SimHei" charset="-122"/>
                <a:ea typeface="SimHei" charset="-122"/>
                <a:cs typeface="SimHei" charset="-122"/>
              </a:rPr>
              <a:t>湖水不会结冰 </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24" name="矩形 23"/>
              <p:cNvSpPr/>
              <p:nvPr/>
            </p:nvSpPr>
            <p:spPr>
              <a:xfrm>
                <a:off x="692307" y="4938102"/>
                <a:ext cx="7348165" cy="394210"/>
              </a:xfrm>
              <a:prstGeom prst="rect">
                <a:avLst/>
              </a:prstGeom>
            </p:spPr>
            <p:txBody>
              <a:bodyPr wrap="none">
                <a:spAutoFit/>
              </a:bodyPr>
              <a:lstStyle/>
              <a:p>
                <a:pPr marL="285750" indent="-285750">
                  <a:buFont typeface="Wingdings" charset="2"/>
                  <a:buChar char="l"/>
                </a:pPr>
                <a:r>
                  <a:rPr kumimoji="1" lang="zh-CN" altLang="en-US" b="1" dirty="0">
                    <a:solidFill>
                      <a:srgbClr val="FF0000"/>
                    </a:solidFill>
                    <a:latin typeface="SimHei" charset="-122"/>
                    <a:ea typeface="SimHei" charset="-122"/>
                    <a:cs typeface="SimHei" charset="-122"/>
                  </a:rPr>
                  <a:t>湖水的初始温度等于相变温度</a:t>
                </a:r>
                <a:r>
                  <a:rPr kumimoji="1" lang="en-US" altLang="zh-CN" b="1" dirty="0">
                    <a:solidFill>
                      <a:srgbClr val="FF0000"/>
                    </a:solidFill>
                    <a:latin typeface="SimHei" charset="-122"/>
                    <a:ea typeface="SimHei" charset="-122"/>
                    <a:cs typeface="SimHei" charset="-122"/>
                  </a:rPr>
                  <a:t>(</a:t>
                </a:r>
                <a14:m>
                  <m:oMath xmlns:m="http://schemas.openxmlformats.org/officeDocument/2006/math">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𝒊</m:t>
                        </m:r>
                      </m:sub>
                    </m:sSub>
                    <m:r>
                      <a:rPr kumimoji="1" lang="en-US" altLang="zh-CN" b="1" i="1" smtClean="0">
                        <a:solidFill>
                          <a:srgbClr val="FF0000"/>
                        </a:solidFill>
                        <a:latin typeface="Cambria Math" charset="0"/>
                        <a:ea typeface="SimHei" charset="-122"/>
                        <a:cs typeface="SimHei" charset="-122"/>
                      </a:rPr>
                      <m:t>=</m:t>
                    </m:r>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𝒑</m:t>
                        </m:r>
                      </m:sub>
                    </m:sSub>
                  </m:oMath>
                </a14:m>
                <a:r>
                  <a:rPr kumimoji="1" lang="en-US" altLang="zh-CN" b="1" dirty="0">
                    <a:solidFill>
                      <a:srgbClr val="FF0000"/>
                    </a:solidFill>
                    <a:latin typeface="SimHei" charset="-122"/>
                    <a:ea typeface="SimHei" charset="-122"/>
                    <a:cs typeface="SimHei" charset="-122"/>
                  </a:rPr>
                  <a:t>)</a:t>
                </a:r>
                <a:r>
                  <a:rPr kumimoji="1" lang="zh-CN" altLang="en-US" b="1" dirty="0">
                    <a:solidFill>
                      <a:srgbClr val="FF0000"/>
                    </a:solidFill>
                    <a:latin typeface="SimHei" charset="-122"/>
                    <a:ea typeface="SimHei" charset="-122"/>
                    <a:cs typeface="SimHei" charset="-122"/>
                  </a:rPr>
                  <a:t>且湖面保持常温</a:t>
                </a:r>
                <a14:m>
                  <m:oMath xmlns:m="http://schemas.openxmlformats.org/officeDocument/2006/math">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𝒘</m:t>
                        </m:r>
                      </m:sub>
                    </m:sSub>
                    <m:r>
                      <a:rPr kumimoji="1" lang="en-US" altLang="zh-CN" b="1" i="1" smtClean="0">
                        <a:solidFill>
                          <a:srgbClr val="FF0000"/>
                        </a:solidFill>
                        <a:latin typeface="Cambria Math" charset="0"/>
                        <a:ea typeface="SimHei" charset="-122"/>
                        <a:cs typeface="SimHei" charset="-122"/>
                      </a:rPr>
                      <m:t>(</m:t>
                    </m:r>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𝒘</m:t>
                        </m:r>
                      </m:sub>
                    </m:sSub>
                    <m:r>
                      <a:rPr kumimoji="1" lang="en-US" altLang="zh-CN" b="1" i="1" smtClean="0">
                        <a:solidFill>
                          <a:srgbClr val="FF0000"/>
                        </a:solidFill>
                        <a:latin typeface="Cambria Math" charset="0"/>
                        <a:ea typeface="SimHei" charset="-122"/>
                        <a:cs typeface="SimHei" charset="-122"/>
                      </a:rPr>
                      <m:t>&lt;</m:t>
                    </m:r>
                    <m:sSub>
                      <m:sSubPr>
                        <m:ctrlPr>
                          <a:rPr kumimoji="1" lang="en-US" altLang="zh-CN" b="1" i="1" smtClean="0">
                            <a:solidFill>
                              <a:srgbClr val="FF0000"/>
                            </a:solidFill>
                            <a:latin typeface="Cambria Math" panose="02040503050406030204" pitchFamily="18" charset="0"/>
                            <a:ea typeface="SimHei" charset="-122"/>
                            <a:cs typeface="SimHei" charset="-122"/>
                          </a:rPr>
                        </m:ctrlPr>
                      </m:sSubPr>
                      <m:e>
                        <m:r>
                          <a:rPr kumimoji="1" lang="en-US" altLang="zh-CN" b="1" i="1" smtClean="0">
                            <a:solidFill>
                              <a:srgbClr val="FF0000"/>
                            </a:solidFill>
                            <a:latin typeface="Cambria Math" charset="0"/>
                            <a:ea typeface="SimHei" charset="-122"/>
                            <a:cs typeface="SimHei" charset="-122"/>
                          </a:rPr>
                          <m:t>𝒕</m:t>
                        </m:r>
                      </m:e>
                      <m:sub>
                        <m:r>
                          <a:rPr kumimoji="1" lang="en-US" altLang="zh-CN" b="1" i="1" smtClean="0">
                            <a:solidFill>
                              <a:srgbClr val="FF0000"/>
                            </a:solidFill>
                            <a:latin typeface="Cambria Math" charset="0"/>
                            <a:ea typeface="SimHei" charset="-122"/>
                            <a:cs typeface="SimHei" charset="-122"/>
                          </a:rPr>
                          <m:t>𝒑</m:t>
                        </m:r>
                      </m:sub>
                    </m:sSub>
                    <m:r>
                      <a:rPr kumimoji="1" lang="en-US" altLang="zh-CN" b="1" i="1" smtClean="0">
                        <a:solidFill>
                          <a:srgbClr val="FF0000"/>
                        </a:solidFill>
                        <a:latin typeface="Cambria Math" charset="0"/>
                        <a:ea typeface="SimHei" charset="-122"/>
                        <a:cs typeface="SimHei" charset="-122"/>
                      </a:rPr>
                      <m:t>)</m:t>
                    </m:r>
                  </m:oMath>
                </a14:m>
                <a:endParaRPr lang="zh-CN" altLang="en-US" dirty="0">
                  <a:solidFill>
                    <a:srgbClr val="FF0000"/>
                  </a:solidFill>
                </a:endParaRPr>
              </a:p>
            </p:txBody>
          </p:sp>
        </mc:Choice>
        <mc:Fallback xmlns="">
          <p:sp>
            <p:nvSpPr>
              <p:cNvPr id="24" name="矩形 23"/>
              <p:cNvSpPr>
                <a:spLocks noRot="1" noChangeAspect="1" noMove="1" noResize="1" noEditPoints="1" noAdjustHandles="1" noChangeArrowheads="1" noChangeShapeType="1" noTextEdit="1"/>
              </p:cNvSpPr>
              <p:nvPr/>
            </p:nvSpPr>
            <p:spPr>
              <a:xfrm>
                <a:off x="692307" y="4938102"/>
                <a:ext cx="7348165" cy="394210"/>
              </a:xfrm>
              <a:prstGeom prst="rect">
                <a:avLst/>
              </a:prstGeom>
              <a:blipFill rotWithShape="0">
                <a:blip r:embed="rId12"/>
                <a:stretch>
                  <a:fillRect l="-581" t="-12308" b="-123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895424" y="5450238"/>
                <a:ext cx="2609432" cy="584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𝑆</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𝜏</m:t>
                          </m:r>
                        </m:e>
                      </m:d>
                      <m:f>
                        <m:fPr>
                          <m:ctrlPr>
                            <a:rPr kumimoji="1" lang="mr-IN" altLang="zh-CN" b="0" i="1" smtClean="0">
                              <a:latin typeface="Cambria Math" panose="02040503050406030204" pitchFamily="18" charset="0"/>
                            </a:rPr>
                          </m:ctrlPr>
                        </m:fPr>
                        <m:num>
                          <m:r>
                            <a:rPr kumimoji="1" lang="en-US" altLang="zh-CN" b="0" i="1" smtClean="0">
                              <a:latin typeface="Cambria Math" charset="0"/>
                            </a:rPr>
                            <m:t>𝑑</m:t>
                          </m:r>
                          <m:r>
                            <a:rPr kumimoji="1" lang="en-US" altLang="zh-CN" i="1">
                              <a:latin typeface="Cambria Math" charset="0"/>
                            </a:rPr>
                            <m:t>𝑆</m:t>
                          </m:r>
                          <m:d>
                            <m:dPr>
                              <m:ctrlPr>
                                <a:rPr kumimoji="1" lang="en-US" altLang="zh-CN" i="1">
                                  <a:latin typeface="Cambria Math" panose="02040503050406030204" pitchFamily="18" charset="0"/>
                                </a:rPr>
                              </m:ctrlPr>
                            </m:dPr>
                            <m:e>
                              <m:r>
                                <a:rPr kumimoji="1" lang="en-US" altLang="zh-CN" i="1">
                                  <a:latin typeface="Cambria Math" charset="0"/>
                                  <a:ea typeface="Cambria Math" charset="0"/>
                                  <a:cs typeface="Cambria Math" charset="0"/>
                                </a:rPr>
                                <m:t>𝜏</m:t>
                              </m:r>
                            </m:e>
                          </m:d>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𝑠</m:t>
                              </m:r>
                            </m:sub>
                          </m:sSub>
                        </m:num>
                        <m:den>
                          <m:r>
                            <a:rPr kumimoji="1" lang="mr-IN"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r>
                        <a:rPr kumimoji="1" lang="en-US" altLang="zh-CN" b="0" i="1" smtClean="0">
                          <a:latin typeface="Cambria Math" charset="0"/>
                        </a:rPr>
                        <m:t>)</m:t>
                      </m:r>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895424" y="5450238"/>
                <a:ext cx="2609432" cy="584391"/>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3627154" y="5545892"/>
                <a:ext cx="2173352" cy="549253"/>
              </a:xfrm>
              <a:prstGeom prst="rect">
                <a:avLst/>
              </a:prstGeom>
            </p:spPr>
            <p:txBody>
              <a:bodyPr wrap="none">
                <a:spAutoFit/>
              </a:bodyPr>
              <a:lstStyle/>
              <a:p>
                <a14:m>
                  <m:oMath xmlns:m="http://schemas.openxmlformats.org/officeDocument/2006/math">
                    <m:r>
                      <a:rPr kumimoji="1" lang="en-US" altLang="zh-CN" i="1" smtClean="0">
                        <a:latin typeface="Cambria Math" charset="0"/>
                      </a:rPr>
                      <m:t>𝑆</m:t>
                    </m:r>
                    <m:d>
                      <m:dPr>
                        <m:ctrlPr>
                          <a:rPr kumimoji="1" lang="en-US" altLang="zh-CN" i="1">
                            <a:latin typeface="Cambria Math" panose="02040503050406030204" pitchFamily="18" charset="0"/>
                          </a:rPr>
                        </m:ctrlPr>
                      </m:dPr>
                      <m:e>
                        <m:r>
                          <a:rPr kumimoji="1" lang="en-US" altLang="zh-CN" i="1">
                            <a:latin typeface="Cambria Math" charset="0"/>
                            <a:ea typeface="Cambria Math" charset="0"/>
                            <a:cs typeface="Cambria Math" charset="0"/>
                          </a:rPr>
                          <m:t>𝜏</m:t>
                        </m:r>
                      </m:e>
                    </m:d>
                  </m:oMath>
                </a14:m>
                <a:r>
                  <a:rPr lang="en-US" altLang="zh-CN" dirty="0"/>
                  <a:t>=</a:t>
                </a:r>
                <a14:m>
                  <m:oMath xmlns:m="http://schemas.openxmlformats.org/officeDocument/2006/math">
                    <m:sSup>
                      <m:sSupPr>
                        <m:ctrlPr>
                          <a:rPr lang="en-US" altLang="zh-CN" i="1" dirty="0" smtClean="0">
                            <a:latin typeface="Cambria Math" panose="02040503050406030204" pitchFamily="18" charset="0"/>
                          </a:rPr>
                        </m:ctrlPr>
                      </m:sSupPr>
                      <m:e>
                        <m:r>
                          <a:rPr lang="en-US" altLang="zh-CN" b="0" i="1" dirty="0" smtClean="0">
                            <a:latin typeface="Cambria Math" charset="0"/>
                          </a:rPr>
                          <m:t>[</m:t>
                        </m:r>
                        <m:f>
                          <m:fPr>
                            <m:ctrlPr>
                              <a:rPr lang="mr-IN" altLang="zh-CN" b="0" i="1" dirty="0" smtClean="0">
                                <a:latin typeface="Cambria Math" panose="02040503050406030204" pitchFamily="18" charset="0"/>
                              </a:rPr>
                            </m:ctrlPr>
                          </m:fPr>
                          <m:num>
                            <m:r>
                              <a:rPr lang="en-US" altLang="zh-CN" b="0" i="1" dirty="0" smtClean="0">
                                <a:latin typeface="Cambria Math" charset="0"/>
                              </a:rPr>
                              <m:t>2</m:t>
                            </m:r>
                            <m:sSub>
                              <m:sSubPr>
                                <m:ctrlPr>
                                  <a:rPr lang="en-US" altLang="zh-CN" b="0" i="1" dirty="0" smtClean="0">
                                    <a:latin typeface="Cambria Math" panose="02040503050406030204" pitchFamily="18" charset="0"/>
                                  </a:rPr>
                                </m:ctrlPr>
                              </m:sSubPr>
                              <m:e>
                                <m:r>
                                  <a:rPr lang="en-US" altLang="zh-CN" b="0" i="1" dirty="0" smtClean="0">
                                    <a:latin typeface="Cambria Math" charset="0"/>
                                    <a:ea typeface="Cambria Math" charset="0"/>
                                    <a:cs typeface="Cambria Math" charset="0"/>
                                  </a:rPr>
                                  <m:t>𝜆</m:t>
                                </m:r>
                              </m:e>
                              <m:sub>
                                <m:r>
                                  <a:rPr lang="en-US" altLang="zh-CN" b="0" i="1" dirty="0" smtClean="0">
                                    <a:latin typeface="Cambria Math" charset="0"/>
                                  </a:rPr>
                                  <m:t>𝑠</m:t>
                                </m:r>
                              </m:sub>
                            </m:sSub>
                            <m:r>
                              <a:rPr lang="en-US" altLang="zh-CN" b="0" i="1" dirty="0"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𝑤</m:t>
                                </m:r>
                              </m:sub>
                            </m:sSub>
                            <m:r>
                              <a:rPr lang="en-US" altLang="zh-CN" b="0" i="1" dirty="0" smtClean="0">
                                <a:latin typeface="Cambria Math" charset="0"/>
                              </a:rPr>
                              <m:t>)</m:t>
                            </m:r>
                            <m:r>
                              <a:rPr lang="en-US" altLang="zh-CN" b="0" i="1" dirty="0" smtClean="0">
                                <a:latin typeface="Cambria Math" charset="0"/>
                                <a:ea typeface="Cambria Math" charset="0"/>
                                <a:cs typeface="Cambria Math" charset="0"/>
                              </a:rPr>
                              <m:t>𝜏</m:t>
                            </m:r>
                          </m:num>
                          <m:den>
                            <m:r>
                              <a:rPr lang="mr-IN" altLang="zh-CN" b="0" i="1" dirty="0" smtClean="0">
                                <a:latin typeface="Cambria Math" charset="0"/>
                                <a:ea typeface="Cambria Math" charset="0"/>
                                <a:cs typeface="Cambria Math" charset="0"/>
                              </a:rPr>
                              <m:t>𝜌</m:t>
                            </m:r>
                            <m:r>
                              <a:rPr lang="en-US" altLang="zh-CN" b="0" i="1" dirty="0" smtClean="0">
                                <a:latin typeface="Cambria Math" charset="0"/>
                                <a:ea typeface="Cambria Math" charset="0"/>
                                <a:cs typeface="Cambria Math" charset="0"/>
                              </a:rPr>
                              <m:t>𝐿</m:t>
                            </m:r>
                          </m:den>
                        </m:f>
                        <m:r>
                          <a:rPr lang="en-US" altLang="zh-CN" b="0" i="1" dirty="0" smtClean="0">
                            <a:latin typeface="Cambria Math" charset="0"/>
                          </a:rPr>
                          <m:t>]</m:t>
                        </m:r>
                      </m:e>
                      <m:sup>
                        <m:r>
                          <a:rPr lang="en-US" altLang="zh-CN" b="0" i="1" dirty="0" smtClean="0">
                            <a:latin typeface="Cambria Math" charset="0"/>
                          </a:rPr>
                          <m:t>1/2</m:t>
                        </m:r>
                      </m:sup>
                    </m:sSup>
                  </m:oMath>
                </a14:m>
                <a:endParaRPr lang="zh-CN" altLang="en-US" dirty="0"/>
              </a:p>
            </p:txBody>
          </p:sp>
        </mc:Choice>
        <mc:Fallback xmlns="">
          <p:sp>
            <p:nvSpPr>
              <p:cNvPr id="26" name="矩形 25"/>
              <p:cNvSpPr>
                <a:spLocks noRot="1" noChangeAspect="1" noMove="1" noResize="1" noEditPoints="1" noAdjustHandles="1" noChangeArrowheads="1" noChangeShapeType="1" noTextEdit="1"/>
              </p:cNvSpPr>
              <p:nvPr/>
            </p:nvSpPr>
            <p:spPr>
              <a:xfrm>
                <a:off x="3627154" y="5545892"/>
                <a:ext cx="2173352" cy="549253"/>
              </a:xfrm>
              <a:prstGeom prst="rect">
                <a:avLst/>
              </a:prstGeom>
              <a:blipFill rotWithShape="0">
                <a:blip r:embed="rId14"/>
                <a:stretch>
                  <a:fillRect b="-3333"/>
                </a:stretch>
              </a:blipFill>
            </p:spPr>
            <p:txBody>
              <a:bodyPr/>
              <a:lstStyle/>
              <a:p>
                <a:r>
                  <a:rPr lang="zh-CN" altLang="en-US">
                    <a:noFill/>
                  </a:rPr>
                  <a:t> </a:t>
                </a:r>
              </a:p>
            </p:txBody>
          </p:sp>
        </mc:Fallback>
      </mc:AlternateContent>
      <p:sp>
        <p:nvSpPr>
          <p:cNvPr id="27" name="矩形 26"/>
          <p:cNvSpPr/>
          <p:nvPr/>
        </p:nvSpPr>
        <p:spPr>
          <a:xfrm>
            <a:off x="5663078" y="5567329"/>
            <a:ext cx="3185487" cy="369332"/>
          </a:xfrm>
          <a:prstGeom prst="rect">
            <a:avLst/>
          </a:prstGeom>
        </p:spPr>
        <p:txBody>
          <a:bodyPr wrap="none">
            <a:spAutoFit/>
          </a:bodyPr>
          <a:lstStyle/>
          <a:p>
            <a:r>
              <a:rPr kumimoji="1" lang="zh-CN" altLang="en-US" b="1" dirty="0">
                <a:solidFill>
                  <a:srgbClr val="FF0000"/>
                </a:solidFill>
                <a:latin typeface="SimHei" charset="-122"/>
                <a:ea typeface="SimHei" charset="-122"/>
                <a:cs typeface="SimHei" charset="-122"/>
              </a:rPr>
              <a:t>冰层厚度按时间</a:t>
            </a:r>
            <a:r>
              <a:rPr kumimoji="1" lang="zh-CN" altLang="en-US" b="1">
                <a:solidFill>
                  <a:srgbClr val="FF0000"/>
                </a:solidFill>
                <a:latin typeface="SimHei" charset="-122"/>
                <a:ea typeface="SimHei" charset="-122"/>
                <a:cs typeface="SimHei" charset="-122"/>
              </a:rPr>
              <a:t>的平方根增加</a:t>
            </a:r>
            <a:endParaRPr lang="zh-CN" altLang="en-US" dirty="0">
              <a:solidFill>
                <a:srgbClr val="FF0000"/>
              </a:solidFill>
            </a:endParaRPr>
          </a:p>
        </p:txBody>
      </p:sp>
    </p:spTree>
    <p:extLst>
      <p:ext uri="{BB962C8B-B14F-4D97-AF65-F5344CB8AC3E}">
        <p14:creationId xmlns:p14="http://schemas.microsoft.com/office/powerpoint/2010/main" val="138012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三、相变问题的精确解</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8"/>
          <p:cNvSpPr txBox="1"/>
          <p:nvPr/>
        </p:nvSpPr>
        <p:spPr>
          <a:xfrm>
            <a:off x="609600" y="1386001"/>
            <a:ext cx="7060602" cy="418465"/>
          </a:xfrm>
          <a:prstGeom prst="rect">
            <a:avLst/>
          </a:prstGeom>
        </p:spPr>
        <p:txBody>
          <a:bodyPr vert="horz" wrap="square" lIns="0" tIns="0" rIns="0" bIns="0" rtlCol="0">
            <a:noAutofit/>
          </a:bodyPr>
          <a:lstStyle/>
          <a:p>
            <a:pPr marL="12700">
              <a:lnSpc>
                <a:spcPts val="3295"/>
              </a:lnSpc>
            </a:pPr>
            <a:r>
              <a:rPr lang="zh-CN" altLang="en-US" sz="2400" b="1" spc="-10" dirty="0">
                <a:solidFill>
                  <a:srgbClr val="FF0000"/>
                </a:solidFill>
                <a:latin typeface="黑体" panose="02010609060101010101" pitchFamily="49" charset="-122"/>
                <a:ea typeface="黑体" panose="02010609060101010101" pitchFamily="49" charset="-122"/>
                <a:cs typeface="黑体"/>
              </a:rPr>
              <a:t>半无限空间过冷液体的凝固过程</a:t>
            </a:r>
            <a:endParaRPr sz="2400" b="1" dirty="0">
              <a:solidFill>
                <a:srgbClr val="FF0000"/>
              </a:solidFill>
              <a:latin typeface="黑体" panose="02010609060101010101" pitchFamily="49" charset="-122"/>
              <a:ea typeface="黑体" panose="02010609060101010101" pitchFamily="49" charset="-122"/>
              <a:cs typeface="黑体"/>
            </a:endParaRPr>
          </a:p>
        </p:txBody>
      </p:sp>
      <p:pic>
        <p:nvPicPr>
          <p:cNvPr id="12" name="图片 11"/>
          <p:cNvPicPr>
            <a:picLocks noChangeAspect="1"/>
          </p:cNvPicPr>
          <p:nvPr/>
        </p:nvPicPr>
        <p:blipFill>
          <a:blip r:embed="rId2"/>
          <a:stretch>
            <a:fillRect/>
          </a:stretch>
        </p:blipFill>
        <p:spPr>
          <a:xfrm>
            <a:off x="434186" y="1939434"/>
            <a:ext cx="5396587" cy="3131596"/>
          </a:xfrm>
          <a:prstGeom prst="rect">
            <a:avLst/>
          </a:prstGeom>
        </p:spPr>
      </p:pic>
      <p:sp>
        <p:nvSpPr>
          <p:cNvPr id="13" name="矩形 12"/>
          <p:cNvSpPr/>
          <p:nvPr/>
        </p:nvSpPr>
        <p:spPr>
          <a:xfrm>
            <a:off x="1200284" y="5071031"/>
            <a:ext cx="3647152" cy="369332"/>
          </a:xfrm>
          <a:prstGeom prst="rect">
            <a:avLst/>
          </a:prstGeom>
        </p:spPr>
        <p:txBody>
          <a:bodyPr wrap="none">
            <a:spAutoFit/>
          </a:bodyPr>
          <a:lstStyle/>
          <a:p>
            <a:r>
              <a:rPr kumimoji="1" lang="zh-CN" altLang="en-US" b="1" dirty="0">
                <a:latin typeface="SimHei" charset="-122"/>
                <a:ea typeface="SimHei" charset="-122"/>
                <a:cs typeface="SimHei" charset="-122"/>
              </a:rPr>
              <a:t>半无限空间内过冷液体的凝固过程</a:t>
            </a:r>
            <a:endParaRPr lang="zh-CN" altLang="en-US" dirty="0"/>
          </a:p>
        </p:txBody>
      </p:sp>
      <p:sp>
        <p:nvSpPr>
          <p:cNvPr id="14" name="矩形 13"/>
          <p:cNvSpPr/>
          <p:nvPr/>
        </p:nvSpPr>
        <p:spPr>
          <a:xfrm>
            <a:off x="5655361" y="2414566"/>
            <a:ext cx="3146308" cy="2308324"/>
          </a:xfrm>
          <a:prstGeom prst="rect">
            <a:avLst/>
          </a:prstGeom>
        </p:spPr>
        <p:txBody>
          <a:bodyPr wrap="square">
            <a:spAutoFit/>
          </a:bodyPr>
          <a:lstStyle/>
          <a:p>
            <a:r>
              <a:rPr kumimoji="1" lang="zh-CN" altLang="en-US" b="1" dirty="0">
                <a:latin typeface="SimHei" charset="-122"/>
                <a:ea typeface="SimHei" charset="-122"/>
                <a:cs typeface="SimHei" charset="-122"/>
              </a:rPr>
              <a:t>非常缓慢地冷却液体，则可把液体的温度降低到相变温度以下，这一状态下的液体称为过冷液体。在过冷液体到某一临界温度以后，液体变会开始凝固，凝固时放出的相变热会提高过冷液体的温度</a:t>
            </a:r>
            <a:endParaRPr lang="zh-CN" altLang="en-US" dirty="0"/>
          </a:p>
        </p:txBody>
      </p:sp>
    </p:spTree>
    <p:extLst>
      <p:ext uri="{BB962C8B-B14F-4D97-AF65-F5344CB8AC3E}">
        <p14:creationId xmlns:p14="http://schemas.microsoft.com/office/powerpoint/2010/main" val="137342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683131" y="773668"/>
            <a:ext cx="2262158" cy="369332"/>
          </a:xfrm>
          <a:prstGeom prst="rect">
            <a:avLst/>
          </a:prstGeom>
        </p:spPr>
        <p:txBody>
          <a:bodyPr wrap="none">
            <a:spAutoFit/>
          </a:bodyPr>
          <a:lstStyle/>
          <a:p>
            <a:r>
              <a:rPr kumimoji="1" lang="zh-CN" altLang="en-US" b="1" dirty="0">
                <a:latin typeface="SimHei" charset="-122"/>
                <a:ea typeface="SimHei" charset="-122"/>
                <a:cs typeface="SimHei" charset="-122"/>
              </a:rPr>
              <a:t>液相内导热微分方程</a:t>
            </a:r>
            <a:endParaRPr lang="zh-CN" altLang="en-US" dirty="0"/>
          </a:p>
        </p:txBody>
      </p:sp>
      <mc:AlternateContent xmlns:mc="http://schemas.openxmlformats.org/markup-compatibility/2006" xmlns:a14="http://schemas.microsoft.com/office/drawing/2010/main">
        <mc:Choice Requires="a14">
          <p:sp>
            <p:nvSpPr>
              <p:cNvPr id="11" name="文本框 10"/>
              <p:cNvSpPr txBox="1"/>
              <p:nvPr/>
            </p:nvSpPr>
            <p:spPr>
              <a:xfrm>
                <a:off x="882126" y="1290918"/>
                <a:ext cx="1337802" cy="601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882126" y="1290918"/>
                <a:ext cx="1337802" cy="601127"/>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83131" y="2113605"/>
                <a:ext cx="26277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is-I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83131" y="2113605"/>
                <a:ext cx="2627771" cy="276999"/>
              </a:xfrm>
              <a:prstGeom prst="rect">
                <a:avLst/>
              </a:prstGeom>
              <a:blipFill rotWithShape="0">
                <a:blip r:embed="rId3"/>
                <a:stretch>
                  <a:fillRect l="-1392" t="-146667" r="-1856" b="-18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83131" y="2686562"/>
                <a:ext cx="20715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&gt;0, </m:t>
                      </m:r>
                      <m:r>
                        <a:rPr kumimoji="1" lang="en-US" altLang="zh-CN" i="1">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r>
                        <a:rPr kumimoji="1" lang="en-US" altLang="zh-CN" i="1">
                          <a:latin typeface="Cambria Math" charset="0"/>
                          <a:ea typeface="Cambria Math" charset="0"/>
                          <a:cs typeface="Cambria Math" charset="0"/>
                        </a:rPr>
                        <m:t>0</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83131" y="2686562"/>
                <a:ext cx="2071593" cy="276999"/>
              </a:xfrm>
              <a:prstGeom prst="rect">
                <a:avLst/>
              </a:prstGeom>
              <a:blipFill rotWithShape="0">
                <a:blip r:embed="rId4"/>
                <a:stretch>
                  <a:fillRect l="-1765" t="-146667" r="-2353" b="-180000"/>
                </a:stretch>
              </a:blipFill>
            </p:spPr>
            <p:txBody>
              <a:bodyPr/>
              <a:lstStyle/>
              <a:p>
                <a:r>
                  <a:rPr lang="zh-CN" altLang="en-US">
                    <a:noFill/>
                  </a:rPr>
                  <a:t> </a:t>
                </a:r>
              </a:p>
            </p:txBody>
          </p:sp>
        </mc:Fallback>
      </mc:AlternateContent>
      <p:sp>
        <p:nvSpPr>
          <p:cNvPr id="18" name="矩形 17"/>
          <p:cNvSpPr/>
          <p:nvPr/>
        </p:nvSpPr>
        <p:spPr>
          <a:xfrm>
            <a:off x="577347" y="3246119"/>
            <a:ext cx="1800493" cy="369332"/>
          </a:xfrm>
          <a:prstGeom prst="rect">
            <a:avLst/>
          </a:prstGeom>
        </p:spPr>
        <p:txBody>
          <a:bodyPr wrap="none">
            <a:spAutoFit/>
          </a:bodyPr>
          <a:lstStyle/>
          <a:p>
            <a:r>
              <a:rPr kumimoji="1" lang="zh-CN" altLang="en-US" b="1" dirty="0">
                <a:latin typeface="SimHei" charset="-122"/>
                <a:ea typeface="SimHei" charset="-122"/>
                <a:cs typeface="SimHei" charset="-122"/>
              </a:rPr>
              <a:t>界面上数学描述</a:t>
            </a:r>
            <a:endParaRPr lang="zh-CN" altLang="en-US" dirty="0"/>
          </a:p>
        </p:txBody>
      </p:sp>
      <mc:AlternateContent xmlns:mc="http://schemas.openxmlformats.org/markup-compatibility/2006" xmlns:a14="http://schemas.microsoft.com/office/drawing/2010/main">
        <mc:Choice Requires="a14">
          <p:sp>
            <p:nvSpPr>
              <p:cNvPr id="20" name="文本框 19"/>
              <p:cNvSpPr txBox="1"/>
              <p:nvPr/>
            </p:nvSpPr>
            <p:spPr>
              <a:xfrm>
                <a:off x="674166" y="3812745"/>
                <a:ext cx="2242473"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674166" y="3812745"/>
                <a:ext cx="2242473" cy="298415"/>
              </a:xfrm>
              <a:prstGeom prst="rect">
                <a:avLst/>
              </a:prstGeom>
              <a:blipFill rotWithShape="0">
                <a:blip r:embed="rId5"/>
                <a:stretch>
                  <a:fillRect l="-1635" t="-132653" r="-3542" b="-1612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74166" y="4353506"/>
                <a:ext cx="2775503"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rPr>
                        <m:t>−</m:t>
                      </m:r>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𝑙</m:t>
                          </m:r>
                        </m:sub>
                      </m:sSub>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rPr>
                            <m:t>𝑠</m:t>
                          </m:r>
                        </m:sub>
                      </m:sSub>
                      <m:r>
                        <a:rPr kumimoji="1" lang="en-US" altLang="zh-CN" b="0" i="1" smtClean="0">
                          <a:latin typeface="Cambria Math" charset="0"/>
                        </a:rPr>
                        <m:t>𝐿</m:t>
                      </m:r>
                      <m:f>
                        <m:fPr>
                          <m:ctrlPr>
                            <a:rPr kumimoji="1" lang="mr-IN" altLang="zh-CN" b="0" i="1" smtClean="0">
                              <a:latin typeface="Cambria Math" panose="02040503050406030204" pitchFamily="18" charset="0"/>
                            </a:rPr>
                          </m:ctrlPr>
                        </m:fPr>
                        <m:num>
                          <m:r>
                            <a:rPr kumimoji="1" lang="en-US" altLang="zh-CN" b="0" i="1" smtClean="0">
                              <a:latin typeface="Cambria Math" charset="0"/>
                            </a:rPr>
                            <m:t>𝑑𝑠</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m:t>
                      </m:r>
                      <m:r>
                        <a:rPr kumimoji="1" lang="en-US" altLang="zh-CN" i="1">
                          <a:latin typeface="Cambria Math" charset="0"/>
                          <a:ea typeface="Cambria Math" charset="0"/>
                          <a:cs typeface="Cambria Math" charset="0"/>
                        </a:rPr>
                        <m:t>𝑠</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74166" y="4353506"/>
                <a:ext cx="2775503" cy="526747"/>
              </a:xfrm>
              <a:prstGeom prst="rect">
                <a:avLst/>
              </a:prstGeom>
              <a:blipFill rotWithShape="0">
                <a:blip r:embed="rId6"/>
                <a:stretch>
                  <a:fillRect/>
                </a:stretch>
              </a:blipFill>
            </p:spPr>
            <p:txBody>
              <a:bodyPr/>
              <a:lstStyle/>
              <a:p>
                <a:r>
                  <a:rPr lang="zh-CN" altLang="en-US">
                    <a:noFill/>
                  </a:rPr>
                  <a:t> </a:t>
                </a:r>
              </a:p>
            </p:txBody>
          </p:sp>
        </mc:Fallback>
      </mc:AlternateContent>
      <p:sp>
        <p:nvSpPr>
          <p:cNvPr id="22" name="矩形 21"/>
          <p:cNvSpPr/>
          <p:nvPr/>
        </p:nvSpPr>
        <p:spPr>
          <a:xfrm>
            <a:off x="577347" y="5105907"/>
            <a:ext cx="2262158" cy="369332"/>
          </a:xfrm>
          <a:prstGeom prst="rect">
            <a:avLst/>
          </a:prstGeom>
        </p:spPr>
        <p:txBody>
          <a:bodyPr wrap="none">
            <a:spAutoFit/>
          </a:bodyPr>
          <a:lstStyle/>
          <a:p>
            <a:r>
              <a:rPr kumimoji="1" lang="zh-CN" altLang="en-US" b="1" dirty="0">
                <a:latin typeface="SimHei" charset="-122"/>
                <a:ea typeface="SimHei" charset="-122"/>
                <a:cs typeface="SimHei" charset="-122"/>
              </a:rPr>
              <a:t>固相温度为均匀温度</a:t>
            </a:r>
            <a:endParaRPr lang="zh-CN" altLang="en-US" dirty="0"/>
          </a:p>
        </p:txBody>
      </p:sp>
      <mc:AlternateContent xmlns:mc="http://schemas.openxmlformats.org/markup-compatibility/2006" xmlns:a14="http://schemas.microsoft.com/office/drawing/2010/main">
        <mc:Choice Requires="a14">
          <p:sp>
            <p:nvSpPr>
              <p:cNvPr id="23" name="矩形 22"/>
              <p:cNvSpPr/>
              <p:nvPr/>
            </p:nvSpPr>
            <p:spPr>
              <a:xfrm>
                <a:off x="764481" y="5584685"/>
                <a:ext cx="144635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𝑠</m:t>
                          </m:r>
                        </m:sub>
                      </m:sSub>
                      <m:d>
                        <m:dPr>
                          <m:ctrlPr>
                            <a:rPr kumimoji="1" lang="en-US" altLang="zh-CN" i="1">
                              <a:latin typeface="Cambria Math" panose="02040503050406030204" pitchFamily="18" charset="0"/>
                            </a:rPr>
                          </m:ctrlPr>
                        </m:dPr>
                        <m:e>
                          <m:r>
                            <a:rPr kumimoji="1" lang="en-US" altLang="zh-CN" i="1">
                              <a:latin typeface="Cambria Math" charset="0"/>
                            </a:rPr>
                            <m:t>𝑥</m:t>
                          </m:r>
                          <m:r>
                            <a:rPr kumimoji="1" lang="en-US" altLang="zh-CN" i="1">
                              <a:latin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𝑝</m:t>
                          </m:r>
                        </m:sub>
                      </m:sSub>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764481" y="5584685"/>
                <a:ext cx="1446357" cy="390748"/>
              </a:xfrm>
              <a:prstGeom prst="rect">
                <a:avLst/>
              </a:prstGeom>
              <a:blipFill rotWithShape="0">
                <a:blip r:embed="rId7"/>
                <a:stretch>
                  <a:fillRect b="-4688"/>
                </a:stretch>
              </a:blipFill>
            </p:spPr>
            <p:txBody>
              <a:bodyPr/>
              <a:lstStyle/>
              <a:p>
                <a:r>
                  <a:rPr lang="zh-CN" altLang="en-US">
                    <a:noFill/>
                  </a:rPr>
                  <a:t> </a:t>
                </a:r>
              </a:p>
            </p:txBody>
          </p:sp>
        </mc:Fallback>
      </mc:AlternateContent>
      <p:sp>
        <p:nvSpPr>
          <p:cNvPr id="24" name="右箭头 23"/>
          <p:cNvSpPr/>
          <p:nvPr/>
        </p:nvSpPr>
        <p:spPr>
          <a:xfrm>
            <a:off x="3582296" y="2113605"/>
            <a:ext cx="806824"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矩形 25"/>
              <p:cNvSpPr/>
              <p:nvPr/>
            </p:nvSpPr>
            <p:spPr>
              <a:xfrm>
                <a:off x="4686300" y="747999"/>
                <a:ext cx="3496470" cy="834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𝑙</m:t>
                          </m:r>
                        </m:sub>
                      </m:sSub>
                      <m:d>
                        <m:dPr>
                          <m:ctrlPr>
                            <a:rPr kumimoji="1" lang="en-US" altLang="zh-CN" i="1">
                              <a:latin typeface="Cambria Math" panose="02040503050406030204" pitchFamily="18" charset="0"/>
                            </a:rPr>
                          </m:ctrlPr>
                        </m:dPr>
                        <m:e>
                          <m:r>
                            <a:rPr kumimoji="1" lang="en-US" altLang="zh-CN" i="1">
                              <a:latin typeface="Cambria Math" charset="0"/>
                            </a:rPr>
                            <m:t>𝑥</m:t>
                          </m:r>
                          <m:r>
                            <a:rPr kumimoji="1" lang="en-US" altLang="zh-CN" i="1">
                              <a:latin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𝐵𝑒𝑓𝑟𝑐</m:t>
                      </m:r>
                      <m:d>
                        <m:dPr>
                          <m:begChr m:val="["/>
                          <m:endChr m:val="]"/>
                          <m:ctrlPr>
                            <a:rPr kumimoji="1" lang="mr-IN" altLang="zh-CN" b="0" i="1" smtClean="0">
                              <a:latin typeface="Cambria Math" panose="02040503050406030204" pitchFamily="18" charset="0"/>
                              <a:ea typeface="Cambria Math" charset="0"/>
                              <a:cs typeface="Cambria Math" charset="0"/>
                            </a:rPr>
                          </m:ctrlPr>
                        </m:dPr>
                        <m:e>
                          <m:sSup>
                            <m:sSupPr>
                              <m:ctrlPr>
                                <a:rPr kumimoji="1" lang="mr-IN" altLang="zh-CN" b="0" i="1" smtClean="0">
                                  <a:latin typeface="Cambria Math" panose="02040503050406030204" pitchFamily="18" charset="0"/>
                                  <a:ea typeface="Cambria Math" charset="0"/>
                                  <a:cs typeface="Cambria Math" charset="0"/>
                                </a:rPr>
                              </m:ctrlPr>
                            </m:sSupPr>
                            <m:e>
                              <m:d>
                                <m:dPr>
                                  <m:ctrlPr>
                                    <a:rPr kumimoji="1" lang="mr-IN" altLang="zh-CN" b="0" i="1" smtClean="0">
                                      <a:latin typeface="Cambria Math" panose="02040503050406030204" pitchFamily="18" charset="0"/>
                                      <a:ea typeface="Cambria Math" charset="0"/>
                                      <a:cs typeface="Cambria Math" charset="0"/>
                                    </a:rPr>
                                  </m:ctrlPr>
                                </m:dPr>
                                <m:e>
                                  <m:f>
                                    <m:fPr>
                                      <m:ctrlPr>
                                        <a:rPr kumimoji="1" lang="mr-IN" altLang="zh-CN" b="0" i="1" smtClean="0">
                                          <a:latin typeface="Cambria Math" panose="02040503050406030204" pitchFamily="18" charset="0"/>
                                          <a:ea typeface="Cambria Math" charset="0"/>
                                          <a:cs typeface="Cambria Math" charset="0"/>
                                        </a:rPr>
                                      </m:ctrlPr>
                                    </m:fPr>
                                    <m:num>
                                      <m:sSup>
                                        <m:sSupPr>
                                          <m:ctrlPr>
                                            <a:rPr kumimoji="1" lang="mr-IN"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num>
                                    <m:den>
                                      <m:r>
                                        <a:rPr kumimoji="1" lang="en-US" altLang="zh-CN" b="0" i="1" smtClean="0">
                                          <a:latin typeface="Cambria Math" charset="0"/>
                                          <a:ea typeface="Cambria Math" charset="0"/>
                                          <a:cs typeface="Cambria Math" charset="0"/>
                                        </a:rPr>
                                        <m:t>4</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r>
                                        <a:rPr kumimoji="1" lang="en-US" altLang="zh-CN" b="0" i="1" smtClean="0">
                                          <a:latin typeface="Cambria Math" charset="0"/>
                                          <a:ea typeface="Cambria Math" charset="0"/>
                                          <a:cs typeface="Cambria Math" charset="0"/>
                                        </a:rPr>
                                        <m:t>𝜏</m:t>
                                      </m:r>
                                    </m:den>
                                  </m:f>
                                </m:e>
                              </m:d>
                            </m:e>
                            <m:sup>
                              <m:r>
                                <a:rPr kumimoji="1" lang="en-US" altLang="zh-CN" b="0" i="1" smtClean="0">
                                  <a:latin typeface="Cambria Math" charset="0"/>
                                  <a:ea typeface="Cambria Math" charset="0"/>
                                  <a:cs typeface="Cambria Math" charset="0"/>
                                </a:rPr>
                                <m:t>1/2</m:t>
                              </m:r>
                            </m:sup>
                          </m:sSup>
                        </m:e>
                      </m:d>
                    </m:oMath>
                  </m:oMathPara>
                </a14:m>
                <a:endParaRPr lang="zh-CN" altLang="en-US" dirty="0"/>
              </a:p>
            </p:txBody>
          </p:sp>
        </mc:Choice>
        <mc:Fallback xmlns="">
          <p:sp>
            <p:nvSpPr>
              <p:cNvPr id="26" name="矩形 25"/>
              <p:cNvSpPr>
                <a:spLocks noRot="1" noChangeAspect="1" noMove="1" noResize="1" noEditPoints="1" noAdjustHandles="1" noChangeArrowheads="1" noChangeShapeType="1" noTextEdit="1"/>
              </p:cNvSpPr>
              <p:nvPr/>
            </p:nvSpPr>
            <p:spPr>
              <a:xfrm>
                <a:off x="4686300" y="747999"/>
                <a:ext cx="3496470" cy="834203"/>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4686300" y="1720120"/>
                <a:ext cx="212269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𝑝</m:t>
                          </m:r>
                        </m:sub>
                      </m:sSub>
                      <m:r>
                        <a:rPr kumimoji="1" lang="en-US" altLang="zh-CN" i="1">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𝐵𝑒𝑓𝑟𝑐</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4686300" y="1720120"/>
                <a:ext cx="2122697" cy="390748"/>
              </a:xfrm>
              <a:prstGeom prst="rect">
                <a:avLst/>
              </a:prstGeom>
              <a:blipFill rotWithShape="0">
                <a:blip r:embed="rId9"/>
                <a:stretch>
                  <a:fillRect b="-9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855492" y="1603087"/>
                <a:ext cx="1413720" cy="577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en-US" altLang="zh-CN" b="0" i="1" smtClean="0">
                              <a:latin typeface="Cambria Math" charset="0"/>
                              <a:ea typeface="Cambria Math" charset="0"/>
                              <a:cs typeface="Cambria Math" charset="0"/>
                            </a:rPr>
                            <m:t>2</m:t>
                          </m:r>
                          <m:sSup>
                            <m:sSupPr>
                              <m:ctrlPr>
                                <a:rPr kumimoji="1" lang="en-US" altLang="zh-CN" b="0" i="1" smtClean="0">
                                  <a:latin typeface="Cambria Math" panose="02040503050406030204" pitchFamily="18" charset="0"/>
                                  <a:ea typeface="Cambria Math" charset="0"/>
                                  <a:cs typeface="Cambria Math" charset="0"/>
                                </a:rPr>
                              </m:ctrlPr>
                            </m:sSupPr>
                            <m:e>
                              <m:d>
                                <m:dPr>
                                  <m:ctrlPr>
                                    <a:rPr kumimoji="1" lang="mr-IN" altLang="zh-CN" b="0" i="1" smtClean="0">
                                      <a:latin typeface="Cambria Math" panose="02040503050406030204" pitchFamily="18" charset="0"/>
                                      <a:ea typeface="Cambria Math" charset="0"/>
                                      <a:cs typeface="Cambria Math" charset="0"/>
                                    </a:rPr>
                                  </m:ctrlPr>
                                </m:d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r>
                                    <a:rPr kumimoji="1" lang="en-US" altLang="zh-CN" b="0" i="1" smtClean="0">
                                      <a:latin typeface="Cambria Math" charset="0"/>
                                      <a:ea typeface="Cambria Math" charset="0"/>
                                      <a:cs typeface="Cambria Math" charset="0"/>
                                    </a:rPr>
                                    <m:t>𝜏</m:t>
                                  </m:r>
                                </m:e>
                              </m:d>
                            </m:e>
                            <m:sup>
                              <m:r>
                                <a:rPr kumimoji="1" lang="en-US" altLang="zh-CN" b="0" i="1" smtClean="0">
                                  <a:latin typeface="Cambria Math" charset="0"/>
                                  <a:ea typeface="Cambria Math" charset="0"/>
                                  <a:cs typeface="Cambria Math" charset="0"/>
                                </a:rPr>
                                <m:t>1/2</m:t>
                              </m:r>
                            </m:sup>
                          </m:sSup>
                        </m:den>
                      </m:f>
                    </m:oMath>
                  </m:oMathPara>
                </a14:m>
                <a:endParaRPr kumimoji="1"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855492" y="1603087"/>
                <a:ext cx="1413720" cy="577915"/>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660514" y="2288413"/>
                <a:ext cx="1538113" cy="6488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ea typeface="Cambria Math" charset="0"/>
                          <a:cs typeface="Cambria Math" charset="0"/>
                        </a:rPr>
                        <m:t>𝐵</m:t>
                      </m:r>
                      <m:r>
                        <a:rPr kumimoji="1" lang="en-US" altLang="zh-CN" b="0" i="1" smtClean="0">
                          <a:latin typeface="Cambria Math" charset="0"/>
                          <a:ea typeface="Cambria Math" charset="0"/>
                          <a:cs typeface="Cambria Math" charset="0"/>
                        </a:rPr>
                        <m:t>=</m:t>
                      </m:r>
                      <m:f>
                        <m:fPr>
                          <m:ctrlPr>
                            <a:rPr kumimoji="1" lang="mr-IN" altLang="zh-CN" b="0" i="1" smtClean="0">
                              <a:latin typeface="Cambria Math" panose="02040503050406030204" pitchFamily="18" charset="0"/>
                              <a:ea typeface="Cambria Math" charset="0"/>
                              <a:cs typeface="Cambria Math" charset="0"/>
                            </a:rPr>
                          </m:ctrlPr>
                        </m:fPr>
                        <m:num>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r>
                            <a:rPr kumimoji="1" lang="en-US" altLang="zh-CN" b="0" i="1" smtClean="0">
                              <a:latin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𝑖</m:t>
                              </m:r>
                            </m:sub>
                          </m:sSub>
                        </m:num>
                        <m:den>
                          <m:r>
                            <a:rPr kumimoji="1" lang="en-US" altLang="zh-CN" i="1">
                              <a:latin typeface="Cambria Math" charset="0"/>
                              <a:ea typeface="Cambria Math" charset="0"/>
                              <a:cs typeface="Cambria Math" charset="0"/>
                            </a:rPr>
                            <m:t>𝑒𝑓𝑟𝑐</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𝜇</m:t>
                          </m:r>
                          <m:r>
                            <a:rPr kumimoji="1" lang="en-US" altLang="zh-CN" i="1">
                              <a:latin typeface="Cambria Math" charset="0"/>
                              <a:ea typeface="Cambria Math" charset="0"/>
                              <a:cs typeface="Cambria Math" charset="0"/>
                            </a:rPr>
                            <m:t>)</m:t>
                          </m:r>
                          <m:r>
                            <m:rPr>
                              <m:nor/>
                            </m:rPr>
                            <a:rPr lang="zh-CN" altLang="en-US" dirty="0"/>
                            <m:t> </m:t>
                          </m:r>
                        </m:den>
                      </m:f>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660514" y="2288413"/>
                <a:ext cx="1538113" cy="648896"/>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596404" y="3333996"/>
                <a:ext cx="3586366" cy="616387"/>
              </a:xfrm>
              <a:prstGeom prst="rect">
                <a:avLst/>
              </a:prstGeom>
              <a:noFill/>
            </p:spPr>
            <p:txBody>
              <a:bodyPr wrap="none" lIns="0" tIns="0" rIns="0" bIns="0" rtlCol="0">
                <a:spAutoFit/>
              </a:bodyPr>
              <a:lstStyle/>
              <a:p>
                <a14:m>
                  <m:oMath xmlns:m="http://schemas.openxmlformats.org/officeDocument/2006/math">
                    <m:f>
                      <m:fPr>
                        <m:ctrlPr>
                          <a:rPr kumimoji="1" lang="mr-IN" altLang="zh-CN" i="1" smtClean="0">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𝑙</m:t>
                            </m:r>
                          </m:sub>
                        </m:sSub>
                        <m:d>
                          <m:dPr>
                            <m:ctrlPr>
                              <a:rPr kumimoji="1" lang="en-US" altLang="zh-CN" i="1">
                                <a:latin typeface="Cambria Math" panose="02040503050406030204" pitchFamily="18" charset="0"/>
                              </a:rPr>
                            </m:ctrlPr>
                          </m:dPr>
                          <m:e>
                            <m:r>
                              <a:rPr kumimoji="1" lang="en-US" altLang="zh-CN" i="1">
                                <a:latin typeface="Cambria Math" charset="0"/>
                              </a:rPr>
                              <m:t>𝑥</m:t>
                            </m:r>
                            <m:r>
                              <a:rPr kumimoji="1" lang="en-US" altLang="zh-CN" i="1">
                                <a:latin typeface="Cambria Math" charset="0"/>
                              </a:rPr>
                              <m:t>,</m:t>
                            </m:r>
                            <m:r>
                              <a:rPr kumimoji="1" lang="en-US" altLang="zh-CN" i="1">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𝑖</m:t>
                            </m:r>
                          </m:sub>
                        </m:sSub>
                      </m:num>
                      <m:den>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r>
                          <a:rPr kumimoji="1" lang="en-US" altLang="zh-CN" i="1">
                            <a:latin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𝑖</m:t>
                            </m:r>
                          </m:sub>
                        </m:sSub>
                      </m:den>
                    </m:f>
                    <m:r>
                      <a:rPr kumimoji="1" lang="en-US" altLang="zh-CN" b="0" i="1" smtClean="0">
                        <a:latin typeface="Cambria Math" charset="0"/>
                      </a:rPr>
                      <m:t>=</m:t>
                    </m:r>
                    <m:r>
                      <a:rPr kumimoji="1" lang="en-US" altLang="zh-CN" i="1">
                        <a:latin typeface="Cambria Math" charset="0"/>
                        <a:ea typeface="Cambria Math" charset="0"/>
                        <a:cs typeface="Cambria Math" charset="0"/>
                      </a:rPr>
                      <m:t>𝑒𝑓𝑟𝑐</m:t>
                    </m:r>
                    <m:d>
                      <m:dPr>
                        <m:begChr m:val="["/>
                        <m:endChr m:val="]"/>
                        <m:ctrlPr>
                          <a:rPr kumimoji="1" lang="mr-IN" altLang="zh-CN" i="1">
                            <a:latin typeface="Cambria Math" panose="02040503050406030204" pitchFamily="18" charset="0"/>
                            <a:ea typeface="Cambria Math" charset="0"/>
                            <a:cs typeface="Cambria Math" charset="0"/>
                          </a:rPr>
                        </m:ctrlPr>
                      </m:dPr>
                      <m:e>
                        <m:sSup>
                          <m:sSupPr>
                            <m:ctrlPr>
                              <a:rPr kumimoji="1" lang="mr-IN"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f>
                                  <m:fPr>
                                    <m:ctrlPr>
                                      <a:rPr kumimoji="1" lang="mr-IN" altLang="zh-CN" i="1">
                                        <a:latin typeface="Cambria Math" panose="02040503050406030204" pitchFamily="18" charset="0"/>
                                        <a:ea typeface="Cambria Math" charset="0"/>
                                        <a:cs typeface="Cambria Math" charset="0"/>
                                      </a:rPr>
                                    </m:ctrlPr>
                                  </m:fPr>
                                  <m:num>
                                    <m:sSup>
                                      <m:sSupPr>
                                        <m:ctrlPr>
                                          <a:rPr kumimoji="1" lang="mr-IN" altLang="zh-CN" i="1">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𝑥</m:t>
                                        </m:r>
                                      </m:e>
                                      <m:sup>
                                        <m:r>
                                          <a:rPr kumimoji="1" lang="en-US" altLang="zh-CN" i="1">
                                            <a:latin typeface="Cambria Math" charset="0"/>
                                            <a:ea typeface="Cambria Math" charset="0"/>
                                            <a:cs typeface="Cambria Math" charset="0"/>
                                          </a:rPr>
                                          <m:t>2</m:t>
                                        </m:r>
                                      </m:sup>
                                    </m:sSup>
                                  </m:num>
                                  <m:den>
                                    <m:r>
                                      <a:rPr kumimoji="1" lang="en-US" altLang="zh-CN" i="1">
                                        <a:latin typeface="Cambria Math" charset="0"/>
                                        <a:ea typeface="Cambria Math" charset="0"/>
                                        <a:cs typeface="Cambria Math" charset="0"/>
                                      </a:rPr>
                                      <m:t>4</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𝑙</m:t>
                                        </m:r>
                                      </m:sub>
                                    </m:sSub>
                                    <m:r>
                                      <a:rPr kumimoji="1" lang="en-US" altLang="zh-CN" i="1">
                                        <a:latin typeface="Cambria Math" charset="0"/>
                                        <a:ea typeface="Cambria Math" charset="0"/>
                                        <a:cs typeface="Cambria Math" charset="0"/>
                                      </a:rPr>
                                      <m:t>𝜏</m:t>
                                    </m:r>
                                  </m:den>
                                </m:f>
                              </m:e>
                            </m:d>
                          </m:e>
                          <m:sup>
                            <m:r>
                              <a:rPr kumimoji="1" lang="en-US" altLang="zh-CN" i="1">
                                <a:latin typeface="Cambria Math" charset="0"/>
                                <a:ea typeface="Cambria Math" charset="0"/>
                                <a:cs typeface="Cambria Math" charset="0"/>
                              </a:rPr>
                              <m:t>1/2</m:t>
                            </m:r>
                          </m:sup>
                        </m:sSup>
                      </m:e>
                    </m:d>
                  </m:oMath>
                </a14:m>
                <a:r>
                  <a:rPr kumimoji="1" lang="en-US" altLang="zh-CN" dirty="0"/>
                  <a:t>/</a:t>
                </a:r>
                <a:r>
                  <a:rPr kumimoji="1" lang="en-US" altLang="zh-CN" dirty="0">
                    <a:ea typeface="Cambria Math" charset="0"/>
                    <a:cs typeface="Cambria Math" charset="0"/>
                  </a:rPr>
                  <a:t> </a:t>
                </a:r>
                <a14:m>
                  <m:oMath xmlns:m="http://schemas.openxmlformats.org/officeDocument/2006/math">
                    <m:r>
                      <a:rPr kumimoji="1" lang="en-US" altLang="zh-CN" i="1">
                        <a:latin typeface="Cambria Math" charset="0"/>
                        <a:ea typeface="Cambria Math" charset="0"/>
                        <a:cs typeface="Cambria Math" charset="0"/>
                      </a:rPr>
                      <m:t>𝑒𝑓𝑟𝑐</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𝜇</m:t>
                    </m:r>
                    <m:r>
                      <a:rPr kumimoji="1" lang="en-US" altLang="zh-CN" i="1">
                        <a:latin typeface="Cambria Math" charset="0"/>
                        <a:ea typeface="Cambria Math" charset="0"/>
                        <a:cs typeface="Cambria Math" charset="0"/>
                      </a:rPr>
                      <m:t>)</m:t>
                    </m:r>
                    <m:r>
                      <m:rPr>
                        <m:nor/>
                      </m:rPr>
                      <a:rPr lang="zh-CN" altLang="en-US" dirty="0"/>
                      <m:t> </m:t>
                    </m:r>
                  </m:oMath>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596404" y="3333996"/>
                <a:ext cx="3586366" cy="616387"/>
              </a:xfrm>
              <a:prstGeom prst="rect">
                <a:avLst/>
              </a:prstGeom>
              <a:blipFill rotWithShape="0">
                <a:blip r:embed="rId12"/>
                <a:stretch>
                  <a:fillRect b="-9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4441265" y="4476990"/>
                <a:ext cx="3896644" cy="3068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𝜇</m:t>
                      </m:r>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exp</m:t>
                          </m:r>
                        </m:fName>
                        <m:e>
                          <m:d>
                            <m:dPr>
                              <m:ctrlPr>
                                <a:rPr kumimoji="1" lang="en-US" altLang="zh-CN" b="0" i="1" smtClean="0">
                                  <a:latin typeface="Cambria Math" panose="02040503050406030204" pitchFamily="18" charset="0"/>
                                  <a:ea typeface="Cambria Math" charset="0"/>
                                  <a:cs typeface="Cambria Math" charset="0"/>
                                </a:rPr>
                              </m:ctrlPr>
                            </m:dPr>
                            <m:e>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𝜇</m:t>
                                  </m:r>
                                </m:e>
                                <m:sup>
                                  <m:r>
                                    <a:rPr kumimoji="1" lang="en-US" altLang="zh-CN" b="0" i="1" smtClean="0">
                                      <a:latin typeface="Cambria Math" charset="0"/>
                                      <a:ea typeface="Cambria Math" charset="0"/>
                                      <a:cs typeface="Cambria Math" charset="0"/>
                                    </a:rPr>
                                    <m:t>2</m:t>
                                  </m:r>
                                </m:sup>
                              </m:sSup>
                            </m:e>
                          </m:d>
                        </m:e>
                      </m:func>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erfc</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𝜇</m:t>
                              </m:r>
                            </m:e>
                          </m:d>
                        </m:e>
                      </m:func>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𝑐</m:t>
                          </m:r>
                        </m:e>
                        <m:sub>
                          <m:r>
                            <a:rPr kumimoji="1" lang="en-US" altLang="zh-CN" b="0" i="1" smtClean="0">
                              <a:latin typeface="Cambria Math" charset="0"/>
                              <a:ea typeface="Cambria Math" charset="0"/>
                              <a:cs typeface="Cambria Math" charset="0"/>
                            </a:rPr>
                            <m:t>𝑝𝑙</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𝐿</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𝜋</m:t>
                          </m:r>
                        </m:e>
                      </m:rad>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441265" y="4476990"/>
                <a:ext cx="3896644" cy="306879"/>
              </a:xfrm>
              <a:prstGeom prst="rect">
                <a:avLst/>
              </a:prstGeom>
              <a:blipFill rotWithShape="0">
                <a:blip r:embed="rId13"/>
                <a:stretch>
                  <a:fillRect l="-939" t="-78431" r="-1878" b="-50980"/>
                </a:stretch>
              </a:blipFill>
            </p:spPr>
            <p:txBody>
              <a:bodyPr/>
              <a:lstStyle/>
              <a:p>
                <a:r>
                  <a:rPr lang="zh-CN" altLang="en-US">
                    <a:noFill/>
                  </a:rPr>
                  <a:t> </a:t>
                </a:r>
              </a:p>
            </p:txBody>
          </p:sp>
        </mc:Fallback>
      </mc:AlternateContent>
      <p:sp>
        <p:nvSpPr>
          <p:cNvPr id="25" name="右箭头 24"/>
          <p:cNvSpPr/>
          <p:nvPr/>
        </p:nvSpPr>
        <p:spPr>
          <a:xfrm>
            <a:off x="3542055" y="4519295"/>
            <a:ext cx="806824"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8610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532391" y="768023"/>
            <a:ext cx="7060602" cy="418465"/>
          </a:xfrm>
          <a:prstGeom prst="rect">
            <a:avLst/>
          </a:prstGeom>
        </p:spPr>
        <p:txBody>
          <a:bodyPr vert="horz" wrap="square" lIns="0" tIns="0" rIns="0" bIns="0" rtlCol="0">
            <a:noAutofit/>
          </a:bodyPr>
          <a:lstStyle/>
          <a:p>
            <a:pPr marL="12700">
              <a:lnSpc>
                <a:spcPts val="3295"/>
              </a:lnSpc>
            </a:pPr>
            <a:r>
              <a:rPr lang="zh-CN" altLang="en-US" sz="2400" b="1" spc="-10" dirty="0">
                <a:solidFill>
                  <a:srgbClr val="FF0000"/>
                </a:solidFill>
                <a:latin typeface="黑体" panose="02010609060101010101" pitchFamily="49" charset="-122"/>
                <a:ea typeface="黑体" panose="02010609060101010101" pitchFamily="49" charset="-122"/>
                <a:cs typeface="黑体"/>
              </a:rPr>
              <a:t>半无限空间内的凝固过程</a:t>
            </a:r>
            <a:endParaRPr sz="2400" b="1" dirty="0">
              <a:solidFill>
                <a:srgbClr val="FF0000"/>
              </a:solidFill>
              <a:latin typeface="黑体" panose="02010609060101010101" pitchFamily="49" charset="-122"/>
              <a:ea typeface="黑体" panose="02010609060101010101" pitchFamily="49" charset="-122"/>
              <a:cs typeface="黑体"/>
            </a:endParaRPr>
          </a:p>
        </p:txBody>
      </p:sp>
      <p:pic>
        <p:nvPicPr>
          <p:cNvPr id="11" name="图片 10"/>
          <p:cNvPicPr>
            <a:picLocks noChangeAspect="1"/>
          </p:cNvPicPr>
          <p:nvPr/>
        </p:nvPicPr>
        <p:blipFill>
          <a:blip r:embed="rId2"/>
          <a:stretch>
            <a:fillRect/>
          </a:stretch>
        </p:blipFill>
        <p:spPr>
          <a:xfrm>
            <a:off x="532391" y="1581333"/>
            <a:ext cx="5202289" cy="2940424"/>
          </a:xfrm>
          <a:prstGeom prst="rect">
            <a:avLst/>
          </a:prstGeom>
        </p:spPr>
      </p:pic>
      <p:sp>
        <p:nvSpPr>
          <p:cNvPr id="12" name="矩形 11"/>
          <p:cNvSpPr/>
          <p:nvPr/>
        </p:nvSpPr>
        <p:spPr>
          <a:xfrm>
            <a:off x="1309959" y="4611728"/>
            <a:ext cx="2723823" cy="369332"/>
          </a:xfrm>
          <a:prstGeom prst="rect">
            <a:avLst/>
          </a:prstGeom>
        </p:spPr>
        <p:txBody>
          <a:bodyPr wrap="none">
            <a:spAutoFit/>
          </a:bodyPr>
          <a:lstStyle/>
          <a:p>
            <a:r>
              <a:rPr kumimoji="1" lang="zh-CN" altLang="en-US" b="1" dirty="0">
                <a:latin typeface="SimHei" charset="-122"/>
                <a:ea typeface="SimHei" charset="-122"/>
                <a:cs typeface="SimHei" charset="-122"/>
              </a:rPr>
              <a:t>半无限空间内的凝固过程</a:t>
            </a:r>
            <a:endParaRPr lang="zh-CN" altLang="en-US" dirty="0"/>
          </a:p>
        </p:txBody>
      </p:sp>
      <mc:AlternateContent xmlns:mc="http://schemas.openxmlformats.org/markup-compatibility/2006" xmlns:a14="http://schemas.microsoft.com/office/drawing/2010/main">
        <mc:Choice Requires="a14">
          <p:sp>
            <p:nvSpPr>
              <p:cNvPr id="13" name="矩形 12"/>
              <p:cNvSpPr/>
              <p:nvPr/>
            </p:nvSpPr>
            <p:spPr>
              <a:xfrm>
                <a:off x="4883291" y="1806659"/>
                <a:ext cx="3884191" cy="1840056"/>
              </a:xfrm>
              <a:prstGeom prst="rect">
                <a:avLst/>
              </a:prstGeom>
            </p:spPr>
            <p:txBody>
              <a:bodyPr wrap="square">
                <a:spAutoFit/>
              </a:bodyPr>
              <a:lstStyle/>
              <a:p>
                <a:r>
                  <a:rPr kumimoji="1" lang="zh-CN" altLang="en-US" b="1" dirty="0">
                    <a:latin typeface="SimHei" charset="-122"/>
                    <a:ea typeface="SimHei" charset="-122"/>
                    <a:cs typeface="SimHei" charset="-122"/>
                  </a:rPr>
                  <a:t>半无限空间有均匀温度</a:t>
                </a:r>
                <a14:m>
                  <m:oMath xmlns:m="http://schemas.openxmlformats.org/officeDocument/2006/math">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𝒕</m:t>
                        </m:r>
                      </m:e>
                      <m:sub>
                        <m:r>
                          <a:rPr kumimoji="1" lang="en-US" altLang="zh-CN" b="1" i="1" smtClean="0">
                            <a:latin typeface="Cambria Math" charset="0"/>
                            <a:ea typeface="SimHei" charset="-122"/>
                            <a:cs typeface="SimHei" charset="-122"/>
                          </a:rPr>
                          <m:t>𝒊</m:t>
                        </m:r>
                      </m:sub>
                    </m:sSub>
                    <m:d>
                      <m:dPr>
                        <m:ctrlPr>
                          <a:rPr kumimoji="1" lang="en-US" altLang="zh-CN" b="1" i="1" smtClean="0">
                            <a:latin typeface="Cambria Math" panose="02040503050406030204" pitchFamily="18" charset="0"/>
                            <a:ea typeface="SimHei" charset="-122"/>
                            <a:cs typeface="SimHei" charset="-122"/>
                          </a:rPr>
                        </m:ctrlPr>
                      </m:dPr>
                      <m:e>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𝒕</m:t>
                            </m:r>
                          </m:e>
                          <m:sub>
                            <m:r>
                              <a:rPr kumimoji="1" lang="en-US" altLang="zh-CN" b="1" i="1" smtClean="0">
                                <a:latin typeface="Cambria Math" charset="0"/>
                                <a:ea typeface="SimHei" charset="-122"/>
                                <a:cs typeface="SimHei" charset="-122"/>
                              </a:rPr>
                              <m:t>𝒊</m:t>
                            </m:r>
                          </m:sub>
                        </m:sSub>
                        <m:r>
                          <a:rPr kumimoji="1" lang="en-US" altLang="zh-CN" b="1" i="1" smtClean="0">
                            <a:latin typeface="Cambria Math" charset="0"/>
                            <a:ea typeface="SimHei" charset="-122"/>
                            <a:cs typeface="SimHei" charset="-122"/>
                          </a:rPr>
                          <m:t>&gt;</m:t>
                        </m:r>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1" smtClean="0">
                                <a:latin typeface="Cambria Math" charset="0"/>
                                <a:ea typeface="SimHei" charset="-122"/>
                                <a:cs typeface="SimHei" charset="-122"/>
                              </a:rPr>
                              <m:t>𝒕</m:t>
                            </m:r>
                          </m:e>
                          <m:sub>
                            <m:r>
                              <a:rPr kumimoji="1" lang="en-US" altLang="zh-CN" b="1" i="1" smtClean="0">
                                <a:latin typeface="Cambria Math" charset="0"/>
                                <a:ea typeface="SimHei" charset="-122"/>
                                <a:cs typeface="SimHei" charset="-122"/>
                              </a:rPr>
                              <m:t>𝒑</m:t>
                            </m:r>
                          </m:sub>
                        </m:sSub>
                      </m:e>
                    </m:d>
                    <m:r>
                      <a:rPr kumimoji="1" lang="zh-CN" altLang="en-US" b="1" i="1" smtClean="0">
                        <a:latin typeface="Cambria Math" charset="0"/>
                        <a:ea typeface="SimHei" charset="-122"/>
                        <a:cs typeface="SimHei" charset="-122"/>
                      </a:rPr>
                      <m:t>的液体充满</m:t>
                    </m:r>
                  </m:oMath>
                </a14:m>
                <a:r>
                  <a:rPr lang="zh-CN" altLang="en-US" b="1" dirty="0">
                    <a:latin typeface="SimHei" charset="-122"/>
                    <a:ea typeface="SimHei" charset="-122"/>
                    <a:cs typeface="SimHei" charset="-122"/>
                  </a:rPr>
                  <a:t>其中。当</a:t>
                </a:r>
                <a14:m>
                  <m:oMath xmlns:m="http://schemas.openxmlformats.org/officeDocument/2006/math">
                    <m:r>
                      <a:rPr lang="zh-CN" altLang="en-US" b="1" i="1" smtClean="0">
                        <a:latin typeface="Cambria Math" charset="0"/>
                        <a:ea typeface="SimHei" charset="-122"/>
                        <a:cs typeface="SimHei" charset="-122"/>
                      </a:rPr>
                      <m:t>𝝉</m:t>
                    </m:r>
                    <m:r>
                      <a:rPr lang="en-US" altLang="zh-CN" b="1" i="1" smtClean="0">
                        <a:latin typeface="Cambria Math" charset="0"/>
                        <a:ea typeface="SimHei" charset="-122"/>
                        <a:cs typeface="SimHei" charset="-122"/>
                      </a:rPr>
                      <m:t>&gt;</m:t>
                    </m:r>
                    <m:r>
                      <a:rPr lang="en-US" altLang="zh-CN" b="1" i="1" smtClean="0">
                        <a:latin typeface="Cambria Math" charset="0"/>
                        <a:ea typeface="SimHei" charset="-122"/>
                        <a:cs typeface="SimHei" charset="-122"/>
                      </a:rPr>
                      <m:t>𝟎</m:t>
                    </m:r>
                  </m:oMath>
                </a14:m>
                <a:r>
                  <a:rPr lang="en-US" altLang="zh-CN" b="1" dirty="0">
                    <a:latin typeface="SimHei" charset="-122"/>
                    <a:ea typeface="SimHei" charset="-122"/>
                    <a:cs typeface="SimHei" charset="-122"/>
                  </a:rPr>
                  <a:t>,</a:t>
                </a:r>
                <a14:m>
                  <m:oMath xmlns:m="http://schemas.openxmlformats.org/officeDocument/2006/math">
                    <m:r>
                      <a:rPr lang="en-US" altLang="zh-CN" b="1" i="1" dirty="0" smtClean="0">
                        <a:latin typeface="Cambria Math" charset="0"/>
                        <a:ea typeface="SimHei" charset="-122"/>
                        <a:cs typeface="SimHei" charset="-122"/>
                      </a:rPr>
                      <m:t>𝒙</m:t>
                    </m:r>
                    <m:r>
                      <a:rPr lang="en-US" altLang="zh-CN" b="1" i="1" dirty="0" smtClean="0">
                        <a:latin typeface="Cambria Math" charset="0"/>
                        <a:ea typeface="SimHei" charset="-122"/>
                        <a:cs typeface="SimHei" charset="-122"/>
                      </a:rPr>
                      <m:t>=</m:t>
                    </m:r>
                    <m:r>
                      <a:rPr lang="en-US" altLang="zh-CN" b="1" i="1" dirty="0" smtClean="0">
                        <a:latin typeface="Cambria Math" charset="0"/>
                        <a:ea typeface="SimHei" charset="-122"/>
                        <a:cs typeface="SimHei" charset="-122"/>
                      </a:rPr>
                      <m:t>𝟎</m:t>
                    </m:r>
                    <m:r>
                      <a:rPr lang="zh-CN" altLang="en-US" b="1" i="1" dirty="0" smtClean="0">
                        <a:latin typeface="Cambria Math" charset="0"/>
                        <a:ea typeface="SimHei" charset="-122"/>
                        <a:cs typeface="SimHei" charset="-122"/>
                      </a:rPr>
                      <m:t>的</m:t>
                    </m:r>
                  </m:oMath>
                </a14:m>
                <a:r>
                  <a:rPr lang="zh-CN" altLang="en-US" b="1" dirty="0">
                    <a:latin typeface="SimHei" charset="-122"/>
                    <a:ea typeface="SimHei" charset="-122"/>
                    <a:cs typeface="SimHei" charset="-122"/>
                  </a:rPr>
                  <a:t>边界面温度降到</a:t>
                </a:r>
                <a14:m>
                  <m:oMath xmlns:m="http://schemas.openxmlformats.org/officeDocument/2006/math">
                    <m:sSub>
                      <m:sSubPr>
                        <m:ctrlPr>
                          <a:rPr kumimoji="1" lang="en-US" altLang="zh-CN" b="1" i="1">
                            <a:latin typeface="Cambria Math" panose="02040503050406030204" pitchFamily="18" charset="0"/>
                            <a:ea typeface="SimHei" charset="-122"/>
                            <a:cs typeface="SimHei" charset="-122"/>
                          </a:rPr>
                        </m:ctrlPr>
                      </m:sSubPr>
                      <m:e>
                        <m:r>
                          <a:rPr kumimoji="1" lang="en-US" altLang="zh-CN" b="1" i="1">
                            <a:latin typeface="Cambria Math" charset="0"/>
                            <a:ea typeface="SimHei" charset="-122"/>
                            <a:cs typeface="SimHei" charset="-122"/>
                          </a:rPr>
                          <m:t>𝒕</m:t>
                        </m:r>
                      </m:e>
                      <m:sub>
                        <m:r>
                          <a:rPr kumimoji="1" lang="en-US" altLang="zh-CN" b="1" i="1" smtClean="0">
                            <a:latin typeface="Cambria Math" charset="0"/>
                            <a:ea typeface="SimHei" charset="-122"/>
                            <a:cs typeface="SimHei" charset="-122"/>
                          </a:rPr>
                          <m:t>𝟎</m:t>
                        </m:r>
                      </m:sub>
                    </m:sSub>
                    <m:d>
                      <m:dPr>
                        <m:ctrlPr>
                          <a:rPr kumimoji="1" lang="en-US" altLang="zh-CN" b="1" i="1">
                            <a:latin typeface="Cambria Math" panose="02040503050406030204" pitchFamily="18" charset="0"/>
                            <a:ea typeface="SimHei" charset="-122"/>
                            <a:cs typeface="SimHei" charset="-122"/>
                          </a:rPr>
                        </m:ctrlPr>
                      </m:dPr>
                      <m:e>
                        <m:sSub>
                          <m:sSubPr>
                            <m:ctrlPr>
                              <a:rPr kumimoji="1" lang="en-US" altLang="zh-CN" b="1" i="1">
                                <a:latin typeface="Cambria Math" panose="02040503050406030204" pitchFamily="18" charset="0"/>
                                <a:ea typeface="SimHei" charset="-122"/>
                                <a:cs typeface="SimHei" charset="-122"/>
                              </a:rPr>
                            </m:ctrlPr>
                          </m:sSubPr>
                          <m:e>
                            <m:r>
                              <a:rPr kumimoji="1" lang="en-US" altLang="zh-CN" b="1" i="1">
                                <a:latin typeface="Cambria Math" charset="0"/>
                                <a:ea typeface="SimHei" charset="-122"/>
                                <a:cs typeface="SimHei" charset="-122"/>
                              </a:rPr>
                              <m:t>𝒕</m:t>
                            </m:r>
                          </m:e>
                          <m:sub>
                            <m:r>
                              <a:rPr kumimoji="1" lang="en-US" altLang="zh-CN" b="1" i="1" smtClean="0">
                                <a:latin typeface="Cambria Math" charset="0"/>
                                <a:ea typeface="SimHei" charset="-122"/>
                                <a:cs typeface="SimHei" charset="-122"/>
                              </a:rPr>
                              <m:t>𝟎</m:t>
                            </m:r>
                          </m:sub>
                        </m:sSub>
                        <m:r>
                          <a:rPr kumimoji="1" lang="en-US" altLang="zh-CN" b="1" i="1" smtClean="0">
                            <a:latin typeface="Cambria Math" charset="0"/>
                            <a:ea typeface="SimHei" charset="-122"/>
                            <a:cs typeface="SimHei" charset="-122"/>
                          </a:rPr>
                          <m:t>&lt;</m:t>
                        </m:r>
                        <m:sSub>
                          <m:sSubPr>
                            <m:ctrlPr>
                              <a:rPr kumimoji="1" lang="en-US" altLang="zh-CN" b="1" i="1">
                                <a:latin typeface="Cambria Math" panose="02040503050406030204" pitchFamily="18" charset="0"/>
                                <a:ea typeface="SimHei" charset="-122"/>
                                <a:cs typeface="SimHei" charset="-122"/>
                              </a:rPr>
                            </m:ctrlPr>
                          </m:sSubPr>
                          <m:e>
                            <m:r>
                              <a:rPr kumimoji="1" lang="en-US" altLang="zh-CN" b="1" i="1">
                                <a:latin typeface="Cambria Math" charset="0"/>
                                <a:ea typeface="SimHei" charset="-122"/>
                                <a:cs typeface="SimHei" charset="-122"/>
                              </a:rPr>
                              <m:t>𝒕</m:t>
                            </m:r>
                          </m:e>
                          <m:sub>
                            <m:r>
                              <a:rPr kumimoji="1" lang="en-US" altLang="zh-CN" b="1" i="1">
                                <a:latin typeface="Cambria Math" charset="0"/>
                                <a:ea typeface="SimHei" charset="-122"/>
                                <a:cs typeface="SimHei" charset="-122"/>
                              </a:rPr>
                              <m:t>𝒑</m:t>
                            </m:r>
                          </m:sub>
                        </m:sSub>
                      </m:e>
                    </m:d>
                  </m:oMath>
                </a14:m>
                <a:r>
                  <a:rPr lang="zh-CN" altLang="en-US" b="1" dirty="0">
                    <a:latin typeface="SimHei" charset="-122"/>
                    <a:ea typeface="SimHei" charset="-122"/>
                    <a:cs typeface="SimHei" charset="-122"/>
                  </a:rPr>
                  <a:t>，因此，凝固过程从</a:t>
                </a:r>
                <a14:m>
                  <m:oMath xmlns:m="http://schemas.openxmlformats.org/officeDocument/2006/math">
                    <m:r>
                      <a:rPr lang="en-US" altLang="zh-CN" b="1" i="1" dirty="0">
                        <a:latin typeface="Cambria Math" charset="0"/>
                        <a:ea typeface="SimHei" charset="-122"/>
                        <a:cs typeface="SimHei" charset="-122"/>
                      </a:rPr>
                      <m:t>𝒙</m:t>
                    </m:r>
                    <m:r>
                      <a:rPr lang="en-US" altLang="zh-CN" b="1" i="1" dirty="0">
                        <a:latin typeface="Cambria Math" charset="0"/>
                        <a:ea typeface="SimHei" charset="-122"/>
                        <a:cs typeface="SimHei" charset="-122"/>
                      </a:rPr>
                      <m:t>=</m:t>
                    </m:r>
                    <m:r>
                      <a:rPr lang="en-US" altLang="zh-CN" b="1" i="1" dirty="0">
                        <a:latin typeface="Cambria Math" charset="0"/>
                        <a:ea typeface="SimHei" charset="-122"/>
                        <a:cs typeface="SimHei" charset="-122"/>
                      </a:rPr>
                      <m:t>𝟎</m:t>
                    </m:r>
                  </m:oMath>
                </a14:m>
                <a:r>
                  <a:rPr lang="zh-CN" altLang="en-US" b="1" dirty="0">
                    <a:latin typeface="SimHei" charset="-122"/>
                    <a:ea typeface="SimHei" charset="-122"/>
                    <a:cs typeface="SimHei" charset="-122"/>
                  </a:rPr>
                  <a:t>的面开始，相界面向</a:t>
                </a:r>
                <a14:m>
                  <m:oMath xmlns:m="http://schemas.openxmlformats.org/officeDocument/2006/math">
                    <m:r>
                      <a:rPr lang="en-US" altLang="zh-CN" b="1" i="1" dirty="0">
                        <a:latin typeface="Cambria Math" charset="0"/>
                        <a:ea typeface="SimHei" charset="-122"/>
                        <a:cs typeface="SimHei" charset="-122"/>
                      </a:rPr>
                      <m:t>𝒙</m:t>
                    </m:r>
                    <m:r>
                      <a:rPr lang="zh-CN" altLang="en-US" b="1" i="1" dirty="0" smtClean="0">
                        <a:latin typeface="Cambria Math" charset="0"/>
                        <a:ea typeface="SimHei" charset="-122"/>
                        <a:cs typeface="SimHei" charset="-122"/>
                      </a:rPr>
                      <m:t>的正方向</m:t>
                    </m:r>
                  </m:oMath>
                </a14:m>
                <a:r>
                  <a:rPr lang="zh-CN" altLang="en-US" b="1" dirty="0">
                    <a:latin typeface="SimHei" charset="-122"/>
                    <a:ea typeface="SimHei" charset="-122"/>
                    <a:cs typeface="SimHei" charset="-122"/>
                  </a:rPr>
                  <a:t>移动。液固两相的温度都为</a:t>
                </a:r>
                <a14:m>
                  <m:oMath xmlns:m="http://schemas.openxmlformats.org/officeDocument/2006/math">
                    <m:r>
                      <a:rPr lang="en-US" altLang="zh-CN" b="1" i="1" dirty="0">
                        <a:latin typeface="Cambria Math" charset="0"/>
                        <a:ea typeface="SimHei" charset="-122"/>
                        <a:cs typeface="SimHei" charset="-122"/>
                      </a:rPr>
                      <m:t>𝒙</m:t>
                    </m:r>
                    <m:r>
                      <a:rPr lang="zh-CN" altLang="en-US" b="1" i="1" dirty="0" smtClean="0">
                        <a:latin typeface="Cambria Math" charset="0"/>
                        <a:ea typeface="SimHei" charset="-122"/>
                        <a:cs typeface="SimHei" charset="-122"/>
                      </a:rPr>
                      <m:t>的函数</m:t>
                    </m:r>
                  </m:oMath>
                </a14:m>
                <a:endParaRPr lang="zh-CN" altLang="en-US" b="1" dirty="0">
                  <a:latin typeface="SimHei" charset="-122"/>
                  <a:ea typeface="SimHei" charset="-122"/>
                  <a:cs typeface="SimHei"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4883291" y="1806659"/>
                <a:ext cx="3884191" cy="1840056"/>
              </a:xfrm>
              <a:prstGeom prst="rect">
                <a:avLst/>
              </a:prstGeom>
              <a:blipFill rotWithShape="0">
                <a:blip r:embed="rId3"/>
                <a:stretch>
                  <a:fillRect l="-1256" t="-1656" r="-157" b="-39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759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641644" y="697685"/>
            <a:ext cx="1107996" cy="369332"/>
          </a:xfrm>
          <a:prstGeom prst="rect">
            <a:avLst/>
          </a:prstGeom>
        </p:spPr>
        <p:txBody>
          <a:bodyPr wrap="none">
            <a:spAutoFit/>
          </a:bodyPr>
          <a:lstStyle/>
          <a:p>
            <a:r>
              <a:rPr kumimoji="1" lang="zh-CN" altLang="en-US" b="1" dirty="0">
                <a:latin typeface="SimHei" charset="-122"/>
                <a:ea typeface="SimHei" charset="-122"/>
                <a:cs typeface="SimHei" charset="-122"/>
              </a:rPr>
              <a:t>数学描述</a:t>
            </a:r>
            <a:endParaRPr lang="zh-CN" altLang="en-US" dirty="0"/>
          </a:p>
        </p:txBody>
      </p:sp>
      <mc:AlternateContent xmlns:mc="http://schemas.openxmlformats.org/markup-compatibility/2006" xmlns:a14="http://schemas.microsoft.com/office/drawing/2010/main">
        <mc:Choice Requires="a14">
          <p:sp>
            <p:nvSpPr>
              <p:cNvPr id="11" name="文本框 10"/>
              <p:cNvSpPr txBox="1"/>
              <p:nvPr/>
            </p:nvSpPr>
            <p:spPr>
              <a:xfrm>
                <a:off x="828338" y="1268355"/>
                <a:ext cx="1370823" cy="602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𝑠</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𝑠</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828338" y="1268355"/>
                <a:ext cx="1370823" cy="602601"/>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829484" y="2002296"/>
                <a:ext cx="1446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0</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29484" y="2002296"/>
                <a:ext cx="1446230" cy="276999"/>
              </a:xfrm>
              <a:prstGeom prst="rect">
                <a:avLst/>
              </a:prstGeom>
              <a:blipFill rotWithShape="0">
                <a:blip r:embed="rId3"/>
                <a:stretch>
                  <a:fillRect l="-2954" t="-143478" r="-3797"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44947" y="2608935"/>
                <a:ext cx="1310422" cy="602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44947" y="2608935"/>
                <a:ext cx="1310422" cy="602601"/>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846093" y="3342876"/>
                <a:ext cx="14815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r>
                        <a:rPr kumimoji="1" lang="en-US" altLang="zh-CN" b="0" i="1" smtClean="0">
                          <a:latin typeface="Cambria Math" charset="0"/>
                        </a:rPr>
                        <m:t>   </m:t>
                      </m:r>
                      <m:r>
                        <a:rPr kumimoji="1" lang="en-US" altLang="zh-CN" b="0" i="1" smtClean="0">
                          <a:latin typeface="Cambria Math" charset="0"/>
                        </a:rPr>
                        <m:t>𝑥</m:t>
                      </m:r>
                      <m:r>
                        <a:rPr kumimoji="1" lang="is-I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846093" y="3342876"/>
                <a:ext cx="1481559" cy="276999"/>
              </a:xfrm>
              <a:prstGeom prst="rect">
                <a:avLst/>
              </a:prstGeom>
              <a:blipFill rotWithShape="0">
                <a:blip r:embed="rId5"/>
                <a:stretch>
                  <a:fillRect l="-2881" t="-143478" r="-1646"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828338" y="3837773"/>
                <a:ext cx="1806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r>
                        <a:rPr kumimoji="1" lang="en-US" altLang="zh-CN" b="0" i="1" smtClean="0">
                          <a:latin typeface="Cambria Math" charset="0"/>
                        </a:rPr>
                        <m:t>  </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828338" y="3837773"/>
                <a:ext cx="1806520" cy="276999"/>
              </a:xfrm>
              <a:prstGeom prst="rect">
                <a:avLst/>
              </a:prstGeom>
              <a:blipFill rotWithShape="0">
                <a:blip r:embed="rId6"/>
                <a:stretch>
                  <a:fillRect l="-2027" t="-148889" r="-2703" b="-180000"/>
                </a:stretch>
              </a:blipFill>
            </p:spPr>
            <p:txBody>
              <a:bodyPr/>
              <a:lstStyle/>
              <a:p>
                <a:r>
                  <a:rPr lang="zh-CN" altLang="en-US">
                    <a:noFill/>
                  </a:rPr>
                  <a:t> </a:t>
                </a:r>
              </a:p>
            </p:txBody>
          </p:sp>
        </mc:Fallback>
      </mc:AlternateContent>
      <p:sp>
        <p:nvSpPr>
          <p:cNvPr id="16" name="矩形 15"/>
          <p:cNvSpPr/>
          <p:nvPr/>
        </p:nvSpPr>
        <p:spPr>
          <a:xfrm>
            <a:off x="641644" y="4324267"/>
            <a:ext cx="2031325" cy="369332"/>
          </a:xfrm>
          <a:prstGeom prst="rect">
            <a:avLst/>
          </a:prstGeom>
        </p:spPr>
        <p:txBody>
          <a:bodyPr wrap="none">
            <a:spAutoFit/>
          </a:bodyPr>
          <a:lstStyle/>
          <a:p>
            <a:r>
              <a:rPr kumimoji="1" lang="zh-CN" altLang="en-US" b="1" dirty="0">
                <a:latin typeface="SimHei" charset="-122"/>
                <a:ea typeface="SimHei" charset="-122"/>
                <a:cs typeface="SimHei" charset="-122"/>
              </a:rPr>
              <a:t>相界面耦合条件：</a:t>
            </a:r>
            <a:endParaRPr lang="zh-CN" altLang="en-US" dirty="0"/>
          </a:p>
        </p:txBody>
      </p:sp>
      <mc:AlternateContent xmlns:mc="http://schemas.openxmlformats.org/markup-compatibility/2006" xmlns:a14="http://schemas.microsoft.com/office/drawing/2010/main">
        <mc:Choice Requires="a14">
          <p:sp>
            <p:nvSpPr>
              <p:cNvPr id="17" name="文本框 16"/>
              <p:cNvSpPr txBox="1"/>
              <p:nvPr/>
            </p:nvSpPr>
            <p:spPr>
              <a:xfrm>
                <a:off x="828338" y="4842008"/>
                <a:ext cx="2155975"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828338" y="4842008"/>
                <a:ext cx="2155975" cy="298415"/>
              </a:xfrm>
              <a:prstGeom prst="rect">
                <a:avLst/>
              </a:prstGeom>
              <a:blipFill rotWithShape="0">
                <a:blip r:embed="rId7"/>
                <a:stretch>
                  <a:fillRect l="-1695" t="-132653" r="-3390" b="-1612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41644" y="5455782"/>
                <a:ext cx="3562385" cy="537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𝑠</m:t>
                          </m:r>
                        </m:sub>
                      </m:sSub>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𝑠</m:t>
                              </m:r>
                            </m:sub>
                          </m:sSub>
                        </m:num>
                        <m:den>
                          <m:r>
                            <a:rPr kumimoji="1" lang="mr-IN"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𝑙</m:t>
                          </m:r>
                        </m:sub>
                      </m:sSub>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𝜏</m:t>
                              </m:r>
                            </m:e>
                          </m:d>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641644" y="5455782"/>
                <a:ext cx="3562385" cy="537583"/>
              </a:xfrm>
              <a:prstGeom prst="rect">
                <a:avLst/>
              </a:prstGeom>
              <a:blipFill rotWithShape="0">
                <a:blip r:embed="rId8"/>
                <a:stretch>
                  <a:fillRect/>
                </a:stretch>
              </a:blipFill>
            </p:spPr>
            <p:txBody>
              <a:bodyPr/>
              <a:lstStyle/>
              <a:p>
                <a:r>
                  <a:rPr lang="zh-CN" altLang="en-US">
                    <a:noFill/>
                  </a:rPr>
                  <a:t> </a:t>
                </a:r>
              </a:p>
            </p:txBody>
          </p:sp>
        </mc:Fallback>
      </mc:AlternateContent>
      <p:sp>
        <p:nvSpPr>
          <p:cNvPr id="19" name="右箭头 18"/>
          <p:cNvSpPr/>
          <p:nvPr/>
        </p:nvSpPr>
        <p:spPr>
          <a:xfrm>
            <a:off x="2672969" y="1569655"/>
            <a:ext cx="844782" cy="301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右箭头 19"/>
          <p:cNvSpPr/>
          <p:nvPr/>
        </p:nvSpPr>
        <p:spPr>
          <a:xfrm>
            <a:off x="2672969" y="3003953"/>
            <a:ext cx="844782" cy="301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p:cNvSpPr txBox="1"/>
              <p:nvPr/>
            </p:nvSpPr>
            <p:spPr>
              <a:xfrm>
                <a:off x="3991559" y="1558306"/>
                <a:ext cx="3508333"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𝐴𝑒𝑟𝑓</m:t>
                      </m:r>
                      <m:d>
                        <m:dPr>
                          <m:begChr m:val="["/>
                          <m:endChr m:val="]"/>
                          <m:ctrlPr>
                            <a:rPr kumimoji="1" lang="mr-IN"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/2</m:t>
                          </m:r>
                          <m:sSup>
                            <m:sSupPr>
                              <m:ctrlPr>
                                <a:rPr kumimoji="1" lang="en-US" altLang="zh-CN" b="0" i="1" smtClean="0">
                                  <a:latin typeface="Cambria Math" panose="02040503050406030204" pitchFamily="18" charset="0"/>
                                  <a:ea typeface="Cambria Math" charset="0"/>
                                  <a:cs typeface="Cambria Math" charset="0"/>
                                </a:rPr>
                              </m:ctrlPr>
                            </m:sSupPr>
                            <m:e>
                              <m:d>
                                <m:dPr>
                                  <m:ctrlPr>
                                    <a:rPr kumimoji="1" lang="mr-IN" altLang="zh-CN" b="0" i="1" smtClean="0">
                                      <a:latin typeface="Cambria Math" panose="02040503050406030204" pitchFamily="18" charset="0"/>
                                      <a:ea typeface="Cambria Math" charset="0"/>
                                      <a:cs typeface="Cambria Math" charset="0"/>
                                    </a:rPr>
                                  </m:ctrlPr>
                                </m:d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𝑠</m:t>
                                      </m:r>
                                    </m:sub>
                                  </m:sSub>
                                  <m:r>
                                    <a:rPr kumimoji="1" lang="en-US" altLang="zh-CN" b="0" i="1" smtClean="0">
                                      <a:latin typeface="Cambria Math" charset="0"/>
                                      <a:ea typeface="Cambria Math" charset="0"/>
                                      <a:cs typeface="Cambria Math" charset="0"/>
                                    </a:rPr>
                                    <m:t>𝜏</m:t>
                                  </m:r>
                                </m:e>
                              </m:d>
                            </m:e>
                            <m:sup>
                              <m:r>
                                <a:rPr kumimoji="1" lang="en-US" altLang="zh-CN" b="0" i="1" smtClean="0">
                                  <a:latin typeface="Cambria Math" charset="0"/>
                                  <a:ea typeface="Cambria Math" charset="0"/>
                                  <a:cs typeface="Cambria Math" charset="0"/>
                                </a:rPr>
                                <m:t>1/2</m:t>
                              </m:r>
                            </m:sup>
                          </m:sSup>
                        </m:e>
                      </m:d>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3991559" y="1558306"/>
                <a:ext cx="3508333" cy="312650"/>
              </a:xfrm>
              <a:prstGeom prst="rect">
                <a:avLst/>
              </a:prstGeom>
              <a:blipFill rotWithShape="0">
                <a:blip r:embed="rId9"/>
                <a:stretch>
                  <a:fillRect t="-3922" b="-274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3961098" y="2935915"/>
                <a:ext cx="34244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𝐵𝑒𝑟𝑓𝑐</m:t>
                      </m:r>
                      <m:d>
                        <m:dPr>
                          <m:begChr m:val="["/>
                          <m:endChr m:val="]"/>
                          <m:ctrlPr>
                            <a:rPr kumimoji="1" lang="mr-IN"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/2</m:t>
                          </m:r>
                          <m:sSup>
                            <m:sSupPr>
                              <m:ctrlPr>
                                <a:rPr kumimoji="1" lang="en-US" altLang="zh-CN" b="0" i="1" smtClean="0">
                                  <a:latin typeface="Cambria Math" panose="02040503050406030204" pitchFamily="18" charset="0"/>
                                  <a:ea typeface="Cambria Math" charset="0"/>
                                  <a:cs typeface="Cambria Math" charset="0"/>
                                </a:rPr>
                              </m:ctrlPr>
                            </m:sSupPr>
                            <m:e>
                              <m:d>
                                <m:dPr>
                                  <m:ctrlPr>
                                    <a:rPr kumimoji="1" lang="mr-IN" altLang="zh-CN" b="0" i="1" smtClean="0">
                                      <a:latin typeface="Cambria Math" panose="02040503050406030204" pitchFamily="18" charset="0"/>
                                      <a:ea typeface="Cambria Math" charset="0"/>
                                      <a:cs typeface="Cambria Math" charset="0"/>
                                    </a:rPr>
                                  </m:ctrlPr>
                                </m:d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r>
                                    <a:rPr kumimoji="1" lang="en-US" altLang="zh-CN" b="0" i="1" smtClean="0">
                                      <a:latin typeface="Cambria Math" charset="0"/>
                                      <a:ea typeface="Cambria Math" charset="0"/>
                                      <a:cs typeface="Cambria Math" charset="0"/>
                                    </a:rPr>
                                    <m:t>𝜏</m:t>
                                  </m:r>
                                </m:e>
                              </m:d>
                            </m:e>
                            <m:sup>
                              <m:r>
                                <a:rPr kumimoji="1" lang="en-US" altLang="zh-CN" b="0" i="1" smtClean="0">
                                  <a:latin typeface="Cambria Math" charset="0"/>
                                  <a:ea typeface="Cambria Math" charset="0"/>
                                  <a:cs typeface="Cambria Math" charset="0"/>
                                </a:rPr>
                                <m:t>1/2</m:t>
                              </m:r>
                            </m:sup>
                          </m:sSup>
                        </m:e>
                      </m:d>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3961098" y="2935915"/>
                <a:ext cx="3424464" cy="312650"/>
              </a:xfrm>
              <a:prstGeom prst="rect">
                <a:avLst/>
              </a:prstGeom>
              <a:blipFill rotWithShape="0">
                <a:blip r:embed="rId10"/>
                <a:stretch>
                  <a:fillRect l="-890" t="-3922" b="-27451"/>
                </a:stretch>
              </a:blipFill>
            </p:spPr>
            <p:txBody>
              <a:bodyPr/>
              <a:lstStyle/>
              <a:p>
                <a:r>
                  <a:rPr lang="zh-CN" altLang="en-US">
                    <a:noFill/>
                  </a:rPr>
                  <a:t> </a:t>
                </a:r>
              </a:p>
            </p:txBody>
          </p:sp>
        </mc:Fallback>
      </mc:AlternateContent>
      <p:sp>
        <p:nvSpPr>
          <p:cNvPr id="23" name="右箭头 22"/>
          <p:cNvSpPr/>
          <p:nvPr/>
        </p:nvSpPr>
        <p:spPr>
          <a:xfrm>
            <a:off x="3161660" y="4846151"/>
            <a:ext cx="844782" cy="301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 name="矩形 23"/>
              <p:cNvSpPr/>
              <p:nvPr/>
            </p:nvSpPr>
            <p:spPr>
              <a:xfrm>
                <a:off x="3991816" y="4794309"/>
                <a:ext cx="4331635" cy="390748"/>
              </a:xfrm>
              <a:prstGeom prst="rect">
                <a:avLst/>
              </a:prstGeom>
            </p:spPr>
            <p:txBody>
              <a:bodyPr wrap="none">
                <a:spAutoFit/>
              </a:bodyPr>
              <a:lstStyle/>
              <a:p>
                <a14:m>
                  <m:oMath xmlns:m="http://schemas.openxmlformats.org/officeDocument/2006/math">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0</m:t>
                        </m:r>
                      </m:sub>
                    </m:sSub>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𝐴𝑒𝑟𝑓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oMath>
                </a14:m>
                <a:r>
                  <a:rPr lang="en-US" altLang="zh-CN" dirty="0"/>
                  <a:t>=</a:t>
                </a:r>
                <a14:m>
                  <m:oMath xmlns:m="http://schemas.openxmlformats.org/officeDocument/2006/math">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r>
                      <a:rPr kumimoji="1" lang="en-US" altLang="zh-CN" i="1">
                        <a:latin typeface="Cambria Math" charset="0"/>
                        <a:ea typeface="Cambria Math" charset="0"/>
                        <a:cs typeface="Cambria Math" charset="0"/>
                      </a:rPr>
                      <m:t>𝑒𝑟𝑓</m:t>
                    </m:r>
                    <m:r>
                      <a:rPr kumimoji="1" lang="en-US" altLang="zh-CN" b="0" i="1" smtClean="0">
                        <a:latin typeface="Cambria Math" charset="0"/>
                        <a:ea typeface="Cambria Math" charset="0"/>
                        <a:cs typeface="Cambria Math" charset="0"/>
                      </a:rPr>
                      <m:t>𝑐</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𝜇</m:t>
                    </m:r>
                    <m:sSup>
                      <m:sSupPr>
                        <m:ctrlPr>
                          <a:rPr kumimoji="1" lang="en-US"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𝑠</m:t>
                                </m:r>
                              </m:sub>
                            </m:sSub>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e>
                        </m:d>
                      </m:e>
                      <m:sup>
                        <m:r>
                          <a:rPr kumimoji="1" lang="en-US" altLang="zh-CN" i="1">
                            <a:latin typeface="Cambria Math" charset="0"/>
                            <a:ea typeface="Cambria Math" charset="0"/>
                            <a:cs typeface="Cambria Math" charset="0"/>
                          </a:rPr>
                          <m:t>1/2</m:t>
                        </m:r>
                      </m:sup>
                    </m:sSup>
                    <m:r>
                      <a:rPr kumimoji="1" lang="en-US" altLang="zh-CN" i="1">
                        <a:latin typeface="Cambria Math" charset="0"/>
                        <a:ea typeface="Cambria Math" charset="0"/>
                        <a:cs typeface="Cambria Math" charset="0"/>
                      </a:rPr>
                      <m:t>)</m:t>
                    </m:r>
                  </m:oMath>
                </a14:m>
                <a:r>
                  <a:rPr lang="en-US" altLang="zh-CN" dirty="0"/>
                  <a:t>=</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oMath>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3991816" y="4794309"/>
                <a:ext cx="4331635" cy="390748"/>
              </a:xfrm>
              <a:prstGeom prst="rect">
                <a:avLst/>
              </a:prstGeom>
              <a:blipFill rotWithShape="0">
                <a:blip r:embed="rId11"/>
                <a:stretch>
                  <a:fillRect t="-6154" b="-184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5211532" y="5293220"/>
                <a:ext cx="1185133" cy="532069"/>
              </a:xfrm>
              <a:prstGeom prst="rect">
                <a:avLst/>
              </a:prstGeom>
            </p:spPr>
            <p:txBody>
              <a:bodyPr wrap="none">
                <a:spAutoFit/>
              </a:bodyPr>
              <a:lstStyle/>
              <a:p>
                <a14:m>
                  <m:oMath xmlns:m="http://schemas.openxmlformats.org/officeDocument/2006/math">
                    <m:r>
                      <a:rPr kumimoji="1" lang="en-US" altLang="zh-CN" i="1" smtClean="0">
                        <a:latin typeface="Cambria Math" charset="0"/>
                        <a:ea typeface="Cambria Math" charset="0"/>
                        <a:cs typeface="Cambria Math" charset="0"/>
                      </a:rPr>
                      <m:t>𝜇</m:t>
                    </m:r>
                  </m:oMath>
                </a14:m>
                <a:r>
                  <a:rPr lang="en-US" altLang="zh-CN" dirty="0"/>
                  <a:t>=</a:t>
                </a:r>
                <a14:m>
                  <m:oMath xmlns:m="http://schemas.openxmlformats.org/officeDocument/2006/math">
                    <m:f>
                      <m:fPr>
                        <m:ctrlPr>
                          <a:rPr lang="mr-IN" altLang="zh-CN" i="1" dirty="0" smtClean="0">
                            <a:latin typeface="Cambria Math" panose="02040503050406030204" pitchFamily="18" charset="0"/>
                          </a:rPr>
                        </m:ctrlPr>
                      </m:fPr>
                      <m:num>
                        <m:r>
                          <a:rPr lang="en-US" altLang="zh-CN" b="0" i="1" dirty="0" smtClean="0">
                            <a:latin typeface="Cambria Math" charset="0"/>
                          </a:rPr>
                          <m:t>𝑠</m:t>
                        </m:r>
                        <m:r>
                          <a:rPr lang="en-US" altLang="zh-CN" b="0" i="1" dirty="0" smtClean="0">
                            <a:latin typeface="Cambria Math" charset="0"/>
                          </a:rPr>
                          <m:t>(</m:t>
                        </m:r>
                        <m:r>
                          <a:rPr lang="en-US" altLang="zh-CN" b="0" i="1" dirty="0" smtClean="0">
                            <a:latin typeface="Cambria Math" charset="0"/>
                            <a:ea typeface="Cambria Math" charset="0"/>
                            <a:cs typeface="Cambria Math" charset="0"/>
                          </a:rPr>
                          <m:t>𝜏</m:t>
                        </m:r>
                        <m:r>
                          <a:rPr lang="en-US" altLang="zh-CN" b="0" i="1" dirty="0" smtClean="0">
                            <a:latin typeface="Cambria Math" charset="0"/>
                          </a:rPr>
                          <m:t>)</m:t>
                        </m:r>
                      </m:num>
                      <m:den>
                        <m:r>
                          <a:rPr lang="en-US" altLang="zh-CN" b="0" i="1" dirty="0" smtClean="0">
                            <a:latin typeface="Cambria Math" charset="0"/>
                          </a:rPr>
                          <m:t>2</m:t>
                        </m:r>
                        <m:sSup>
                          <m:sSupPr>
                            <m:ctrlPr>
                              <a:rPr kumimoji="1" lang="en-US"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𝑠</m:t>
                                    </m:r>
                                  </m:sub>
                                </m:sSub>
                                <m:r>
                                  <a:rPr kumimoji="1" lang="en-US" altLang="zh-CN" i="1">
                                    <a:latin typeface="Cambria Math" charset="0"/>
                                    <a:ea typeface="Cambria Math" charset="0"/>
                                    <a:cs typeface="Cambria Math" charset="0"/>
                                  </a:rPr>
                                  <m:t>𝜏</m:t>
                                </m:r>
                              </m:e>
                            </m:d>
                          </m:e>
                          <m:sup>
                            <m:r>
                              <a:rPr kumimoji="1" lang="en-US" altLang="zh-CN" i="1">
                                <a:latin typeface="Cambria Math" charset="0"/>
                                <a:ea typeface="Cambria Math" charset="0"/>
                                <a:cs typeface="Cambria Math" charset="0"/>
                              </a:rPr>
                              <m:t>1/2</m:t>
                            </m:r>
                          </m:sup>
                        </m:sSup>
                      </m:den>
                    </m:f>
                  </m:oMath>
                </a14:m>
                <a:endParaRPr lang="zh-CN" altLang="en-US" dirty="0"/>
              </a:p>
            </p:txBody>
          </p:sp>
        </mc:Choice>
        <mc:Fallback xmlns="">
          <p:sp>
            <p:nvSpPr>
              <p:cNvPr id="25" name="矩形 24"/>
              <p:cNvSpPr>
                <a:spLocks noRot="1" noChangeAspect="1" noMove="1" noResize="1" noEditPoints="1" noAdjustHandles="1" noChangeArrowheads="1" noChangeShapeType="1" noTextEdit="1"/>
              </p:cNvSpPr>
              <p:nvPr/>
            </p:nvSpPr>
            <p:spPr>
              <a:xfrm>
                <a:off x="5211532" y="5293220"/>
                <a:ext cx="1185133" cy="532069"/>
              </a:xfrm>
              <a:prstGeom prst="rect">
                <a:avLst/>
              </a:prstGeom>
              <a:blipFill rotWithShape="0">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517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矩形 9"/>
              <p:cNvSpPr/>
              <p:nvPr/>
            </p:nvSpPr>
            <p:spPr>
              <a:xfrm>
                <a:off x="829067" y="799982"/>
                <a:ext cx="4331635" cy="390748"/>
              </a:xfrm>
              <a:prstGeom prst="rect">
                <a:avLst/>
              </a:prstGeom>
            </p:spPr>
            <p:txBody>
              <a:bodyPr wrap="none">
                <a:spAutoFit/>
              </a:bodyPr>
              <a:lstStyle/>
              <a:p>
                <a14:m>
                  <m:oMath xmlns:m="http://schemas.openxmlformats.org/officeDocument/2006/math">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0</m:t>
                        </m:r>
                      </m:sub>
                    </m:sSub>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𝐴𝑒𝑟𝑓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oMath>
                </a14:m>
                <a:r>
                  <a:rPr lang="en-US" altLang="zh-CN" dirty="0"/>
                  <a:t>=</a:t>
                </a:r>
                <a14:m>
                  <m:oMath xmlns:m="http://schemas.openxmlformats.org/officeDocument/2006/math">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r>
                      <a:rPr kumimoji="1" lang="en-US" altLang="zh-CN" i="1">
                        <a:latin typeface="Cambria Math" charset="0"/>
                        <a:ea typeface="Cambria Math" charset="0"/>
                        <a:cs typeface="Cambria Math" charset="0"/>
                      </a:rPr>
                      <m:t>𝑒𝑟𝑓</m:t>
                    </m:r>
                    <m:r>
                      <a:rPr kumimoji="1" lang="en-US" altLang="zh-CN" b="0" i="1" smtClean="0">
                        <a:latin typeface="Cambria Math" charset="0"/>
                        <a:ea typeface="Cambria Math" charset="0"/>
                        <a:cs typeface="Cambria Math" charset="0"/>
                      </a:rPr>
                      <m:t>𝑐</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𝜇</m:t>
                    </m:r>
                    <m:sSup>
                      <m:sSupPr>
                        <m:ctrlPr>
                          <a:rPr kumimoji="1" lang="en-US"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𝑠</m:t>
                                </m:r>
                              </m:sub>
                            </m:sSub>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e>
                        </m:d>
                      </m:e>
                      <m:sup>
                        <m:r>
                          <a:rPr kumimoji="1" lang="en-US" altLang="zh-CN" i="1">
                            <a:latin typeface="Cambria Math" charset="0"/>
                            <a:ea typeface="Cambria Math" charset="0"/>
                            <a:cs typeface="Cambria Math" charset="0"/>
                          </a:rPr>
                          <m:t>1/2</m:t>
                        </m:r>
                      </m:sup>
                    </m:sSup>
                    <m:r>
                      <a:rPr kumimoji="1" lang="en-US" altLang="zh-CN" i="1">
                        <a:latin typeface="Cambria Math" charset="0"/>
                        <a:ea typeface="Cambria Math" charset="0"/>
                        <a:cs typeface="Cambria Math" charset="0"/>
                      </a:rPr>
                      <m:t>)</m:t>
                    </m:r>
                  </m:oMath>
                </a14:m>
                <a:r>
                  <a:rPr lang="en-US" altLang="zh-CN" dirty="0"/>
                  <a:t>=</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oMath>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829067" y="799982"/>
                <a:ext cx="4331635" cy="390748"/>
              </a:xfrm>
              <a:prstGeom prst="rect">
                <a:avLst/>
              </a:prstGeom>
              <a:blipFill rotWithShape="0">
                <a:blip r:embed="rId2"/>
                <a:stretch>
                  <a:fillRect t="-6250" b="-203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5652596" y="658661"/>
                <a:ext cx="1185133" cy="532069"/>
              </a:xfrm>
              <a:prstGeom prst="rect">
                <a:avLst/>
              </a:prstGeom>
            </p:spPr>
            <p:txBody>
              <a:bodyPr wrap="none">
                <a:spAutoFit/>
              </a:bodyPr>
              <a:lstStyle/>
              <a:p>
                <a14:m>
                  <m:oMath xmlns:m="http://schemas.openxmlformats.org/officeDocument/2006/math">
                    <m:r>
                      <a:rPr kumimoji="1" lang="en-US" altLang="zh-CN" i="1" smtClean="0">
                        <a:latin typeface="Cambria Math" charset="0"/>
                        <a:ea typeface="Cambria Math" charset="0"/>
                        <a:cs typeface="Cambria Math" charset="0"/>
                      </a:rPr>
                      <m:t>𝜇</m:t>
                    </m:r>
                  </m:oMath>
                </a14:m>
                <a:r>
                  <a:rPr lang="en-US" altLang="zh-CN" dirty="0"/>
                  <a:t>=</a:t>
                </a:r>
                <a14:m>
                  <m:oMath xmlns:m="http://schemas.openxmlformats.org/officeDocument/2006/math">
                    <m:f>
                      <m:fPr>
                        <m:ctrlPr>
                          <a:rPr lang="mr-IN" altLang="zh-CN" i="1" dirty="0" smtClean="0">
                            <a:latin typeface="Cambria Math" panose="02040503050406030204" pitchFamily="18" charset="0"/>
                          </a:rPr>
                        </m:ctrlPr>
                      </m:fPr>
                      <m:num>
                        <m:r>
                          <a:rPr lang="en-US" altLang="zh-CN" b="0" i="1" dirty="0" smtClean="0">
                            <a:latin typeface="Cambria Math" charset="0"/>
                          </a:rPr>
                          <m:t>𝑠</m:t>
                        </m:r>
                        <m:r>
                          <a:rPr lang="en-US" altLang="zh-CN" b="0" i="1" dirty="0" smtClean="0">
                            <a:latin typeface="Cambria Math" charset="0"/>
                          </a:rPr>
                          <m:t>(</m:t>
                        </m:r>
                        <m:r>
                          <a:rPr lang="en-US" altLang="zh-CN" b="0" i="1" dirty="0" smtClean="0">
                            <a:latin typeface="Cambria Math" charset="0"/>
                            <a:ea typeface="Cambria Math" charset="0"/>
                            <a:cs typeface="Cambria Math" charset="0"/>
                          </a:rPr>
                          <m:t>𝜏</m:t>
                        </m:r>
                        <m:r>
                          <a:rPr lang="en-US" altLang="zh-CN" b="0" i="1" dirty="0" smtClean="0">
                            <a:latin typeface="Cambria Math" charset="0"/>
                          </a:rPr>
                          <m:t>)</m:t>
                        </m:r>
                      </m:num>
                      <m:den>
                        <m:r>
                          <a:rPr lang="en-US" altLang="zh-CN" b="0" i="1" dirty="0" smtClean="0">
                            <a:latin typeface="Cambria Math" charset="0"/>
                          </a:rPr>
                          <m:t>2</m:t>
                        </m:r>
                        <m:sSup>
                          <m:sSupPr>
                            <m:ctrlPr>
                              <a:rPr kumimoji="1" lang="en-US"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𝑠</m:t>
                                    </m:r>
                                  </m:sub>
                                </m:sSub>
                                <m:r>
                                  <a:rPr kumimoji="1" lang="en-US" altLang="zh-CN" i="1">
                                    <a:latin typeface="Cambria Math" charset="0"/>
                                    <a:ea typeface="Cambria Math" charset="0"/>
                                    <a:cs typeface="Cambria Math" charset="0"/>
                                  </a:rPr>
                                  <m:t>𝜏</m:t>
                                </m:r>
                              </m:e>
                            </m:d>
                          </m:e>
                          <m:sup>
                            <m:r>
                              <a:rPr kumimoji="1" lang="en-US" altLang="zh-CN" i="1">
                                <a:latin typeface="Cambria Math" charset="0"/>
                                <a:ea typeface="Cambria Math" charset="0"/>
                                <a:cs typeface="Cambria Math" charset="0"/>
                              </a:rPr>
                              <m:t>1/2</m:t>
                            </m:r>
                          </m:sup>
                        </m:sSup>
                      </m:den>
                    </m:f>
                  </m:oMath>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5652596" y="658661"/>
                <a:ext cx="1185133" cy="532069"/>
              </a:xfrm>
              <a:prstGeom prst="rect">
                <a:avLst/>
              </a:prstGeom>
              <a:blipFill rotWithShape="0">
                <a:blip r:embed="rId3"/>
                <a:stretch>
                  <a:fillRect b="-1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194559" y="1581429"/>
                <a:ext cx="1178784" cy="555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𝐴</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0</m:t>
                              </m:r>
                            </m:sub>
                          </m:sSub>
                        </m:num>
                        <m:den>
                          <m:r>
                            <m:rPr>
                              <m:sty m:val="p"/>
                            </m:rPr>
                            <a:rPr kumimoji="1" lang="en-US" altLang="zh-CN" b="0" i="0" smtClean="0">
                              <a:latin typeface="Cambria Math" charset="0"/>
                            </a:rPr>
                            <m:t>erf</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den>
                      </m:f>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194559" y="1581429"/>
                <a:ext cx="1178784" cy="555986"/>
              </a:xfrm>
              <a:prstGeom prst="rect">
                <a:avLst/>
              </a:prstGeom>
              <a:blipFill rotWithShape="0">
                <a:blip r:embed="rId4"/>
                <a:stretch>
                  <a:fillRect/>
                </a:stretch>
              </a:blipFill>
            </p:spPr>
            <p:txBody>
              <a:bodyPr/>
              <a:lstStyle/>
              <a:p>
                <a:r>
                  <a:rPr lang="zh-CN" altLang="en-US">
                    <a:noFill/>
                  </a:rPr>
                  <a:t> </a:t>
                </a:r>
              </a:p>
            </p:txBody>
          </p:sp>
        </mc:Fallback>
      </mc:AlternateContent>
      <p:sp>
        <p:nvSpPr>
          <p:cNvPr id="13" name="右箭头 12"/>
          <p:cNvSpPr/>
          <p:nvPr/>
        </p:nvSpPr>
        <p:spPr>
          <a:xfrm>
            <a:off x="861339" y="1714194"/>
            <a:ext cx="1084243"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4" name="文本框 13"/>
              <p:cNvSpPr txBox="1"/>
              <p:nvPr/>
            </p:nvSpPr>
            <p:spPr>
              <a:xfrm>
                <a:off x="3945087" y="1563642"/>
                <a:ext cx="2334613" cy="560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num>
                        <m:den>
                          <m:r>
                            <a:rPr kumimoji="1" lang="en-US" altLang="zh-CN" i="1">
                              <a:latin typeface="Cambria Math" charset="0"/>
                              <a:ea typeface="Cambria Math" charset="0"/>
                              <a:cs typeface="Cambria Math" charset="0"/>
                            </a:rPr>
                            <m:t>𝑒𝑟𝑓𝑐</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𝜇</m:t>
                          </m:r>
                          <m:sSup>
                            <m:sSupPr>
                              <m:ctrlPr>
                                <a:rPr kumimoji="1" lang="en-US" altLang="zh-CN" i="1">
                                  <a:latin typeface="Cambria Math" panose="02040503050406030204" pitchFamily="18" charset="0"/>
                                  <a:ea typeface="Cambria Math" charset="0"/>
                                  <a:cs typeface="Cambria Math" charset="0"/>
                                </a:rPr>
                              </m:ctrlPr>
                            </m:sSupPr>
                            <m:e>
                              <m:d>
                                <m:dPr>
                                  <m:ctrlPr>
                                    <a:rPr kumimoji="1" lang="mr-IN" altLang="zh-CN" i="1">
                                      <a:latin typeface="Cambria Math" panose="02040503050406030204" pitchFamily="18" charset="0"/>
                                      <a:ea typeface="Cambria Math" charset="0"/>
                                      <a:cs typeface="Cambria Math" charset="0"/>
                                    </a:rPr>
                                  </m:ctrlPr>
                                </m:d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𝑠</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𝑙</m:t>
                                      </m:r>
                                    </m:sub>
                                  </m:sSub>
                                </m:e>
                              </m:d>
                            </m:e>
                            <m:sup>
                              <m:r>
                                <a:rPr kumimoji="1" lang="en-US" altLang="zh-CN" i="1">
                                  <a:latin typeface="Cambria Math" charset="0"/>
                                  <a:ea typeface="Cambria Math" charset="0"/>
                                  <a:cs typeface="Cambria Math" charset="0"/>
                                </a:rPr>
                                <m:t>1/2</m:t>
                              </m:r>
                            </m:sup>
                          </m:sSup>
                          <m:r>
                            <a:rPr kumimoji="1" lang="en-US" altLang="zh-CN" i="1">
                              <a:latin typeface="Cambria Math" charset="0"/>
                              <a:ea typeface="Cambria Math" charset="0"/>
                              <a:cs typeface="Cambria Math" charset="0"/>
                            </a:rPr>
                            <m:t>)</m:t>
                          </m:r>
                        </m:den>
                      </m:f>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3945087" y="1563642"/>
                <a:ext cx="2334613" cy="560090"/>
              </a:xfrm>
              <a:prstGeom prst="rect">
                <a:avLst/>
              </a:prstGeom>
              <a:blipFill rotWithShape="0">
                <a:blip r:embed="rId5"/>
                <a:stretch>
                  <a:fillRect/>
                </a:stretch>
              </a:blipFill>
            </p:spPr>
            <p:txBody>
              <a:bodyPr/>
              <a:lstStyle/>
              <a:p>
                <a:r>
                  <a:rPr lang="zh-CN" altLang="en-US">
                    <a:noFill/>
                  </a:rPr>
                  <a:t> </a:t>
                </a:r>
              </a:p>
            </p:txBody>
          </p:sp>
        </mc:Fallback>
      </mc:AlternateContent>
      <p:sp>
        <p:nvSpPr>
          <p:cNvPr id="15" name="右箭头 14"/>
          <p:cNvSpPr/>
          <p:nvPr/>
        </p:nvSpPr>
        <p:spPr>
          <a:xfrm>
            <a:off x="829067" y="2927455"/>
            <a:ext cx="1084243" cy="2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矩形 15"/>
              <p:cNvSpPr/>
              <p:nvPr/>
            </p:nvSpPr>
            <p:spPr>
              <a:xfrm>
                <a:off x="2023582" y="2395443"/>
                <a:ext cx="2699522" cy="634276"/>
              </a:xfrm>
              <a:prstGeom prst="rect">
                <a:avLst/>
              </a:prstGeom>
            </p:spPr>
            <p:txBody>
              <a:bodyPr wrap="none">
                <a:spAutoFit/>
              </a:bodyPr>
              <a:lstStyle/>
              <a:p>
                <a14:m>
                  <m:oMath xmlns:m="http://schemas.openxmlformats.org/officeDocument/2006/math">
                    <m:f>
                      <m:fPr>
                        <m:ctrlPr>
                          <a:rPr kumimoji="1" lang="mr-IN" altLang="zh-CN" sz="2000" i="1" smtClean="0">
                            <a:latin typeface="Cambria Math" panose="02040503050406030204" pitchFamily="18" charset="0"/>
                          </a:rPr>
                        </m:ctrlPr>
                      </m:fPr>
                      <m:num>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b="0" i="1" smtClean="0">
                                <a:latin typeface="Cambria Math" charset="0"/>
                              </a:rPr>
                              <m:t>𝑠</m:t>
                            </m:r>
                          </m:sub>
                        </m:sSub>
                        <m:r>
                          <a:rPr kumimoji="1" lang="en-US" altLang="zh-CN" sz="2000" b="0" i="1" smtClean="0">
                            <a:latin typeface="Cambria Math" charset="0"/>
                          </a:rPr>
                          <m:t>(</m:t>
                        </m:r>
                        <m:r>
                          <a:rPr kumimoji="1" lang="en-US" altLang="zh-CN" sz="2000" b="0" i="1" smtClean="0">
                            <a:latin typeface="Cambria Math" charset="0"/>
                          </a:rPr>
                          <m:t>𝑥</m:t>
                        </m:r>
                        <m:r>
                          <a:rPr kumimoji="1" lang="en-US" altLang="zh-CN" sz="2000" b="0" i="1" smtClean="0">
                            <a:latin typeface="Cambria Math" charset="0"/>
                          </a:rPr>
                          <m:t>,</m:t>
                        </m:r>
                        <m:r>
                          <a:rPr kumimoji="1" lang="en-US" altLang="zh-CN" sz="2000" b="0" i="1" smtClean="0">
                            <a:latin typeface="Cambria Math" charset="0"/>
                            <a:ea typeface="Cambria Math" charset="0"/>
                            <a:cs typeface="Cambria Math" charset="0"/>
                          </a:rPr>
                          <m:t>𝜏</m:t>
                        </m:r>
                        <m:r>
                          <a:rPr kumimoji="1" lang="en-US" altLang="zh-CN" sz="2000" b="0" i="1" smtClean="0">
                            <a:latin typeface="Cambria Math" charset="0"/>
                            <a:ea typeface="Cambria Math" charset="0"/>
                            <a:cs typeface="Cambria Math" charset="0"/>
                          </a:rPr>
                          <m:t>)−</m:t>
                        </m:r>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i="1">
                                <a:latin typeface="Cambria Math" charset="0"/>
                              </a:rPr>
                              <m:t>0</m:t>
                            </m:r>
                          </m:sub>
                        </m:sSub>
                      </m:num>
                      <m:den>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i="1">
                                <a:latin typeface="Cambria Math" charset="0"/>
                              </a:rPr>
                              <m:t>𝑝</m:t>
                            </m:r>
                          </m:sub>
                        </m:sSub>
                        <m:r>
                          <a:rPr kumimoji="1" lang="en-US" altLang="zh-CN" sz="2000" i="1">
                            <a:latin typeface="Cambria Math" charset="0"/>
                          </a:rPr>
                          <m:t>−</m:t>
                        </m:r>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i="1">
                                <a:latin typeface="Cambria Math" charset="0"/>
                              </a:rPr>
                              <m:t>0</m:t>
                            </m:r>
                          </m:sub>
                        </m:sSub>
                      </m:den>
                    </m:f>
                  </m:oMath>
                </a14:m>
                <a:r>
                  <a:rPr lang="en-US" altLang="zh-CN" sz="2000" dirty="0"/>
                  <a:t>=</a:t>
                </a:r>
                <a14:m>
                  <m:oMath xmlns:m="http://schemas.openxmlformats.org/officeDocument/2006/math">
                    <m:f>
                      <m:fPr>
                        <m:ctrlPr>
                          <a:rPr lang="mr-IN" altLang="zh-CN" sz="2000" i="1" dirty="0" smtClean="0">
                            <a:latin typeface="Cambria Math" panose="02040503050406030204" pitchFamily="18" charset="0"/>
                          </a:rPr>
                        </m:ctrlPr>
                      </m:fPr>
                      <m:num>
                        <m:r>
                          <a:rPr kumimoji="1" lang="en-US" altLang="zh-CN" sz="2000" i="1">
                            <a:latin typeface="Cambria Math" charset="0"/>
                            <a:ea typeface="Cambria Math" charset="0"/>
                            <a:cs typeface="Cambria Math" charset="0"/>
                          </a:rPr>
                          <m:t>𝑒𝑟𝑓</m:t>
                        </m:r>
                        <m:d>
                          <m:dPr>
                            <m:begChr m:val="["/>
                            <m:endChr m:val="]"/>
                            <m:ctrlPr>
                              <a:rPr kumimoji="1" lang="mr-IN" altLang="zh-CN" sz="2000" i="1">
                                <a:latin typeface="Cambria Math" panose="02040503050406030204" pitchFamily="18" charset="0"/>
                                <a:ea typeface="Cambria Math" charset="0"/>
                                <a:cs typeface="Cambria Math" charset="0"/>
                              </a:rPr>
                            </m:ctrlPr>
                          </m:dPr>
                          <m:e>
                            <m:r>
                              <a:rPr kumimoji="1" lang="en-US" altLang="zh-CN" sz="2000" i="1">
                                <a:latin typeface="Cambria Math" charset="0"/>
                                <a:ea typeface="Cambria Math" charset="0"/>
                                <a:cs typeface="Cambria Math" charset="0"/>
                              </a:rPr>
                              <m:t>𝑥</m:t>
                            </m:r>
                            <m:r>
                              <a:rPr kumimoji="1" lang="en-US" altLang="zh-CN" sz="2000" i="1">
                                <a:latin typeface="Cambria Math" charset="0"/>
                                <a:ea typeface="Cambria Math" charset="0"/>
                                <a:cs typeface="Cambria Math" charset="0"/>
                              </a:rPr>
                              <m:t>/2</m:t>
                            </m:r>
                            <m:sSup>
                              <m:sSupPr>
                                <m:ctrlPr>
                                  <a:rPr kumimoji="1" lang="en-US" altLang="zh-CN" sz="2000" i="1">
                                    <a:latin typeface="Cambria Math" panose="02040503050406030204" pitchFamily="18" charset="0"/>
                                    <a:ea typeface="Cambria Math" charset="0"/>
                                    <a:cs typeface="Cambria Math" charset="0"/>
                                  </a:rPr>
                                </m:ctrlPr>
                              </m:sSupPr>
                              <m:e>
                                <m:d>
                                  <m:dPr>
                                    <m:ctrlPr>
                                      <a:rPr kumimoji="1" lang="mr-IN" altLang="zh-CN" sz="2000" i="1">
                                        <a:latin typeface="Cambria Math" panose="02040503050406030204" pitchFamily="18" charset="0"/>
                                        <a:ea typeface="Cambria Math" charset="0"/>
                                        <a:cs typeface="Cambria Math" charset="0"/>
                                      </a:rPr>
                                    </m:ctrlPr>
                                  </m:dPr>
                                  <m:e>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𝛼</m:t>
                                        </m:r>
                                      </m:e>
                                      <m:sub>
                                        <m:r>
                                          <a:rPr kumimoji="1" lang="en-US" altLang="zh-CN" sz="2000" i="1">
                                            <a:latin typeface="Cambria Math" charset="0"/>
                                            <a:ea typeface="Cambria Math" charset="0"/>
                                            <a:cs typeface="Cambria Math" charset="0"/>
                                          </a:rPr>
                                          <m:t>𝑠</m:t>
                                        </m:r>
                                      </m:sub>
                                    </m:sSub>
                                    <m:r>
                                      <a:rPr kumimoji="1" lang="en-US" altLang="zh-CN" sz="2000" i="1">
                                        <a:latin typeface="Cambria Math" charset="0"/>
                                        <a:ea typeface="Cambria Math" charset="0"/>
                                        <a:cs typeface="Cambria Math" charset="0"/>
                                      </a:rPr>
                                      <m:t>𝜏</m:t>
                                    </m:r>
                                  </m:e>
                                </m:d>
                              </m:e>
                              <m:sup>
                                <m:r>
                                  <a:rPr kumimoji="1" lang="en-US" altLang="zh-CN" sz="2000" i="1">
                                    <a:latin typeface="Cambria Math" charset="0"/>
                                    <a:ea typeface="Cambria Math" charset="0"/>
                                    <a:cs typeface="Cambria Math" charset="0"/>
                                  </a:rPr>
                                  <m:t>1/2</m:t>
                                </m:r>
                              </m:sup>
                            </m:sSup>
                          </m:e>
                        </m:d>
                      </m:num>
                      <m:den>
                        <m:r>
                          <m:rPr>
                            <m:sty m:val="p"/>
                          </m:rPr>
                          <a:rPr kumimoji="1" lang="en-US" altLang="zh-CN" sz="2000">
                            <a:latin typeface="Cambria Math" charset="0"/>
                          </a:rPr>
                          <m:t>erf</m:t>
                        </m:r>
                        <m:r>
                          <a:rPr kumimoji="1" lang="en-US" altLang="zh-CN" sz="2000" i="1">
                            <a:latin typeface="Cambria Math" charset="0"/>
                          </a:rPr>
                          <m:t>⁡(</m:t>
                        </m:r>
                        <m:r>
                          <a:rPr kumimoji="1" lang="en-US" altLang="zh-CN" sz="2000" i="1">
                            <a:latin typeface="Cambria Math" charset="0"/>
                            <a:ea typeface="Cambria Math" charset="0"/>
                            <a:cs typeface="Cambria Math" charset="0"/>
                          </a:rPr>
                          <m:t>𝜇</m:t>
                        </m:r>
                        <m:r>
                          <a:rPr kumimoji="1" lang="en-US" altLang="zh-CN" sz="2000" i="1">
                            <a:latin typeface="Cambria Math" charset="0"/>
                            <a:ea typeface="Cambria Math" charset="0"/>
                            <a:cs typeface="Cambria Math" charset="0"/>
                          </a:rPr>
                          <m:t>)</m:t>
                        </m:r>
                      </m:den>
                    </m:f>
                  </m:oMath>
                </a14:m>
                <a:endParaRPr lang="zh-CN" altLang="en-US" sz="2000" dirty="0"/>
              </a:p>
            </p:txBody>
          </p:sp>
        </mc:Choice>
        <mc:Fallback xmlns="">
          <p:sp>
            <p:nvSpPr>
              <p:cNvPr id="16" name="矩形 15"/>
              <p:cNvSpPr>
                <a:spLocks noRot="1" noChangeAspect="1" noMove="1" noResize="1" noEditPoints="1" noAdjustHandles="1" noChangeArrowheads="1" noChangeShapeType="1" noTextEdit="1"/>
              </p:cNvSpPr>
              <p:nvPr/>
            </p:nvSpPr>
            <p:spPr>
              <a:xfrm>
                <a:off x="2023582" y="2395443"/>
                <a:ext cx="2699522" cy="634276"/>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2023582" y="3301430"/>
                <a:ext cx="2736262" cy="652551"/>
              </a:xfrm>
              <a:prstGeom prst="rect">
                <a:avLst/>
              </a:prstGeom>
            </p:spPr>
            <p:txBody>
              <a:bodyPr wrap="none">
                <a:spAutoFit/>
              </a:bodyPr>
              <a:lstStyle/>
              <a:p>
                <a14:m>
                  <m:oMath xmlns:m="http://schemas.openxmlformats.org/officeDocument/2006/math">
                    <m:f>
                      <m:fPr>
                        <m:ctrlPr>
                          <a:rPr kumimoji="1" lang="mr-IN" altLang="zh-CN" sz="2000" i="1" smtClean="0">
                            <a:latin typeface="Cambria Math" panose="02040503050406030204" pitchFamily="18" charset="0"/>
                          </a:rPr>
                        </m:ctrlPr>
                      </m:fPr>
                      <m:num>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b="0" i="1" smtClean="0">
                                <a:latin typeface="Cambria Math" charset="0"/>
                              </a:rPr>
                              <m:t>𝑙</m:t>
                            </m:r>
                          </m:sub>
                        </m:sSub>
                        <m:r>
                          <a:rPr kumimoji="1" lang="en-US" altLang="zh-CN" sz="2000" b="0" i="1" smtClean="0">
                            <a:latin typeface="Cambria Math" charset="0"/>
                          </a:rPr>
                          <m:t>(</m:t>
                        </m:r>
                        <m:r>
                          <a:rPr kumimoji="1" lang="en-US" altLang="zh-CN" sz="2000" b="0" i="1" smtClean="0">
                            <a:latin typeface="Cambria Math" charset="0"/>
                          </a:rPr>
                          <m:t>𝑥</m:t>
                        </m:r>
                        <m:r>
                          <a:rPr kumimoji="1" lang="en-US" altLang="zh-CN" sz="2000" b="0" i="1" smtClean="0">
                            <a:latin typeface="Cambria Math" charset="0"/>
                          </a:rPr>
                          <m:t>,</m:t>
                        </m:r>
                        <m:r>
                          <a:rPr kumimoji="1" lang="en-US" altLang="zh-CN" sz="2000" b="0" i="1" smtClean="0">
                            <a:latin typeface="Cambria Math" charset="0"/>
                            <a:ea typeface="Cambria Math" charset="0"/>
                            <a:cs typeface="Cambria Math" charset="0"/>
                          </a:rPr>
                          <m:t>𝜏</m:t>
                        </m:r>
                        <m:r>
                          <a:rPr kumimoji="1" lang="en-US" altLang="zh-CN" sz="2000" b="0" i="1" smtClean="0">
                            <a:latin typeface="Cambria Math" charset="0"/>
                            <a:ea typeface="Cambria Math" charset="0"/>
                            <a:cs typeface="Cambria Math" charset="0"/>
                          </a:rPr>
                          <m:t>)−</m:t>
                        </m:r>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b="0" i="1" smtClean="0">
                                <a:latin typeface="Cambria Math" charset="0"/>
                              </a:rPr>
                              <m:t>𝑖</m:t>
                            </m:r>
                          </m:sub>
                        </m:sSub>
                      </m:num>
                      <m:den>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i="1">
                                <a:latin typeface="Cambria Math" charset="0"/>
                              </a:rPr>
                              <m:t>𝑝</m:t>
                            </m:r>
                          </m:sub>
                        </m:sSub>
                        <m:r>
                          <a:rPr kumimoji="1" lang="en-US" altLang="zh-CN" sz="2000" i="1">
                            <a:latin typeface="Cambria Math" charset="0"/>
                          </a:rPr>
                          <m:t>−</m:t>
                        </m:r>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b="0" i="1" smtClean="0">
                                <a:latin typeface="Cambria Math" charset="0"/>
                              </a:rPr>
                              <m:t>𝑖</m:t>
                            </m:r>
                          </m:sub>
                        </m:sSub>
                      </m:den>
                    </m:f>
                  </m:oMath>
                </a14:m>
                <a:r>
                  <a:rPr lang="en-US" altLang="zh-CN" sz="2000" dirty="0"/>
                  <a:t>=</a:t>
                </a:r>
                <a14:m>
                  <m:oMath xmlns:m="http://schemas.openxmlformats.org/officeDocument/2006/math">
                    <m:f>
                      <m:fPr>
                        <m:ctrlPr>
                          <a:rPr lang="mr-IN" altLang="zh-CN" sz="2000" i="1" dirty="0" smtClean="0">
                            <a:latin typeface="Cambria Math" panose="02040503050406030204" pitchFamily="18" charset="0"/>
                          </a:rPr>
                        </m:ctrlPr>
                      </m:fPr>
                      <m:num>
                        <m:r>
                          <a:rPr kumimoji="1" lang="en-US" altLang="zh-CN" sz="2000" i="1">
                            <a:latin typeface="Cambria Math" charset="0"/>
                            <a:ea typeface="Cambria Math" charset="0"/>
                            <a:cs typeface="Cambria Math" charset="0"/>
                          </a:rPr>
                          <m:t>𝑒𝑟𝑓</m:t>
                        </m:r>
                        <m:r>
                          <a:rPr kumimoji="1" lang="en-US" altLang="zh-CN" sz="2000" b="0" i="1" smtClean="0">
                            <a:latin typeface="Cambria Math" charset="0"/>
                            <a:ea typeface="Cambria Math" charset="0"/>
                            <a:cs typeface="Cambria Math" charset="0"/>
                          </a:rPr>
                          <m:t>𝑐</m:t>
                        </m:r>
                        <m:d>
                          <m:dPr>
                            <m:begChr m:val="["/>
                            <m:endChr m:val="]"/>
                            <m:ctrlPr>
                              <a:rPr kumimoji="1" lang="mr-IN" altLang="zh-CN" sz="2000" i="1">
                                <a:latin typeface="Cambria Math" panose="02040503050406030204" pitchFamily="18" charset="0"/>
                                <a:ea typeface="Cambria Math" charset="0"/>
                                <a:cs typeface="Cambria Math" charset="0"/>
                              </a:rPr>
                            </m:ctrlPr>
                          </m:dPr>
                          <m:e>
                            <m:r>
                              <a:rPr kumimoji="1" lang="en-US" altLang="zh-CN" sz="2000" i="1">
                                <a:latin typeface="Cambria Math" charset="0"/>
                                <a:ea typeface="Cambria Math" charset="0"/>
                                <a:cs typeface="Cambria Math" charset="0"/>
                              </a:rPr>
                              <m:t>𝑥</m:t>
                            </m:r>
                            <m:r>
                              <a:rPr kumimoji="1" lang="en-US" altLang="zh-CN" sz="2000" i="1">
                                <a:latin typeface="Cambria Math" charset="0"/>
                                <a:ea typeface="Cambria Math" charset="0"/>
                                <a:cs typeface="Cambria Math" charset="0"/>
                              </a:rPr>
                              <m:t>/2</m:t>
                            </m:r>
                            <m:sSup>
                              <m:sSupPr>
                                <m:ctrlPr>
                                  <a:rPr kumimoji="1" lang="en-US" altLang="zh-CN" sz="2000" i="1">
                                    <a:latin typeface="Cambria Math" panose="02040503050406030204" pitchFamily="18" charset="0"/>
                                    <a:ea typeface="Cambria Math" charset="0"/>
                                    <a:cs typeface="Cambria Math" charset="0"/>
                                  </a:rPr>
                                </m:ctrlPr>
                              </m:sSupPr>
                              <m:e>
                                <m:d>
                                  <m:dPr>
                                    <m:ctrlPr>
                                      <a:rPr kumimoji="1" lang="mr-IN" altLang="zh-CN" sz="2000" i="1">
                                        <a:latin typeface="Cambria Math" panose="02040503050406030204" pitchFamily="18" charset="0"/>
                                        <a:ea typeface="Cambria Math" charset="0"/>
                                        <a:cs typeface="Cambria Math" charset="0"/>
                                      </a:rPr>
                                    </m:ctrlPr>
                                  </m:dPr>
                                  <m:e>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𝛼</m:t>
                                        </m:r>
                                      </m:e>
                                      <m:sub>
                                        <m:r>
                                          <a:rPr kumimoji="1" lang="en-US" altLang="zh-CN" sz="2000" b="0" i="1" smtClean="0">
                                            <a:latin typeface="Cambria Math" charset="0"/>
                                            <a:ea typeface="Cambria Math" charset="0"/>
                                            <a:cs typeface="Cambria Math" charset="0"/>
                                          </a:rPr>
                                          <m:t>𝑙</m:t>
                                        </m:r>
                                      </m:sub>
                                    </m:sSub>
                                    <m:r>
                                      <a:rPr kumimoji="1" lang="en-US" altLang="zh-CN" sz="2000" i="1">
                                        <a:latin typeface="Cambria Math" charset="0"/>
                                        <a:ea typeface="Cambria Math" charset="0"/>
                                        <a:cs typeface="Cambria Math" charset="0"/>
                                      </a:rPr>
                                      <m:t>𝜏</m:t>
                                    </m:r>
                                  </m:e>
                                </m:d>
                              </m:e>
                              <m:sup>
                                <m:r>
                                  <a:rPr kumimoji="1" lang="en-US" altLang="zh-CN" sz="2000" i="1">
                                    <a:latin typeface="Cambria Math" charset="0"/>
                                    <a:ea typeface="Cambria Math" charset="0"/>
                                    <a:cs typeface="Cambria Math" charset="0"/>
                                  </a:rPr>
                                  <m:t>1/2</m:t>
                                </m:r>
                              </m:sup>
                            </m:sSup>
                          </m:e>
                        </m:d>
                      </m:num>
                      <m:den>
                        <m:r>
                          <a:rPr kumimoji="1" lang="en-US" altLang="zh-CN" sz="2000" i="1">
                            <a:latin typeface="Cambria Math" charset="0"/>
                            <a:ea typeface="Cambria Math" charset="0"/>
                            <a:cs typeface="Cambria Math" charset="0"/>
                          </a:rPr>
                          <m:t>𝑒𝑟𝑓𝑐</m:t>
                        </m:r>
                        <m:d>
                          <m:dPr>
                            <m:begChr m:val="["/>
                            <m:endChr m:val="]"/>
                            <m:ctrlPr>
                              <a:rPr kumimoji="1" lang="mr-IN" altLang="zh-CN" sz="2000" i="1">
                                <a:latin typeface="Cambria Math" panose="02040503050406030204" pitchFamily="18" charset="0"/>
                                <a:ea typeface="Cambria Math" charset="0"/>
                                <a:cs typeface="Cambria Math" charset="0"/>
                              </a:rPr>
                            </m:ctrlPr>
                          </m:dPr>
                          <m:e>
                            <m:r>
                              <a:rPr kumimoji="1" lang="en-US" altLang="zh-CN" sz="2000" i="1">
                                <a:latin typeface="Cambria Math" charset="0"/>
                                <a:ea typeface="Cambria Math" charset="0"/>
                                <a:cs typeface="Cambria Math" charset="0"/>
                              </a:rPr>
                              <m:t>𝜇</m:t>
                            </m:r>
                            <m:sSup>
                              <m:sSupPr>
                                <m:ctrlPr>
                                  <a:rPr kumimoji="1" lang="en-US" altLang="zh-CN" sz="2000" i="1">
                                    <a:latin typeface="Cambria Math" panose="02040503050406030204" pitchFamily="18" charset="0"/>
                                    <a:ea typeface="Cambria Math" charset="0"/>
                                    <a:cs typeface="Cambria Math" charset="0"/>
                                  </a:rPr>
                                </m:ctrlPr>
                              </m:sSupPr>
                              <m:e>
                                <m:d>
                                  <m:dPr>
                                    <m:ctrlPr>
                                      <a:rPr kumimoji="1" lang="mr-IN" altLang="zh-CN" sz="2000" i="1">
                                        <a:latin typeface="Cambria Math" panose="02040503050406030204" pitchFamily="18" charset="0"/>
                                        <a:ea typeface="Cambria Math" charset="0"/>
                                        <a:cs typeface="Cambria Math" charset="0"/>
                                      </a:rPr>
                                    </m:ctrlPr>
                                  </m:dPr>
                                  <m:e>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𝛼</m:t>
                                        </m:r>
                                      </m:e>
                                      <m:sub>
                                        <m:r>
                                          <a:rPr kumimoji="1" lang="en-US" altLang="zh-CN" sz="2000" i="1">
                                            <a:latin typeface="Cambria Math" charset="0"/>
                                            <a:ea typeface="Cambria Math" charset="0"/>
                                            <a:cs typeface="Cambria Math" charset="0"/>
                                          </a:rPr>
                                          <m:t>𝑠</m:t>
                                        </m:r>
                                      </m:sub>
                                    </m:sSub>
                                    <m:r>
                                      <a:rPr kumimoji="1" lang="en-US"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𝛼</m:t>
                                        </m:r>
                                      </m:e>
                                      <m:sub>
                                        <m:r>
                                          <a:rPr kumimoji="1" lang="en-US" altLang="zh-CN" sz="2000" i="1">
                                            <a:latin typeface="Cambria Math" charset="0"/>
                                            <a:ea typeface="Cambria Math" charset="0"/>
                                            <a:cs typeface="Cambria Math" charset="0"/>
                                          </a:rPr>
                                          <m:t>𝑙</m:t>
                                        </m:r>
                                      </m:sub>
                                    </m:sSub>
                                  </m:e>
                                </m:d>
                              </m:e>
                              <m:sup>
                                <m:r>
                                  <a:rPr kumimoji="1" lang="en-US" altLang="zh-CN" sz="2000" i="1">
                                    <a:latin typeface="Cambria Math" charset="0"/>
                                    <a:ea typeface="Cambria Math" charset="0"/>
                                    <a:cs typeface="Cambria Math" charset="0"/>
                                  </a:rPr>
                                  <m:t>1/2</m:t>
                                </m:r>
                              </m:sup>
                            </m:sSup>
                          </m:e>
                        </m:d>
                      </m:den>
                    </m:f>
                  </m:oMath>
                </a14:m>
                <a:endParaRPr lang="zh-CN" altLang="en-US" sz="2000" dirty="0"/>
              </a:p>
            </p:txBody>
          </p:sp>
        </mc:Choice>
        <mc:Fallback xmlns="">
          <p:sp>
            <p:nvSpPr>
              <p:cNvPr id="17" name="矩形 16"/>
              <p:cNvSpPr>
                <a:spLocks noRot="1" noChangeAspect="1" noMove="1" noResize="1" noEditPoints="1" noAdjustHandles="1" noChangeArrowheads="1" noChangeShapeType="1" noTextEdit="1"/>
              </p:cNvSpPr>
              <p:nvPr/>
            </p:nvSpPr>
            <p:spPr>
              <a:xfrm>
                <a:off x="2023582" y="3301430"/>
                <a:ext cx="2736262" cy="652551"/>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1371188" y="4436242"/>
                <a:ext cx="5975034" cy="654153"/>
              </a:xfrm>
              <a:prstGeom prst="rect">
                <a:avLst/>
              </a:prstGeom>
              <a:noFill/>
            </p:spPr>
            <p:txBody>
              <a:bodyPr wrap="none" lIns="0" tIns="0" rIns="0" bIns="0" rtlCol="0">
                <a:spAutoFit/>
              </a:bodyPr>
              <a:lstStyle/>
              <a:p>
                <a14:m>
                  <m:oMath xmlns:m="http://schemas.openxmlformats.org/officeDocument/2006/math">
                    <m:f>
                      <m:fPr>
                        <m:ctrlPr>
                          <a:rPr kumimoji="1" lang="mr-IN" altLang="zh-CN" sz="2200" i="1" smtClean="0">
                            <a:latin typeface="Cambria Math" panose="02040503050406030204" pitchFamily="18" charset="0"/>
                          </a:rPr>
                        </m:ctrlPr>
                      </m:fPr>
                      <m:num>
                        <m:r>
                          <m:rPr>
                            <m:sty m:val="p"/>
                          </m:rPr>
                          <a:rPr kumimoji="1" lang="en-US" altLang="zh-CN" sz="2200" b="0" i="0" smtClean="0">
                            <a:latin typeface="Cambria Math" charset="0"/>
                          </a:rPr>
                          <m:t>exp</m:t>
                        </m:r>
                        <m:r>
                          <a:rPr kumimoji="1" lang="en-US" altLang="zh-CN" sz="2200" b="0" i="1" smtClean="0">
                            <a:latin typeface="Cambria Math" charset="0"/>
                          </a:rPr>
                          <m:t>⁡(−</m:t>
                        </m:r>
                        <m:sSup>
                          <m:sSupPr>
                            <m:ctrlPr>
                              <a:rPr kumimoji="1" lang="en-US" altLang="zh-CN" sz="2200" b="0" i="1" smtClean="0">
                                <a:latin typeface="Cambria Math" panose="02040503050406030204" pitchFamily="18" charset="0"/>
                              </a:rPr>
                            </m:ctrlPr>
                          </m:sSupPr>
                          <m:e>
                            <m:r>
                              <a:rPr kumimoji="1" lang="en-US" altLang="zh-CN" sz="2200" b="0" i="1" smtClean="0">
                                <a:latin typeface="Cambria Math" charset="0"/>
                                <a:ea typeface="Cambria Math" charset="0"/>
                                <a:cs typeface="Cambria Math" charset="0"/>
                              </a:rPr>
                              <m:t>𝜇</m:t>
                            </m:r>
                          </m:e>
                          <m:sup>
                            <m:r>
                              <a:rPr kumimoji="1" lang="en-US" altLang="zh-CN" sz="2200" b="0" i="1" smtClean="0">
                                <a:latin typeface="Cambria Math" charset="0"/>
                              </a:rPr>
                              <m:t>2</m:t>
                            </m:r>
                          </m:sup>
                        </m:sSup>
                        <m:r>
                          <a:rPr kumimoji="1" lang="en-US" altLang="zh-CN" sz="2200" b="0" i="1" smtClean="0">
                            <a:latin typeface="Cambria Math" charset="0"/>
                          </a:rPr>
                          <m:t>)</m:t>
                        </m:r>
                      </m:num>
                      <m:den>
                        <m:r>
                          <m:rPr>
                            <m:sty m:val="p"/>
                          </m:rPr>
                          <a:rPr kumimoji="1" lang="en-US" altLang="zh-CN" sz="2200" b="0" i="0" smtClean="0">
                            <a:latin typeface="Cambria Math" charset="0"/>
                          </a:rPr>
                          <m:t>exp</m:t>
                        </m:r>
                        <m:r>
                          <a:rPr kumimoji="1" lang="en-US" altLang="zh-CN" sz="2200" b="0" i="1" smtClean="0">
                            <a:latin typeface="Cambria Math" charset="0"/>
                          </a:rPr>
                          <m:t>⁡(</m:t>
                        </m:r>
                        <m:r>
                          <a:rPr kumimoji="1" lang="en-US" altLang="zh-CN" sz="2200" b="0" i="1" smtClean="0">
                            <a:latin typeface="Cambria Math" charset="0"/>
                            <a:ea typeface="Cambria Math" charset="0"/>
                            <a:cs typeface="Cambria Math" charset="0"/>
                          </a:rPr>
                          <m:t>𝜇</m:t>
                        </m:r>
                        <m:r>
                          <a:rPr kumimoji="1" lang="en-US" altLang="zh-CN" sz="2200" b="0" i="1" smtClean="0">
                            <a:latin typeface="Cambria Math" charset="0"/>
                          </a:rPr>
                          <m:t>)</m:t>
                        </m:r>
                      </m:den>
                    </m:f>
                    <m:r>
                      <a:rPr kumimoji="1" lang="en-US" altLang="zh-CN" sz="2200" b="0" i="1" smtClean="0">
                        <a:latin typeface="Cambria Math" charset="0"/>
                      </a:rPr>
                      <m:t>+</m:t>
                    </m:r>
                    <m:f>
                      <m:fPr>
                        <m:ctrlPr>
                          <a:rPr kumimoji="1" lang="mr-IN" altLang="zh-CN" sz="2200" b="0" i="1" smtClean="0">
                            <a:latin typeface="Cambria Math" panose="02040503050406030204" pitchFamily="18" charset="0"/>
                          </a:rPr>
                        </m:ctrlPr>
                      </m:fPr>
                      <m:num>
                        <m:sSub>
                          <m:sSubPr>
                            <m:ctrlPr>
                              <a:rPr kumimoji="1" lang="en-US" altLang="zh-CN" sz="2200" b="0" i="1" smtClean="0">
                                <a:latin typeface="Cambria Math" panose="02040503050406030204" pitchFamily="18" charset="0"/>
                              </a:rPr>
                            </m:ctrlPr>
                          </m:sSubPr>
                          <m:e>
                            <m:r>
                              <a:rPr kumimoji="1" lang="en-US" altLang="zh-CN" sz="2200" b="0" i="1" smtClean="0">
                                <a:latin typeface="Cambria Math" charset="0"/>
                                <a:ea typeface="Cambria Math" charset="0"/>
                                <a:cs typeface="Cambria Math" charset="0"/>
                              </a:rPr>
                              <m:t>𝜆</m:t>
                            </m:r>
                          </m:e>
                          <m:sub>
                            <m:r>
                              <a:rPr kumimoji="1" lang="en-US" altLang="zh-CN" sz="2200" b="0" i="1" smtClean="0">
                                <a:latin typeface="Cambria Math" charset="0"/>
                              </a:rPr>
                              <m:t>𝑙</m:t>
                            </m:r>
                          </m:sub>
                        </m:sSub>
                      </m:num>
                      <m:den>
                        <m:sSub>
                          <m:sSubPr>
                            <m:ctrlPr>
                              <a:rPr kumimoji="1" lang="en-US" altLang="zh-CN" sz="2200" b="0" i="1" smtClean="0">
                                <a:latin typeface="Cambria Math" panose="02040503050406030204" pitchFamily="18" charset="0"/>
                              </a:rPr>
                            </m:ctrlPr>
                          </m:sSubPr>
                          <m:e>
                            <m:r>
                              <a:rPr kumimoji="1" lang="en-US" altLang="zh-CN" sz="2200" b="0" i="1" smtClean="0">
                                <a:latin typeface="Cambria Math" charset="0"/>
                                <a:ea typeface="Cambria Math" charset="0"/>
                                <a:cs typeface="Cambria Math" charset="0"/>
                              </a:rPr>
                              <m:t>𝜆</m:t>
                            </m:r>
                          </m:e>
                          <m:sub>
                            <m:r>
                              <a:rPr kumimoji="1" lang="en-US" altLang="zh-CN" sz="2200" b="0" i="1" smtClean="0">
                                <a:latin typeface="Cambria Math" charset="0"/>
                              </a:rPr>
                              <m:t>𝑠</m:t>
                            </m:r>
                          </m:sub>
                        </m:sSub>
                      </m:den>
                    </m:f>
                    <m:sSup>
                      <m:sSupPr>
                        <m:ctrlPr>
                          <a:rPr kumimoji="1" lang="mr-IN" altLang="zh-CN" sz="2200" b="0" i="1" smtClean="0">
                            <a:latin typeface="Cambria Math" panose="02040503050406030204" pitchFamily="18" charset="0"/>
                          </a:rPr>
                        </m:ctrlPr>
                      </m:sSupPr>
                      <m:e>
                        <m:d>
                          <m:dPr>
                            <m:ctrlPr>
                              <a:rPr kumimoji="1" lang="mr-IN" altLang="zh-CN" sz="2200" b="0" i="1" smtClean="0">
                                <a:latin typeface="Cambria Math" panose="02040503050406030204" pitchFamily="18" charset="0"/>
                              </a:rPr>
                            </m:ctrlPr>
                          </m:dPr>
                          <m:e>
                            <m:f>
                              <m:fPr>
                                <m:ctrlPr>
                                  <a:rPr kumimoji="1" lang="mr-IN" altLang="zh-CN" sz="2200" b="0" i="1" smtClean="0">
                                    <a:latin typeface="Cambria Math" panose="02040503050406030204" pitchFamily="18" charset="0"/>
                                  </a:rPr>
                                </m:ctrlPr>
                              </m:fPr>
                              <m:num>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𝑠</m:t>
                                    </m:r>
                                  </m:sub>
                                </m:sSub>
                              </m:num>
                              <m:den>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𝑙</m:t>
                                    </m:r>
                                  </m:sub>
                                </m:sSub>
                              </m:den>
                            </m:f>
                          </m:e>
                        </m:d>
                      </m:e>
                      <m:sup>
                        <m:r>
                          <a:rPr kumimoji="1" lang="en-US" altLang="zh-CN" sz="2200" b="0" i="1" smtClean="0">
                            <a:latin typeface="Cambria Math" charset="0"/>
                          </a:rPr>
                          <m:t>1/2</m:t>
                        </m:r>
                      </m:sup>
                    </m:sSup>
                    <m:f>
                      <m:fPr>
                        <m:ctrlPr>
                          <a:rPr kumimoji="1" lang="mr-IN" altLang="zh-CN" sz="2200" i="1">
                            <a:latin typeface="Cambria Math" panose="02040503050406030204" pitchFamily="18" charset="0"/>
                          </a:rPr>
                        </m:ctrlPr>
                      </m:fPr>
                      <m:num>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𝑝</m:t>
                            </m:r>
                          </m:sub>
                        </m:sSub>
                        <m:r>
                          <a:rPr kumimoji="1" lang="en-US" altLang="zh-CN" sz="2200" i="1">
                            <a:latin typeface="Cambria Math" charset="0"/>
                          </a:rPr>
                          <m:t>−</m:t>
                        </m:r>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𝑖</m:t>
                            </m:r>
                          </m:sub>
                        </m:sSub>
                      </m:num>
                      <m:den>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𝑝</m:t>
                            </m:r>
                          </m:sub>
                        </m:sSub>
                        <m:r>
                          <a:rPr kumimoji="1" lang="en-US" altLang="zh-CN" sz="2200" i="1">
                            <a:latin typeface="Cambria Math" charset="0"/>
                          </a:rPr>
                          <m:t>−</m:t>
                        </m:r>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0</m:t>
                            </m:r>
                          </m:sub>
                        </m:sSub>
                      </m:den>
                    </m:f>
                    <m:f>
                      <m:fPr>
                        <m:ctrlPr>
                          <a:rPr lang="mr-IN" altLang="zh-CN" sz="2200" i="1" dirty="0">
                            <a:latin typeface="Cambria Math" panose="02040503050406030204" pitchFamily="18" charset="0"/>
                          </a:rPr>
                        </m:ctrlPr>
                      </m:fPr>
                      <m:num>
                        <m:r>
                          <a:rPr kumimoji="1" lang="en-US" altLang="zh-CN" sz="2200" i="1">
                            <a:latin typeface="Cambria Math" charset="0"/>
                            <a:ea typeface="Cambria Math" charset="0"/>
                            <a:cs typeface="Cambria Math" charset="0"/>
                          </a:rPr>
                          <m:t>𝑒</m:t>
                        </m:r>
                        <m:r>
                          <a:rPr kumimoji="1" lang="en-US" altLang="zh-CN" sz="2200" b="0" i="1" smtClean="0">
                            <a:latin typeface="Cambria Math" charset="0"/>
                            <a:ea typeface="Cambria Math" charset="0"/>
                            <a:cs typeface="Cambria Math" charset="0"/>
                          </a:rPr>
                          <m:t>𝑥𝑝</m:t>
                        </m:r>
                        <m:d>
                          <m:dPr>
                            <m:begChr m:val="["/>
                            <m:endChr m:val="]"/>
                            <m:ctrlPr>
                              <a:rPr kumimoji="1" lang="mr-IN" altLang="zh-CN" sz="2200" i="1">
                                <a:latin typeface="Cambria Math" panose="02040503050406030204" pitchFamily="18" charset="0"/>
                                <a:ea typeface="Cambria Math" charset="0"/>
                                <a:cs typeface="Cambria Math" charset="0"/>
                              </a:rPr>
                            </m:ctrlPr>
                          </m:dPr>
                          <m:e>
                            <m:r>
                              <a:rPr kumimoji="1" lang="en-US" altLang="zh-CN" sz="2200" i="1">
                                <a:latin typeface="Cambria Math" charset="0"/>
                              </a:rPr>
                              <m:t>−</m:t>
                            </m:r>
                            <m:r>
                              <a:rPr kumimoji="1" lang="en-US" altLang="zh-CN" sz="2200" i="1">
                                <a:latin typeface="Cambria Math" charset="0"/>
                                <a:ea typeface="Cambria Math" charset="0"/>
                                <a:cs typeface="Cambria Math" charset="0"/>
                              </a:rPr>
                              <m:t>𝜇</m:t>
                            </m:r>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𝑠</m:t>
                                </m:r>
                              </m:sub>
                            </m:sSub>
                            <m:r>
                              <a:rPr kumimoji="1" lang="en-US" altLang="zh-CN" sz="2200" i="1">
                                <a:latin typeface="Cambria Math" charset="0"/>
                                <a:ea typeface="Cambria Math" charset="0"/>
                                <a:cs typeface="Cambria Math" charset="0"/>
                              </a:rPr>
                              <m:t>/</m:t>
                            </m:r>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𝑙</m:t>
                                </m:r>
                              </m:sub>
                            </m:sSub>
                          </m:e>
                        </m:d>
                      </m:num>
                      <m:den>
                        <m:r>
                          <a:rPr kumimoji="1" lang="en-US" altLang="zh-CN" sz="2200" i="1">
                            <a:latin typeface="Cambria Math" charset="0"/>
                            <a:ea typeface="Cambria Math" charset="0"/>
                            <a:cs typeface="Cambria Math" charset="0"/>
                          </a:rPr>
                          <m:t>𝑒𝑟𝑓𝑐</m:t>
                        </m:r>
                        <m:d>
                          <m:dPr>
                            <m:begChr m:val="["/>
                            <m:endChr m:val="]"/>
                            <m:ctrlPr>
                              <a:rPr kumimoji="1" lang="mr-IN" altLang="zh-CN" sz="2200" i="1">
                                <a:latin typeface="Cambria Math" panose="02040503050406030204" pitchFamily="18" charset="0"/>
                                <a:ea typeface="Cambria Math" charset="0"/>
                                <a:cs typeface="Cambria Math" charset="0"/>
                              </a:rPr>
                            </m:ctrlPr>
                          </m:dPr>
                          <m:e>
                            <m:r>
                              <a:rPr kumimoji="1" lang="en-US" altLang="zh-CN" sz="2200" i="1">
                                <a:latin typeface="Cambria Math" charset="0"/>
                                <a:ea typeface="Cambria Math" charset="0"/>
                                <a:cs typeface="Cambria Math" charset="0"/>
                              </a:rPr>
                              <m:t>𝜇</m:t>
                            </m:r>
                            <m:sSup>
                              <m:sSupPr>
                                <m:ctrlPr>
                                  <a:rPr kumimoji="1" lang="en-US" altLang="zh-CN" sz="2200" i="1">
                                    <a:latin typeface="Cambria Math" panose="02040503050406030204" pitchFamily="18" charset="0"/>
                                    <a:ea typeface="Cambria Math" charset="0"/>
                                    <a:cs typeface="Cambria Math" charset="0"/>
                                  </a:rPr>
                                </m:ctrlPr>
                              </m:sSupPr>
                              <m:e>
                                <m:d>
                                  <m:dPr>
                                    <m:ctrlPr>
                                      <a:rPr kumimoji="1" lang="mr-IN" altLang="zh-CN" sz="2200" i="1">
                                        <a:latin typeface="Cambria Math" panose="02040503050406030204" pitchFamily="18" charset="0"/>
                                        <a:ea typeface="Cambria Math" charset="0"/>
                                        <a:cs typeface="Cambria Math" charset="0"/>
                                      </a:rPr>
                                    </m:ctrlPr>
                                  </m:dPr>
                                  <m:e>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𝑠</m:t>
                                        </m:r>
                                      </m:sub>
                                    </m:sSub>
                                    <m:r>
                                      <a:rPr kumimoji="1" lang="en-US" altLang="zh-CN" sz="2200" i="1">
                                        <a:latin typeface="Cambria Math" charset="0"/>
                                        <a:ea typeface="Cambria Math" charset="0"/>
                                        <a:cs typeface="Cambria Math" charset="0"/>
                                      </a:rPr>
                                      <m:t>/</m:t>
                                    </m:r>
                                    <m:sSub>
                                      <m:sSubPr>
                                        <m:ctrlPr>
                                          <a:rPr kumimoji="1" lang="en-US" altLang="zh-CN" sz="2200" i="1">
                                            <a:latin typeface="Cambria Math" panose="02040503050406030204" pitchFamily="18" charset="0"/>
                                            <a:ea typeface="Cambria Math" charset="0"/>
                                            <a:cs typeface="Cambria Math" charset="0"/>
                                          </a:rPr>
                                        </m:ctrlPr>
                                      </m:sSubPr>
                                      <m:e>
                                        <m:r>
                                          <a:rPr kumimoji="1" lang="en-US" altLang="zh-CN" sz="2200" i="1">
                                            <a:latin typeface="Cambria Math" charset="0"/>
                                            <a:ea typeface="Cambria Math" charset="0"/>
                                            <a:cs typeface="Cambria Math" charset="0"/>
                                          </a:rPr>
                                          <m:t>𝛼</m:t>
                                        </m:r>
                                      </m:e>
                                      <m:sub>
                                        <m:r>
                                          <a:rPr kumimoji="1" lang="en-US" altLang="zh-CN" sz="2200" i="1">
                                            <a:latin typeface="Cambria Math" charset="0"/>
                                            <a:ea typeface="Cambria Math" charset="0"/>
                                            <a:cs typeface="Cambria Math" charset="0"/>
                                          </a:rPr>
                                          <m:t>𝑙</m:t>
                                        </m:r>
                                      </m:sub>
                                    </m:sSub>
                                  </m:e>
                                </m:d>
                              </m:e>
                              <m:sup>
                                <m:r>
                                  <a:rPr kumimoji="1" lang="en-US" altLang="zh-CN" sz="2200" i="1">
                                    <a:latin typeface="Cambria Math" charset="0"/>
                                    <a:ea typeface="Cambria Math" charset="0"/>
                                    <a:cs typeface="Cambria Math" charset="0"/>
                                  </a:rPr>
                                  <m:t>1/2</m:t>
                                </m:r>
                              </m:sup>
                            </m:sSup>
                          </m:e>
                        </m:d>
                      </m:den>
                    </m:f>
                  </m:oMath>
                </a14:m>
                <a:r>
                  <a:rPr kumimoji="1" lang="en-US" altLang="zh-CN" sz="2200" dirty="0"/>
                  <a:t>=</a:t>
                </a:r>
                <a14:m>
                  <m:oMath xmlns:m="http://schemas.openxmlformats.org/officeDocument/2006/math">
                    <m:f>
                      <m:fPr>
                        <m:ctrlPr>
                          <a:rPr kumimoji="1" lang="mr-IN" altLang="zh-CN" sz="2200" i="1" dirty="0" smtClean="0">
                            <a:latin typeface="Cambria Math" panose="02040503050406030204" pitchFamily="18" charset="0"/>
                          </a:rPr>
                        </m:ctrlPr>
                      </m:fPr>
                      <m:num>
                        <m:r>
                          <a:rPr kumimoji="1" lang="mr-IN" altLang="zh-CN" sz="2200" i="1" dirty="0" smtClean="0">
                            <a:latin typeface="Cambria Math" charset="0"/>
                            <a:ea typeface="Cambria Math" charset="0"/>
                            <a:cs typeface="Cambria Math" charset="0"/>
                          </a:rPr>
                          <m:t>𝜇</m:t>
                        </m:r>
                        <m:r>
                          <a:rPr kumimoji="1" lang="en-US" altLang="zh-CN" sz="2200" b="0" i="1" dirty="0" smtClean="0">
                            <a:latin typeface="Cambria Math" charset="0"/>
                            <a:ea typeface="Cambria Math" charset="0"/>
                            <a:cs typeface="Cambria Math" charset="0"/>
                          </a:rPr>
                          <m:t>𝐿</m:t>
                        </m:r>
                        <m:rad>
                          <m:radPr>
                            <m:degHide m:val="on"/>
                            <m:ctrlPr>
                              <a:rPr kumimoji="1" lang="en-US" altLang="zh-CN" sz="2200" b="0" i="1" dirty="0" smtClean="0">
                                <a:latin typeface="Cambria Math" panose="02040503050406030204" pitchFamily="18" charset="0"/>
                                <a:ea typeface="Cambria Math" charset="0"/>
                                <a:cs typeface="Cambria Math" charset="0"/>
                              </a:rPr>
                            </m:ctrlPr>
                          </m:radPr>
                          <m:deg/>
                          <m:e>
                            <m:r>
                              <a:rPr kumimoji="1" lang="en-US" altLang="zh-CN" sz="2200" b="0" i="1" dirty="0" smtClean="0">
                                <a:latin typeface="Cambria Math" charset="0"/>
                                <a:ea typeface="Cambria Math" charset="0"/>
                                <a:cs typeface="Cambria Math" charset="0"/>
                              </a:rPr>
                              <m:t>𝜋</m:t>
                            </m:r>
                          </m:e>
                        </m:rad>
                      </m:num>
                      <m:den>
                        <m:sSub>
                          <m:sSubPr>
                            <m:ctrlPr>
                              <a:rPr kumimoji="1" lang="en-US" altLang="zh-CN" sz="2200" i="1" dirty="0" smtClean="0">
                                <a:latin typeface="Cambria Math" panose="02040503050406030204" pitchFamily="18" charset="0"/>
                              </a:rPr>
                            </m:ctrlPr>
                          </m:sSubPr>
                          <m:e>
                            <m:r>
                              <a:rPr kumimoji="1" lang="en-US" altLang="zh-CN" sz="2200" b="0" i="1" dirty="0" smtClean="0">
                                <a:latin typeface="Cambria Math" charset="0"/>
                              </a:rPr>
                              <m:t>𝑐</m:t>
                            </m:r>
                          </m:e>
                          <m:sub>
                            <m:r>
                              <a:rPr kumimoji="1" lang="en-US" altLang="zh-CN" sz="2200" b="0" i="1" dirty="0" smtClean="0">
                                <a:latin typeface="Cambria Math" charset="0"/>
                              </a:rPr>
                              <m:t>𝑝</m:t>
                            </m:r>
                          </m:sub>
                        </m:sSub>
                        <m:r>
                          <a:rPr kumimoji="1" lang="en-US" altLang="zh-CN" sz="2200" b="0" i="1" dirty="0" smtClean="0">
                            <a:latin typeface="Cambria Math" charset="0"/>
                          </a:rPr>
                          <m:t>𝑠</m:t>
                        </m:r>
                        <m:r>
                          <a:rPr kumimoji="1" lang="en-US" altLang="zh-CN" sz="2200" b="0" i="1" dirty="0" smtClean="0">
                            <a:latin typeface="Cambria Math" charset="0"/>
                          </a:rPr>
                          <m:t>(</m:t>
                        </m:r>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𝑝</m:t>
                            </m:r>
                          </m:sub>
                        </m:sSub>
                        <m:r>
                          <a:rPr kumimoji="1" lang="en-US" altLang="zh-CN" sz="2200" i="1">
                            <a:latin typeface="Cambria Math" charset="0"/>
                          </a:rPr>
                          <m:t>−</m:t>
                        </m:r>
                        <m:sSub>
                          <m:sSubPr>
                            <m:ctrlPr>
                              <a:rPr kumimoji="1" lang="en-US" altLang="zh-CN" sz="2200" i="1">
                                <a:latin typeface="Cambria Math" panose="02040503050406030204" pitchFamily="18" charset="0"/>
                              </a:rPr>
                            </m:ctrlPr>
                          </m:sSubPr>
                          <m:e>
                            <m:r>
                              <a:rPr kumimoji="1" lang="en-US" altLang="zh-CN" sz="2200" i="1">
                                <a:latin typeface="Cambria Math" charset="0"/>
                              </a:rPr>
                              <m:t>𝑡</m:t>
                            </m:r>
                          </m:e>
                          <m:sub>
                            <m:r>
                              <a:rPr kumimoji="1" lang="en-US" altLang="zh-CN" sz="2200" i="1">
                                <a:latin typeface="Cambria Math" charset="0"/>
                              </a:rPr>
                              <m:t>0</m:t>
                            </m:r>
                          </m:sub>
                        </m:sSub>
                        <m:r>
                          <a:rPr kumimoji="1" lang="en-US" altLang="zh-CN" sz="2200" b="0" i="1" dirty="0" smtClean="0">
                            <a:latin typeface="Cambria Math" charset="0"/>
                          </a:rPr>
                          <m:t>)</m:t>
                        </m:r>
                      </m:den>
                    </m:f>
                  </m:oMath>
                </a14:m>
                <a:endParaRPr kumimoji="1" lang="zh-CN" altLang="en-US" sz="22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371188" y="4436242"/>
                <a:ext cx="5975034" cy="654153"/>
              </a:xfrm>
              <a:prstGeom prst="rect">
                <a:avLst/>
              </a:prstGeom>
              <a:blipFill rotWithShape="0">
                <a:blip r:embed="rId8"/>
                <a:stretch>
                  <a:fillRect l="-102" b="-37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781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四、求解相变问题的积分法</a:t>
            </a:r>
            <a:endParaRPr sz="2800" b="1" dirty="0">
              <a:solidFill>
                <a:srgbClr val="FF0000"/>
              </a:solidFill>
              <a:latin typeface="黑体" panose="02010609060101010101" pitchFamily="49" charset="-122"/>
              <a:ea typeface="黑体" panose="02010609060101010101" pitchFamily="49" charset="-122"/>
              <a:cs typeface="黑体"/>
            </a:endParaRPr>
          </a:p>
        </p:txBody>
      </p:sp>
      <p:pic>
        <p:nvPicPr>
          <p:cNvPr id="11" name="图片 10"/>
          <p:cNvPicPr>
            <a:picLocks noChangeAspect="1"/>
          </p:cNvPicPr>
          <p:nvPr/>
        </p:nvPicPr>
        <p:blipFill>
          <a:blip r:embed="rId2"/>
          <a:stretch>
            <a:fillRect/>
          </a:stretch>
        </p:blipFill>
        <p:spPr>
          <a:xfrm>
            <a:off x="609600" y="1538139"/>
            <a:ext cx="5833173" cy="3363483"/>
          </a:xfrm>
          <a:prstGeom prst="rect">
            <a:avLst/>
          </a:prstGeom>
        </p:spPr>
      </p:pic>
      <p:sp>
        <p:nvSpPr>
          <p:cNvPr id="12" name="矩形 11"/>
          <p:cNvSpPr/>
          <p:nvPr/>
        </p:nvSpPr>
        <p:spPr>
          <a:xfrm>
            <a:off x="1557385" y="4886365"/>
            <a:ext cx="2492990" cy="369332"/>
          </a:xfrm>
          <a:prstGeom prst="rect">
            <a:avLst/>
          </a:prstGeom>
        </p:spPr>
        <p:txBody>
          <a:bodyPr wrap="none">
            <a:spAutoFit/>
          </a:bodyPr>
          <a:lstStyle/>
          <a:p>
            <a:r>
              <a:rPr kumimoji="1" lang="zh-CN" altLang="en-US" b="1" dirty="0">
                <a:latin typeface="SimHei" charset="-122"/>
                <a:ea typeface="SimHei" charset="-122"/>
                <a:cs typeface="SimHei" charset="-122"/>
              </a:rPr>
              <a:t>半无限空间内熔化过程</a:t>
            </a:r>
            <a:endParaRPr lang="zh-CN" altLang="en-US" dirty="0"/>
          </a:p>
        </p:txBody>
      </p:sp>
      <mc:AlternateContent xmlns:mc="http://schemas.openxmlformats.org/markup-compatibility/2006" xmlns:a14="http://schemas.microsoft.com/office/drawing/2010/main">
        <mc:Choice Requires="a14">
          <p:sp>
            <p:nvSpPr>
              <p:cNvPr id="13" name="矩形 12"/>
              <p:cNvSpPr/>
              <p:nvPr/>
            </p:nvSpPr>
            <p:spPr>
              <a:xfrm>
                <a:off x="5281325" y="3728695"/>
                <a:ext cx="3453886" cy="2373920"/>
              </a:xfrm>
              <a:prstGeom prst="rect">
                <a:avLst/>
              </a:prstGeom>
            </p:spPr>
            <p:txBody>
              <a:bodyPr wrap="square">
                <a:spAutoFit/>
              </a:bodyPr>
              <a:lstStyle/>
              <a:p>
                <a:r>
                  <a:rPr kumimoji="1" lang="zh-CN" altLang="en-US" b="1" dirty="0">
                    <a:latin typeface="SimHei" charset="-122"/>
                    <a:ea typeface="SimHei" charset="-122"/>
                    <a:cs typeface="SimHei" charset="-122"/>
                  </a:rPr>
                  <a:t>固体初始温度</a:t>
                </a:r>
                <a14:m>
                  <m:oMath xmlns:m="http://schemas.openxmlformats.org/officeDocument/2006/math">
                    <m:sSub>
                      <m:sSubPr>
                        <m:ctrlPr>
                          <a:rPr kumimoji="1" lang="en-US" altLang="zh-CN" b="1" i="1" smtClean="0">
                            <a:latin typeface="Cambria Math" panose="02040503050406030204" pitchFamily="18" charset="0"/>
                            <a:ea typeface="SimHei" charset="-122"/>
                            <a:cs typeface="SimHei" charset="-122"/>
                          </a:rPr>
                        </m:ctrlPr>
                      </m:sSubPr>
                      <m:e>
                        <m:r>
                          <a:rPr kumimoji="1" lang="en-US" altLang="zh-CN" b="1" i="0" smtClean="0">
                            <a:latin typeface="Cambria Math" charset="0"/>
                            <a:ea typeface="SimHei" charset="-122"/>
                            <a:cs typeface="SimHei" charset="-122"/>
                          </a:rPr>
                          <m:t>𝐭</m:t>
                        </m:r>
                      </m:e>
                      <m:sub>
                        <m:r>
                          <a:rPr kumimoji="1" lang="en-US" altLang="zh-CN" b="1" i="0" smtClean="0">
                            <a:latin typeface="Cambria Math" charset="0"/>
                            <a:ea typeface="SimHei" charset="-122"/>
                            <a:cs typeface="SimHei" charset="-122"/>
                          </a:rPr>
                          <m:t>𝐢</m:t>
                        </m:r>
                      </m:sub>
                    </m:sSub>
                  </m:oMath>
                </a14:m>
                <a:r>
                  <a:rPr lang="zh-CN" altLang="en-US" b="1" dirty="0">
                    <a:latin typeface="SimHei" charset="-122"/>
                    <a:ea typeface="SimHei" charset="-122"/>
                    <a:cs typeface="SimHei" charset="-122"/>
                  </a:rPr>
                  <a:t>等于其熔化温度</a:t>
                </a:r>
                <a14:m>
                  <m:oMath xmlns:m="http://schemas.openxmlformats.org/officeDocument/2006/math">
                    <m:sSub>
                      <m:sSubPr>
                        <m:ctrlPr>
                          <a:rPr lang="en-US" altLang="zh-CN" b="1" i="1" smtClean="0">
                            <a:latin typeface="Cambria Math" panose="02040503050406030204" pitchFamily="18" charset="0"/>
                            <a:ea typeface="SimHei" charset="-122"/>
                            <a:cs typeface="SimHei" charset="-122"/>
                          </a:rPr>
                        </m:ctrlPr>
                      </m:sSubPr>
                      <m:e>
                        <m:r>
                          <a:rPr lang="en-US" altLang="zh-CN" b="1" i="0" smtClean="0">
                            <a:latin typeface="Cambria Math" charset="0"/>
                            <a:ea typeface="SimHei" charset="-122"/>
                            <a:cs typeface="SimHei" charset="-122"/>
                          </a:rPr>
                          <m:t>𝐭</m:t>
                        </m:r>
                      </m:e>
                      <m:sub>
                        <m:r>
                          <a:rPr lang="en-US" altLang="zh-CN" b="1" i="0" smtClean="0">
                            <a:latin typeface="Cambria Math" charset="0"/>
                            <a:ea typeface="SimHei" charset="-122"/>
                            <a:cs typeface="SimHei" charset="-122"/>
                          </a:rPr>
                          <m:t>𝐩</m:t>
                        </m:r>
                      </m:sub>
                    </m:sSub>
                    <m:r>
                      <a:rPr lang="zh-CN" altLang="en-US" b="1" i="0" smtClean="0">
                        <a:latin typeface="Cambria Math" charset="0"/>
                        <a:ea typeface="SimHei" charset="-122"/>
                        <a:cs typeface="SimHei" charset="-122"/>
                      </a:rPr>
                      <m:t>。时间</m:t>
                    </m:r>
                    <m:r>
                      <a:rPr lang="zh-CN" altLang="en-US" b="1" i="0" smtClean="0">
                        <a:latin typeface="Cambria Math" charset="0"/>
                        <a:ea typeface="SimHei" charset="-122"/>
                        <a:cs typeface="SimHei" charset="-122"/>
                      </a:rPr>
                      <m:t>𝛕</m:t>
                    </m:r>
                    <m:r>
                      <a:rPr lang="en-US" altLang="zh-CN" b="1" i="0" smtClean="0">
                        <a:latin typeface="Cambria Math" charset="0"/>
                        <a:ea typeface="SimHei" charset="-122"/>
                        <a:cs typeface="SimHei" charset="-122"/>
                      </a:rPr>
                      <m:t>&gt;</m:t>
                    </m:r>
                    <m:r>
                      <a:rPr lang="en-US" altLang="zh-CN" b="1" i="0" smtClean="0">
                        <a:latin typeface="Cambria Math" charset="0"/>
                        <a:ea typeface="SimHei" charset="-122"/>
                        <a:cs typeface="SimHei" charset="-122"/>
                      </a:rPr>
                      <m:t>𝟎</m:t>
                    </m:r>
                    <m:r>
                      <a:rPr lang="zh-CN" altLang="en-US" b="1" i="0" smtClean="0">
                        <a:latin typeface="Cambria Math" charset="0"/>
                        <a:ea typeface="SimHei" charset="-122"/>
                        <a:cs typeface="SimHei" charset="-122"/>
                      </a:rPr>
                      <m:t>时，</m:t>
                    </m:r>
                    <m:r>
                      <a:rPr lang="en-US" altLang="zh-CN" b="1" i="0" smtClean="0">
                        <a:latin typeface="Cambria Math" charset="0"/>
                        <a:ea typeface="SimHei" charset="-122"/>
                        <a:cs typeface="SimHei" charset="-122"/>
                      </a:rPr>
                      <m:t>𝐱</m:t>
                    </m:r>
                    <m:r>
                      <a:rPr lang="en-US" altLang="zh-CN" b="1" i="0" smtClean="0">
                        <a:latin typeface="Cambria Math" charset="0"/>
                        <a:ea typeface="SimHei" charset="-122"/>
                        <a:cs typeface="SimHei" charset="-122"/>
                      </a:rPr>
                      <m:t>=</m:t>
                    </m:r>
                    <m:r>
                      <a:rPr lang="en-US" altLang="zh-CN" b="1" i="0" smtClean="0">
                        <a:latin typeface="Cambria Math" charset="0"/>
                        <a:ea typeface="SimHei" charset="-122"/>
                        <a:cs typeface="SimHei" charset="-122"/>
                      </a:rPr>
                      <m:t>𝟎</m:t>
                    </m:r>
                  </m:oMath>
                </a14:m>
                <a:r>
                  <a:rPr lang="zh-CN" altLang="en-US" b="1" dirty="0">
                    <a:latin typeface="SimHei" charset="-122"/>
                    <a:ea typeface="SimHei" charset="-122"/>
                    <a:cs typeface="SimHei" charset="-122"/>
                  </a:rPr>
                  <a:t>的边界温度升高至</a:t>
                </a:r>
                <a14:m>
                  <m:oMath xmlns:m="http://schemas.openxmlformats.org/officeDocument/2006/math">
                    <m:sSub>
                      <m:sSubPr>
                        <m:ctrlPr>
                          <a:rPr lang="en-US" altLang="zh-CN" b="1" i="1" smtClean="0">
                            <a:latin typeface="Cambria Math" panose="02040503050406030204" pitchFamily="18" charset="0"/>
                            <a:ea typeface="SimHei" charset="-122"/>
                            <a:cs typeface="SimHei" charset="-122"/>
                          </a:rPr>
                        </m:ctrlPr>
                      </m:sSubPr>
                      <m:e>
                        <m:r>
                          <a:rPr lang="en-US" altLang="zh-CN" b="1" i="0" smtClean="0">
                            <a:latin typeface="Cambria Math" charset="0"/>
                            <a:ea typeface="SimHei" charset="-122"/>
                            <a:cs typeface="SimHei" charset="-122"/>
                          </a:rPr>
                          <m:t>𝐭</m:t>
                        </m:r>
                      </m:e>
                      <m:sub>
                        <m:r>
                          <a:rPr lang="en-US" altLang="zh-CN" b="1" i="0" smtClean="0">
                            <a:latin typeface="Cambria Math" charset="0"/>
                            <a:ea typeface="SimHei" charset="-122"/>
                            <a:cs typeface="SimHei" charset="-122"/>
                          </a:rPr>
                          <m:t>𝐰</m:t>
                        </m:r>
                      </m:sub>
                    </m:sSub>
                    <m:d>
                      <m:dPr>
                        <m:ctrlPr>
                          <a:rPr lang="en-US" altLang="zh-CN" b="1" i="1" smtClean="0">
                            <a:latin typeface="Cambria Math" panose="02040503050406030204" pitchFamily="18" charset="0"/>
                            <a:ea typeface="SimHei" charset="-122"/>
                            <a:cs typeface="SimHei" charset="-122"/>
                          </a:rPr>
                        </m:ctrlPr>
                      </m:dPr>
                      <m:e>
                        <m:sSub>
                          <m:sSubPr>
                            <m:ctrlPr>
                              <a:rPr lang="en-US" altLang="zh-CN" b="1" i="1" smtClean="0">
                                <a:latin typeface="Cambria Math" panose="02040503050406030204" pitchFamily="18" charset="0"/>
                                <a:ea typeface="SimHei" charset="-122"/>
                                <a:cs typeface="SimHei" charset="-122"/>
                              </a:rPr>
                            </m:ctrlPr>
                          </m:sSubPr>
                          <m:e>
                            <m:r>
                              <a:rPr lang="en-US" altLang="zh-CN" b="1" i="0" smtClean="0">
                                <a:latin typeface="Cambria Math" charset="0"/>
                                <a:ea typeface="SimHei" charset="-122"/>
                                <a:cs typeface="SimHei" charset="-122"/>
                              </a:rPr>
                              <m:t>𝐭</m:t>
                            </m:r>
                          </m:e>
                          <m:sub>
                            <m:r>
                              <a:rPr lang="en-US" altLang="zh-CN" b="1" i="0" smtClean="0">
                                <a:latin typeface="Cambria Math" charset="0"/>
                                <a:ea typeface="SimHei" charset="-122"/>
                                <a:cs typeface="SimHei" charset="-122"/>
                              </a:rPr>
                              <m:t>𝐰</m:t>
                            </m:r>
                          </m:sub>
                        </m:sSub>
                        <m:r>
                          <a:rPr lang="en-US" altLang="zh-CN" b="1" i="0" smtClean="0">
                            <a:latin typeface="Cambria Math" charset="0"/>
                            <a:ea typeface="SimHei" charset="-122"/>
                            <a:cs typeface="SimHei" charset="-122"/>
                          </a:rPr>
                          <m:t>&gt;</m:t>
                        </m:r>
                        <m:sSub>
                          <m:sSubPr>
                            <m:ctrlPr>
                              <a:rPr lang="en-US" altLang="zh-CN" b="1" i="1" smtClean="0">
                                <a:latin typeface="Cambria Math" panose="02040503050406030204" pitchFamily="18" charset="0"/>
                                <a:ea typeface="SimHei" charset="-122"/>
                                <a:cs typeface="SimHei" charset="-122"/>
                              </a:rPr>
                            </m:ctrlPr>
                          </m:sSubPr>
                          <m:e>
                            <m:r>
                              <a:rPr lang="en-US" altLang="zh-CN" b="1" i="0" smtClean="0">
                                <a:latin typeface="Cambria Math" charset="0"/>
                                <a:ea typeface="SimHei" charset="-122"/>
                                <a:cs typeface="SimHei" charset="-122"/>
                              </a:rPr>
                              <m:t>𝐭</m:t>
                            </m:r>
                          </m:e>
                          <m:sub>
                            <m:r>
                              <a:rPr lang="en-US" altLang="zh-CN" b="1" i="0" smtClean="0">
                                <a:latin typeface="Cambria Math" charset="0"/>
                                <a:ea typeface="SimHei" charset="-122"/>
                                <a:cs typeface="SimHei" charset="-122"/>
                              </a:rPr>
                              <m:t>𝐩</m:t>
                            </m:r>
                          </m:sub>
                        </m:sSub>
                      </m:e>
                    </m:d>
                    <m:r>
                      <a:rPr lang="zh-CN" altLang="en-US" b="1" i="0" smtClean="0">
                        <a:latin typeface="Cambria Math" charset="0"/>
                        <a:ea typeface="SimHei" charset="-122"/>
                        <a:cs typeface="SimHei" charset="-122"/>
                      </a:rPr>
                      <m:t>，并保持</m:t>
                    </m:r>
                  </m:oMath>
                </a14:m>
                <a:r>
                  <a:rPr lang="zh-CN" altLang="en-US" b="1" dirty="0">
                    <a:latin typeface="SimHei" charset="-122"/>
                    <a:ea typeface="SimHei" charset="-122"/>
                    <a:cs typeface="SimHei" charset="-122"/>
                  </a:rPr>
                  <a:t>这个温度。于是固体被加热，且从</a:t>
                </a:r>
                <a14:m>
                  <m:oMath xmlns:m="http://schemas.openxmlformats.org/officeDocument/2006/math">
                    <m:r>
                      <a:rPr lang="en-US" altLang="zh-CN" b="1" i="0">
                        <a:latin typeface="Cambria Math" charset="0"/>
                        <a:ea typeface="SimHei" charset="-122"/>
                        <a:cs typeface="SimHei" charset="-122"/>
                      </a:rPr>
                      <m:t>𝐱</m:t>
                    </m:r>
                    <m:r>
                      <a:rPr lang="en-US" altLang="zh-CN" b="1" i="0">
                        <a:latin typeface="Cambria Math" charset="0"/>
                        <a:ea typeface="SimHei" charset="-122"/>
                        <a:cs typeface="SimHei" charset="-122"/>
                      </a:rPr>
                      <m:t>=</m:t>
                    </m:r>
                    <m:r>
                      <a:rPr lang="en-US" altLang="zh-CN" b="1" i="0">
                        <a:latin typeface="Cambria Math" charset="0"/>
                        <a:ea typeface="SimHei" charset="-122"/>
                        <a:cs typeface="SimHei" charset="-122"/>
                      </a:rPr>
                      <m:t>𝟎</m:t>
                    </m:r>
                  </m:oMath>
                </a14:m>
                <a:r>
                  <a:rPr lang="zh-CN" altLang="en-US" b="1" dirty="0">
                    <a:latin typeface="SimHei" charset="-122"/>
                    <a:ea typeface="SimHei" charset="-122"/>
                    <a:cs typeface="SimHei" charset="-122"/>
                  </a:rPr>
                  <a:t>处开始熔化，并逐渐向其内部扩展，相界面</a:t>
                </a:r>
                <a14:m>
                  <m:oMath xmlns:m="http://schemas.openxmlformats.org/officeDocument/2006/math">
                    <m:r>
                      <a:rPr lang="zh-CN" altLang="en-US" b="1" i="0" dirty="0" smtClean="0">
                        <a:latin typeface="Cambria Math" charset="0"/>
                        <a:ea typeface="SimHei" charset="-122"/>
                        <a:cs typeface="SimHei" charset="-122"/>
                      </a:rPr>
                      <m:t>朝</m:t>
                    </m:r>
                    <m:r>
                      <a:rPr lang="en-US" altLang="zh-CN" b="1" i="0">
                        <a:latin typeface="Cambria Math" charset="0"/>
                        <a:ea typeface="SimHei" charset="-122"/>
                        <a:cs typeface="SimHei" charset="-122"/>
                      </a:rPr>
                      <m:t>𝐱</m:t>
                    </m:r>
                    <m:r>
                      <a:rPr lang="zh-CN" altLang="en-US" b="1" i="0" smtClean="0">
                        <a:latin typeface="Cambria Math" charset="0"/>
                        <a:ea typeface="SimHei" charset="-122"/>
                        <a:cs typeface="SimHei" charset="-122"/>
                      </a:rPr>
                      <m:t>轴正向移动。在整个熔化</m:t>
                    </m:r>
                  </m:oMath>
                </a14:m>
                <a:r>
                  <a:rPr lang="zh-CN" altLang="en-US" b="1" dirty="0">
                    <a:latin typeface="SimHei" charset="-122"/>
                    <a:ea typeface="SimHei" charset="-122"/>
                    <a:cs typeface="SimHei" charset="-122"/>
                  </a:rPr>
                  <a:t>过程中，固相区的温度维持</a:t>
                </a:r>
                <a14:m>
                  <m:oMath xmlns:m="http://schemas.openxmlformats.org/officeDocument/2006/math">
                    <m:sSub>
                      <m:sSubPr>
                        <m:ctrlPr>
                          <a:rPr lang="en-US" altLang="zh-CN" b="1" i="1" smtClean="0">
                            <a:latin typeface="Cambria Math" panose="02040503050406030204" pitchFamily="18" charset="0"/>
                            <a:ea typeface="SimHei" charset="-122"/>
                            <a:cs typeface="SimHei" charset="-122"/>
                          </a:rPr>
                        </m:ctrlPr>
                      </m:sSubPr>
                      <m:e>
                        <m:r>
                          <a:rPr lang="en-US" altLang="zh-CN" b="1" i="0" smtClean="0">
                            <a:latin typeface="Cambria Math" charset="0"/>
                            <a:ea typeface="SimHei" charset="-122"/>
                            <a:cs typeface="SimHei" charset="-122"/>
                          </a:rPr>
                          <m:t>𝐭</m:t>
                        </m:r>
                      </m:e>
                      <m:sub>
                        <m:r>
                          <a:rPr lang="en-US" altLang="zh-CN" b="1" i="0" smtClean="0">
                            <a:latin typeface="Cambria Math" charset="0"/>
                            <a:ea typeface="SimHei" charset="-122"/>
                            <a:cs typeface="SimHei" charset="-122"/>
                          </a:rPr>
                          <m:t>𝐢</m:t>
                        </m:r>
                      </m:sub>
                    </m:sSub>
                  </m:oMath>
                </a14:m>
                <a:r>
                  <a:rPr lang="zh-CN" altLang="en-US" b="1" dirty="0">
                    <a:latin typeface="SimHei" charset="-122"/>
                    <a:ea typeface="SimHei" charset="-122"/>
                    <a:cs typeface="SimHei" charset="-122"/>
                  </a:rPr>
                  <a:t>不变。</a:t>
                </a:r>
              </a:p>
            </p:txBody>
          </p:sp>
        </mc:Choice>
        <mc:Fallback xmlns="">
          <p:sp>
            <p:nvSpPr>
              <p:cNvPr id="13" name="矩形 12"/>
              <p:cNvSpPr>
                <a:spLocks noRot="1" noChangeAspect="1" noMove="1" noResize="1" noEditPoints="1" noAdjustHandles="1" noChangeArrowheads="1" noChangeShapeType="1" noTextEdit="1"/>
              </p:cNvSpPr>
              <p:nvPr/>
            </p:nvSpPr>
            <p:spPr>
              <a:xfrm>
                <a:off x="5281325" y="3728695"/>
                <a:ext cx="3453886" cy="2373920"/>
              </a:xfrm>
              <a:prstGeom prst="rect">
                <a:avLst/>
              </a:prstGeom>
              <a:blipFill rotWithShape="0">
                <a:blip r:embed="rId3"/>
                <a:stretch>
                  <a:fillRect l="-1411" t="-2057" r="-7937" b="-30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219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10" name="图片 9"/>
          <p:cNvPicPr>
            <a:picLocks noChangeAspect="1"/>
          </p:cNvPicPr>
          <p:nvPr/>
        </p:nvPicPr>
        <p:blipFill>
          <a:blip r:embed="rId2"/>
          <a:stretch>
            <a:fillRect/>
          </a:stretch>
        </p:blipFill>
        <p:spPr>
          <a:xfrm>
            <a:off x="329901" y="712070"/>
            <a:ext cx="5466743" cy="3152195"/>
          </a:xfrm>
          <a:prstGeom prst="rect">
            <a:avLst/>
          </a:prstGeom>
        </p:spPr>
      </p:pic>
      <p:sp>
        <p:nvSpPr>
          <p:cNvPr id="11" name="矩形 10"/>
          <p:cNvSpPr/>
          <p:nvPr/>
        </p:nvSpPr>
        <p:spPr>
          <a:xfrm>
            <a:off x="4827709" y="863640"/>
            <a:ext cx="1107996" cy="369332"/>
          </a:xfrm>
          <a:prstGeom prst="rect">
            <a:avLst/>
          </a:prstGeom>
        </p:spPr>
        <p:txBody>
          <a:bodyPr wrap="none">
            <a:spAutoFit/>
          </a:bodyPr>
          <a:lstStyle/>
          <a:p>
            <a:r>
              <a:rPr kumimoji="1" lang="zh-CN" altLang="en-US" b="1" dirty="0">
                <a:latin typeface="SimHei" charset="-122"/>
                <a:ea typeface="SimHei" charset="-122"/>
                <a:cs typeface="SimHei" charset="-122"/>
              </a:rPr>
              <a:t>过余温度</a:t>
            </a:r>
            <a:endParaRPr lang="zh-CN" altLang="en-US" dirty="0"/>
          </a:p>
        </p:txBody>
      </p:sp>
      <mc:AlternateContent xmlns:mc="http://schemas.openxmlformats.org/markup-compatibility/2006" xmlns:a14="http://schemas.microsoft.com/office/drawing/2010/main">
        <mc:Choice Requires="a14">
          <p:sp>
            <p:nvSpPr>
              <p:cNvPr id="12" name="文本框 11"/>
              <p:cNvSpPr txBox="1"/>
              <p:nvPr/>
            </p:nvSpPr>
            <p:spPr>
              <a:xfrm>
                <a:off x="5935705" y="899098"/>
                <a:ext cx="2232919"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935705" y="899098"/>
                <a:ext cx="2232919" cy="298415"/>
              </a:xfrm>
              <a:prstGeom prst="rect">
                <a:avLst/>
              </a:prstGeom>
              <a:blipFill rotWithShape="0">
                <a:blip r:embed="rId3"/>
                <a:stretch>
                  <a:fillRect l="-2186" r="-820" b="-204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5935705" y="1946017"/>
                <a:ext cx="1377877" cy="602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5935705" y="1946017"/>
                <a:ext cx="1377877" cy="602601"/>
              </a:xfrm>
              <a:prstGeom prst="rect">
                <a:avLst/>
              </a:prstGeom>
              <a:blipFill rotWithShape="0">
                <a:blip r:embed="rId4"/>
                <a:stretch>
                  <a:fillRect/>
                </a:stretch>
              </a:blipFill>
            </p:spPr>
            <p:txBody>
              <a:bodyPr/>
              <a:lstStyle/>
              <a:p>
                <a:r>
                  <a:rPr lang="zh-CN" altLang="en-US">
                    <a:noFill/>
                  </a:rPr>
                  <a:t> </a:t>
                </a:r>
              </a:p>
            </p:txBody>
          </p:sp>
        </mc:Fallback>
      </mc:AlternateContent>
      <p:sp>
        <p:nvSpPr>
          <p:cNvPr id="14" name="矩形 13"/>
          <p:cNvSpPr/>
          <p:nvPr/>
        </p:nvSpPr>
        <p:spPr>
          <a:xfrm>
            <a:off x="4830463" y="1394209"/>
            <a:ext cx="1107996" cy="369332"/>
          </a:xfrm>
          <a:prstGeom prst="rect">
            <a:avLst/>
          </a:prstGeom>
        </p:spPr>
        <p:txBody>
          <a:bodyPr wrap="none">
            <a:spAutoFit/>
          </a:bodyPr>
          <a:lstStyle/>
          <a:p>
            <a:r>
              <a:rPr kumimoji="1" lang="zh-CN" altLang="en-US" b="1" dirty="0">
                <a:latin typeface="SimHei" charset="-122"/>
                <a:ea typeface="SimHei" charset="-122"/>
                <a:cs typeface="SimHei" charset="-122"/>
              </a:rPr>
              <a:t>数学描述</a:t>
            </a:r>
            <a:endParaRPr lang="zh-CN" altLang="en-US" dirty="0"/>
          </a:p>
        </p:txBody>
      </p:sp>
      <mc:AlternateContent xmlns:mc="http://schemas.openxmlformats.org/markup-compatibility/2006" xmlns:a14="http://schemas.microsoft.com/office/drawing/2010/main">
        <mc:Choice Requires="a14">
          <p:sp>
            <p:nvSpPr>
              <p:cNvPr id="15" name="文本框 14"/>
              <p:cNvSpPr txBox="1"/>
              <p:nvPr/>
            </p:nvSpPr>
            <p:spPr>
              <a:xfrm>
                <a:off x="5690795" y="2806466"/>
                <a:ext cx="255467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𝑤</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5690795" y="2806466"/>
                <a:ext cx="2554674" cy="298415"/>
              </a:xfrm>
              <a:prstGeom prst="rect">
                <a:avLst/>
              </a:prstGeom>
              <a:blipFill rotWithShape="0">
                <a:blip r:embed="rId5"/>
                <a:stretch>
                  <a:fillRect l="-1909" t="-132653" r="-1671" b="-161224"/>
                </a:stretch>
              </a:blipFill>
            </p:spPr>
            <p:txBody>
              <a:bodyPr/>
              <a:lstStyle/>
              <a:p>
                <a:r>
                  <a:rPr lang="zh-CN" altLang="en-US">
                    <a:noFill/>
                  </a:rPr>
                  <a:t> </a:t>
                </a:r>
              </a:p>
            </p:txBody>
          </p:sp>
        </mc:Fallback>
      </mc:AlternateContent>
      <p:sp>
        <p:nvSpPr>
          <p:cNvPr id="16" name="矩形 15"/>
          <p:cNvSpPr/>
          <p:nvPr/>
        </p:nvSpPr>
        <p:spPr>
          <a:xfrm>
            <a:off x="4488011" y="3397470"/>
            <a:ext cx="1338828" cy="369332"/>
          </a:xfrm>
          <a:prstGeom prst="rect">
            <a:avLst/>
          </a:prstGeom>
        </p:spPr>
        <p:txBody>
          <a:bodyPr wrap="none">
            <a:spAutoFit/>
          </a:bodyPr>
          <a:lstStyle/>
          <a:p>
            <a:r>
              <a:rPr kumimoji="1" lang="zh-CN" altLang="en-US" b="1" dirty="0">
                <a:latin typeface="SimHei" charset="-122"/>
                <a:ea typeface="SimHei" charset="-122"/>
                <a:cs typeface="SimHei" charset="-122"/>
              </a:rPr>
              <a:t>相界面条件</a:t>
            </a:r>
            <a:endParaRPr lang="zh-CN" altLang="en-US" dirty="0"/>
          </a:p>
        </p:txBody>
      </p:sp>
      <mc:AlternateContent xmlns:mc="http://schemas.openxmlformats.org/markup-compatibility/2006" xmlns:a14="http://schemas.microsoft.com/office/drawing/2010/main">
        <mc:Choice Requires="a14">
          <p:sp>
            <p:nvSpPr>
              <p:cNvPr id="17" name="矩形 16"/>
              <p:cNvSpPr/>
              <p:nvPr/>
            </p:nvSpPr>
            <p:spPr>
              <a:xfrm>
                <a:off x="5226800" y="3840836"/>
                <a:ext cx="18644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r>
                        <a:rPr kumimoji="1" lang="en-US" altLang="zh-CN" i="1">
                          <a:latin typeface="Cambria Math" charset="0"/>
                        </a:rPr>
                        <m:t>=</m:t>
                      </m:r>
                      <m:r>
                        <a:rPr kumimoji="1" lang="en-US" altLang="zh-CN" b="0" i="1" smtClean="0">
                          <a:latin typeface="Cambria Math" charset="0"/>
                        </a:rPr>
                        <m:t>0   </m:t>
                      </m:r>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r>
                        <a:rPr kumimoji="1" lang="en-US" altLang="zh-CN" b="0" i="1" smtClean="0">
                          <a:latin typeface="Cambria Math" charset="0"/>
                        </a:rPr>
                        <m:t>(</m:t>
                      </m:r>
                      <m:r>
                        <a:rPr kumimoji="1" lang="en-US" altLang="zh-CN" i="1">
                          <a:latin typeface="Cambria Math" charset="0"/>
                          <a:ea typeface="Cambria Math" charset="0"/>
                          <a:cs typeface="Cambria Math" charset="0"/>
                        </a:rPr>
                        <m:t>𝜏</m:t>
                      </m:r>
                      <m:r>
                        <a:rPr kumimoji="1" lang="en-US" altLang="zh-CN" b="0" i="1" smtClean="0">
                          <a:latin typeface="Cambria Math" charset="0"/>
                        </a:rPr>
                        <m:t>)</m:t>
                      </m:r>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5226800" y="3840836"/>
                <a:ext cx="1864421" cy="369332"/>
              </a:xfrm>
              <a:prstGeom prst="rect">
                <a:avLst/>
              </a:prstGeom>
              <a:blipFill rotWithShape="0">
                <a:blip r:embed="rId6"/>
                <a:stretch>
                  <a:fillRect t="-96721" b="-1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827709" y="4409515"/>
                <a:ext cx="267220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𝑙</m:t>
                          </m:r>
                        </m:sub>
                      </m:sSub>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827709" y="4409515"/>
                <a:ext cx="2672206" cy="526747"/>
              </a:xfrm>
              <a:prstGeom prst="rect">
                <a:avLst/>
              </a:prstGeom>
              <a:blipFill rotWithShape="0">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611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文本框 9"/>
              <p:cNvSpPr txBox="1"/>
              <p:nvPr/>
            </p:nvSpPr>
            <p:spPr>
              <a:xfrm>
                <a:off x="870647" y="818663"/>
                <a:ext cx="1377877" cy="602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870647" y="818663"/>
                <a:ext cx="1377877" cy="602601"/>
              </a:xfrm>
              <a:prstGeom prst="rect">
                <a:avLst/>
              </a:prstGeom>
              <a:blipFill rotWithShape="0">
                <a:blip r:embed="rId2"/>
                <a:stretch>
                  <a:fillRect/>
                </a:stretch>
              </a:blipFill>
            </p:spPr>
            <p:txBody>
              <a:bodyPr/>
              <a:lstStyle/>
              <a:p>
                <a:r>
                  <a:rPr lang="zh-CN" altLang="en-US">
                    <a:noFill/>
                  </a:rPr>
                  <a:t> </a:t>
                </a:r>
              </a:p>
            </p:txBody>
          </p:sp>
        </mc:Fallback>
      </mc:AlternateContent>
      <p:sp>
        <p:nvSpPr>
          <p:cNvPr id="11" name="右箭头 10"/>
          <p:cNvSpPr/>
          <p:nvPr/>
        </p:nvSpPr>
        <p:spPr>
          <a:xfrm>
            <a:off x="2388373" y="1067017"/>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2" name="文本框 11"/>
              <p:cNvSpPr txBox="1"/>
              <p:nvPr/>
            </p:nvSpPr>
            <p:spPr>
              <a:xfrm>
                <a:off x="3550024" y="818663"/>
                <a:ext cx="4083618" cy="635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sup>
                        <m:e>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𝑑𝑥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e>
                            <m:sub>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𝜏</m:t>
                                  </m:r>
                                </m:e>
                              </m:d>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e>
                            <m:sub>
                              <m:r>
                                <a:rPr kumimoji="1" lang="en-US" altLang="zh-CN" b="0" i="1" smtClean="0">
                                  <a:latin typeface="Cambria Math" charset="0"/>
                                </a:rPr>
                                <m:t>𝑥</m:t>
                              </m:r>
                              <m:r>
                                <a:rPr kumimoji="1" lang="en-US" altLang="zh-CN" b="0" i="1" smtClean="0">
                                  <a:latin typeface="Cambria Math" charset="0"/>
                                </a:rPr>
                                <m:t>=0</m:t>
                              </m:r>
                            </m:sub>
                          </m:sSub>
                          <m:r>
                            <a:rPr kumimoji="1" lang="en-US" altLang="zh-CN" b="0" i="1" smtClean="0">
                              <a:latin typeface="Cambria Math" charset="0"/>
                            </a:rPr>
                            <m:t>)</m:t>
                          </m:r>
                        </m:e>
                      </m:nary>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3550024" y="818663"/>
                <a:ext cx="4083618" cy="63511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70647" y="1727720"/>
                <a:ext cx="267220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𝑙</m:t>
                          </m:r>
                        </m:sub>
                      </m:sSub>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70647" y="1727720"/>
                <a:ext cx="2672206" cy="526747"/>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2682" y="2703762"/>
                <a:ext cx="4083618" cy="635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sup>
                        <m:e>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𝑑𝑥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e>
                            <m:sub>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𝜏</m:t>
                                  </m:r>
                                </m:e>
                              </m:d>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e>
                            <m:sub>
                              <m:r>
                                <a:rPr kumimoji="1" lang="en-US" altLang="zh-CN" b="0" i="1" smtClean="0">
                                  <a:latin typeface="Cambria Math" charset="0"/>
                                </a:rPr>
                                <m:t>𝑥</m:t>
                              </m:r>
                              <m:r>
                                <a:rPr kumimoji="1" lang="en-US" altLang="zh-CN" b="0" i="1" smtClean="0">
                                  <a:latin typeface="Cambria Math" charset="0"/>
                                </a:rPr>
                                <m:t>=0</m:t>
                              </m:r>
                            </m:sub>
                          </m:sSub>
                          <m:r>
                            <a:rPr kumimoji="1" lang="en-US" altLang="zh-CN" b="0" i="1" smtClean="0">
                              <a:latin typeface="Cambria Math" charset="0"/>
                            </a:rPr>
                            <m:t>)</m:t>
                          </m:r>
                        </m:e>
                      </m:nary>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2682" y="2703762"/>
                <a:ext cx="4083618" cy="635110"/>
              </a:xfrm>
              <a:prstGeom prst="rect">
                <a:avLst/>
              </a:prstGeom>
              <a:blipFill rotWithShape="0">
                <a:blip r:embed="rId5"/>
                <a:stretch>
                  <a:fillRect/>
                </a:stretch>
              </a:blipFill>
            </p:spPr>
            <p:txBody>
              <a:bodyPr/>
              <a:lstStyle/>
              <a:p>
                <a:r>
                  <a:rPr lang="zh-CN" altLang="en-US">
                    <a:noFill/>
                  </a:rPr>
                  <a:t> </a:t>
                </a:r>
              </a:p>
            </p:txBody>
          </p:sp>
        </mc:Fallback>
      </mc:AlternateContent>
      <p:sp>
        <p:nvSpPr>
          <p:cNvPr id="15" name="右箭头 14"/>
          <p:cNvSpPr/>
          <p:nvPr/>
        </p:nvSpPr>
        <p:spPr>
          <a:xfrm>
            <a:off x="3659568" y="2349230"/>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文本框 15"/>
              <p:cNvSpPr txBox="1"/>
              <p:nvPr/>
            </p:nvSpPr>
            <p:spPr>
              <a:xfrm>
                <a:off x="4714539" y="2068652"/>
                <a:ext cx="3600153" cy="635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sup>
                        <m:e>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𝑑𝑥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m:t>
                          </m:r>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𝐿</m:t>
                              </m:r>
                            </m:num>
                            <m:den>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𝜆</m:t>
                                  </m:r>
                                </m:e>
                                <m:sub>
                                  <m:r>
                                    <a:rPr kumimoji="1" lang="en-US" altLang="zh-CN" i="1">
                                      <a:latin typeface="Cambria Math" charset="0"/>
                                      <a:ea typeface="Cambria Math" charset="0"/>
                                      <a:cs typeface="Cambria Math" charset="0"/>
                                    </a:rPr>
                                    <m:t>𝑙</m:t>
                                  </m:r>
                                </m:sub>
                              </m:sSub>
                            </m:den>
                          </m:f>
                          <m:f>
                            <m:fPr>
                              <m:ctrlPr>
                                <a:rPr kumimoji="1" lang="mr-IN"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e>
                            <m:sub>
                              <m:r>
                                <a:rPr kumimoji="1" lang="en-US" altLang="zh-CN" b="0" i="1" smtClean="0">
                                  <a:latin typeface="Cambria Math" charset="0"/>
                                </a:rPr>
                                <m:t>𝑥</m:t>
                              </m:r>
                              <m:r>
                                <a:rPr kumimoji="1" lang="en-US" altLang="zh-CN" b="0" i="1" smtClean="0">
                                  <a:latin typeface="Cambria Math" charset="0"/>
                                </a:rPr>
                                <m:t>=0</m:t>
                              </m:r>
                            </m:sub>
                          </m:sSub>
                          <m:r>
                            <a:rPr kumimoji="1" lang="en-US" altLang="zh-CN" b="0" i="1" smtClean="0">
                              <a:latin typeface="Cambria Math" charset="0"/>
                            </a:rPr>
                            <m:t>)</m:t>
                          </m:r>
                        </m:e>
                      </m:nary>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714539" y="2068652"/>
                <a:ext cx="3600153" cy="635110"/>
              </a:xfrm>
              <a:prstGeom prst="rect">
                <a:avLst/>
              </a:prstGeom>
              <a:blipFill rotWithShape="0">
                <a:blip r:embed="rId6"/>
                <a:stretch>
                  <a:fillRect/>
                </a:stretch>
              </a:blipFill>
            </p:spPr>
            <p:txBody>
              <a:bodyPr/>
              <a:lstStyle/>
              <a:p>
                <a:r>
                  <a:rPr lang="zh-CN" altLang="en-US">
                    <a:noFill/>
                  </a:rPr>
                  <a:t> </a:t>
                </a:r>
              </a:p>
            </p:txBody>
          </p:sp>
        </mc:Fallback>
      </mc:AlternateContent>
      <p:sp>
        <p:nvSpPr>
          <p:cNvPr id="17" name="矩形 16"/>
          <p:cNvSpPr/>
          <p:nvPr/>
        </p:nvSpPr>
        <p:spPr>
          <a:xfrm>
            <a:off x="707531" y="3686907"/>
            <a:ext cx="1569660" cy="369332"/>
          </a:xfrm>
          <a:prstGeom prst="rect">
            <a:avLst/>
          </a:prstGeom>
        </p:spPr>
        <p:txBody>
          <a:bodyPr wrap="none">
            <a:spAutoFit/>
          </a:bodyPr>
          <a:lstStyle/>
          <a:p>
            <a:r>
              <a:rPr kumimoji="1" lang="zh-CN" altLang="en-US" b="1" dirty="0">
                <a:latin typeface="SimHei" charset="-122"/>
                <a:ea typeface="SimHei" charset="-122"/>
                <a:cs typeface="SimHei" charset="-122"/>
              </a:rPr>
              <a:t>液相温度分布</a:t>
            </a:r>
            <a:endParaRPr lang="zh-CN" altLang="en-US" dirty="0"/>
          </a:p>
        </p:txBody>
      </p:sp>
      <mc:AlternateContent xmlns:mc="http://schemas.openxmlformats.org/markup-compatibility/2006" xmlns:a14="http://schemas.microsoft.com/office/drawing/2010/main">
        <mc:Choice Requires="a14">
          <p:sp>
            <p:nvSpPr>
              <p:cNvPr id="8" name="矩形 7"/>
              <p:cNvSpPr/>
              <p:nvPr/>
            </p:nvSpPr>
            <p:spPr>
              <a:xfrm>
                <a:off x="2248524" y="3676232"/>
                <a:ext cx="3364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248524" y="3676232"/>
                <a:ext cx="3364767" cy="369332"/>
              </a:xfrm>
              <a:prstGeom prst="rect">
                <a:avLst/>
              </a:prstGeom>
              <a:blipFill rotWithShape="0">
                <a:blip r:embed="rId7"/>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07531" y="4219529"/>
                <a:ext cx="18644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r>
                        <a:rPr kumimoji="1" lang="en-US" altLang="zh-CN" i="1">
                          <a:latin typeface="Cambria Math" charset="0"/>
                        </a:rPr>
                        <m:t>=</m:t>
                      </m:r>
                      <m:r>
                        <a:rPr kumimoji="1" lang="en-US" altLang="zh-CN" b="0" i="1" smtClean="0">
                          <a:latin typeface="Cambria Math" charset="0"/>
                        </a:rPr>
                        <m:t>0   </m:t>
                      </m:r>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r>
                        <a:rPr kumimoji="1" lang="en-US" altLang="zh-CN" b="0" i="1" smtClean="0">
                          <a:latin typeface="Cambria Math" charset="0"/>
                        </a:rPr>
                        <m:t>(</m:t>
                      </m:r>
                      <m:r>
                        <a:rPr kumimoji="1" lang="en-US" altLang="zh-CN" i="1">
                          <a:latin typeface="Cambria Math" charset="0"/>
                          <a:ea typeface="Cambria Math" charset="0"/>
                          <a:cs typeface="Cambria Math" charset="0"/>
                        </a:rPr>
                        <m:t>𝜏</m:t>
                      </m:r>
                      <m:r>
                        <a:rPr kumimoji="1" lang="en-US" altLang="zh-CN" b="0" i="1" smtClean="0">
                          <a:latin typeface="Cambria Math" charset="0"/>
                        </a:rPr>
                        <m:t>)</m:t>
                      </m:r>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707531" y="4219529"/>
                <a:ext cx="1864421" cy="369332"/>
              </a:xfrm>
              <a:prstGeom prst="rect">
                <a:avLst/>
              </a:prstGeom>
              <a:blipFill rotWithShape="0">
                <a:blip r:embed="rId8"/>
                <a:stretch>
                  <a:fillRect t="-96721" b="-119672"/>
                </a:stretch>
              </a:blipFill>
            </p:spPr>
            <p:txBody>
              <a:bodyPr/>
              <a:lstStyle/>
              <a:p>
                <a:r>
                  <a:rPr lang="zh-CN" altLang="en-US">
                    <a:noFill/>
                  </a:rPr>
                  <a:t> </a:t>
                </a:r>
              </a:p>
            </p:txBody>
          </p:sp>
        </mc:Fallback>
      </mc:AlternateContent>
      <p:sp>
        <p:nvSpPr>
          <p:cNvPr id="22" name="右箭头 21"/>
          <p:cNvSpPr/>
          <p:nvPr/>
        </p:nvSpPr>
        <p:spPr>
          <a:xfrm>
            <a:off x="2596355" y="4329059"/>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3" name="文本框 22"/>
              <p:cNvSpPr txBox="1"/>
              <p:nvPr/>
            </p:nvSpPr>
            <p:spPr>
              <a:xfrm>
                <a:off x="3743661" y="4171774"/>
                <a:ext cx="3589892" cy="527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d>
                        <m:dPr>
                          <m:ctrlPr>
                            <a:rPr kumimoji="1" lang="en-US" altLang="zh-CN" i="1" smtClean="0">
                              <a:latin typeface="Cambria Math" panose="02040503050406030204" pitchFamily="18" charset="0"/>
                            </a:rPr>
                          </m:ctrlPr>
                        </m:dPr>
                        <m:e>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r>
                            <a:rPr kumimoji="1" lang="en-US" altLang="zh-CN" i="1">
                              <a:latin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m:t>
                      </m:r>
                      <m:f>
                        <m:fPr>
                          <m:ctrlPr>
                            <a:rPr kumimoji="1" lang="mr-IN" altLang="zh-CN" i="1" smtClean="0">
                              <a:latin typeface="Cambria Math" panose="02040503050406030204" pitchFamily="18" charset="0"/>
                              <a:ea typeface="Cambria Math" charset="0"/>
                              <a:cs typeface="Cambria Math" charset="0"/>
                            </a:rPr>
                          </m:ctrlPr>
                        </m:fPr>
                        <m:num>
                          <m:r>
                            <a:rPr kumimoji="1" lang="mr-IN" altLang="zh-CN" i="1" smtClean="0">
                              <a:latin typeface="Cambria Math" charset="0"/>
                              <a:ea typeface="Cambria Math" charset="0"/>
                              <a:cs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num>
                        <m:den>
                          <m:r>
                            <a:rPr kumimoji="1" lang="mr-IN" altLang="zh-CN"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f>
                        <m:fPr>
                          <m:ctrlPr>
                            <a:rPr kumimoji="1" lang="mr-IN" altLang="zh-CN" i="1">
                              <a:latin typeface="Cambria Math" panose="02040503050406030204" pitchFamily="18" charset="0"/>
                              <a:ea typeface="Cambria Math" charset="0"/>
                              <a:cs typeface="Cambria Math"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num>
                        <m:den>
                          <m:r>
                            <a:rPr kumimoji="1" lang="mr-IN"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f>
                        <m:fPr>
                          <m:ctrlPr>
                            <a:rPr kumimoji="1" lang="mr-IN" altLang="zh-CN" i="1">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r>
                            <a:rPr kumimoji="1" lang="en-US" altLang="zh-CN" b="0" i="1" smtClean="0">
                              <a:latin typeface="Cambria Math" charset="0"/>
                              <a:ea typeface="Cambria Math" charset="0"/>
                              <a:cs typeface="Cambria Math" charset="0"/>
                            </a:rPr>
                            <m:t>(</m:t>
                          </m:r>
                          <m:r>
                            <a:rPr kumimoji="1" lang="mr-IN" altLang="zh-CN" i="1">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en-US" altLang="zh-CN" b="0" i="1" smtClean="0">
                              <a:latin typeface="Cambria Math" charset="0"/>
                              <a:ea typeface="Cambria Math" charset="0"/>
                              <a:cs typeface="Cambria Math" charset="0"/>
                            </a:rPr>
                            <m:t>𝑑</m:t>
                          </m:r>
                          <m:r>
                            <a:rPr kumimoji="1" lang="mr-IN" altLang="zh-CN" i="1">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743661" y="4171774"/>
                <a:ext cx="3589892" cy="527645"/>
              </a:xfrm>
              <a:prstGeom prst="rect">
                <a:avLst/>
              </a:prstGeom>
              <a:blipFill rotWithShape="0">
                <a:blip r:embed="rId9"/>
                <a:stretch>
                  <a:fillRect/>
                </a:stretch>
              </a:blipFill>
            </p:spPr>
            <p:txBody>
              <a:bodyPr/>
              <a:lstStyle/>
              <a:p>
                <a:r>
                  <a:rPr lang="zh-CN" altLang="en-US">
                    <a:noFill/>
                  </a:rPr>
                  <a:t> </a:t>
                </a:r>
              </a:p>
            </p:txBody>
          </p:sp>
        </mc:Fallback>
      </mc:AlternateContent>
      <p:sp>
        <p:nvSpPr>
          <p:cNvPr id="24" name="右箭头 23"/>
          <p:cNvSpPr/>
          <p:nvPr/>
        </p:nvSpPr>
        <p:spPr>
          <a:xfrm>
            <a:off x="718015" y="5107130"/>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5" name="矩形 24"/>
              <p:cNvSpPr/>
              <p:nvPr/>
            </p:nvSpPr>
            <p:spPr>
              <a:xfrm>
                <a:off x="1777542" y="4977710"/>
                <a:ext cx="1588819" cy="583621"/>
              </a:xfrm>
              <a:prstGeom prst="rect">
                <a:avLst/>
              </a:prstGeom>
            </p:spPr>
            <p:txBody>
              <a:bodyPr wrap="square">
                <a:spAutoFit/>
              </a:bodyPr>
              <a:lstStyle/>
              <a:p>
                <a14:m>
                  <m:oMath xmlns:m="http://schemas.openxmlformats.org/officeDocument/2006/math">
                    <m:f>
                      <m:fPr>
                        <m:ctrlPr>
                          <a:rPr kumimoji="1" lang="mr-IN" altLang="zh-CN" sz="2000" i="1" smtClean="0">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𝑑𝑠</m:t>
                        </m:r>
                        <m:r>
                          <a:rPr kumimoji="1" lang="en-US" altLang="zh-CN" sz="2000" i="1">
                            <a:latin typeface="Cambria Math" charset="0"/>
                            <a:ea typeface="Cambria Math" charset="0"/>
                            <a:cs typeface="Cambria Math" charset="0"/>
                          </a:rPr>
                          <m:t>(</m:t>
                        </m:r>
                        <m:r>
                          <a:rPr kumimoji="1" lang="mr-IN" altLang="zh-CN" sz="2000" i="1">
                            <a:latin typeface="Cambria Math" charset="0"/>
                            <a:ea typeface="Cambria Math" charset="0"/>
                            <a:cs typeface="Cambria Math" charset="0"/>
                          </a:rPr>
                          <m:t>𝜏</m:t>
                        </m:r>
                        <m:r>
                          <a:rPr kumimoji="1" lang="en-US" altLang="zh-CN" sz="2000" i="1">
                            <a:latin typeface="Cambria Math" charset="0"/>
                            <a:ea typeface="Cambria Math" charset="0"/>
                            <a:cs typeface="Cambria Math" charset="0"/>
                          </a:rPr>
                          <m:t>)</m:t>
                        </m:r>
                      </m:num>
                      <m:den>
                        <m:r>
                          <a:rPr kumimoji="1" lang="en-US" altLang="zh-CN" sz="2000" i="1">
                            <a:latin typeface="Cambria Math" charset="0"/>
                            <a:ea typeface="Cambria Math" charset="0"/>
                            <a:cs typeface="Cambria Math" charset="0"/>
                          </a:rPr>
                          <m:t>𝑑</m:t>
                        </m:r>
                        <m:r>
                          <a:rPr kumimoji="1" lang="mr-IN" altLang="zh-CN" sz="2000" i="1">
                            <a:latin typeface="Cambria Math" charset="0"/>
                            <a:ea typeface="Cambria Math" charset="0"/>
                            <a:cs typeface="Cambria Math" charset="0"/>
                          </a:rPr>
                          <m:t>𝜏</m:t>
                        </m:r>
                      </m:den>
                    </m:f>
                  </m:oMath>
                </a14:m>
                <a:r>
                  <a:rPr lang="en-US" altLang="zh-CN" sz="2000" dirty="0"/>
                  <a:t>=-</a:t>
                </a:r>
                <a14:m>
                  <m:oMath xmlns:m="http://schemas.openxmlformats.org/officeDocument/2006/math">
                    <m:f>
                      <m:fPr>
                        <m:ctrlPr>
                          <a:rPr lang="mr-IN" altLang="zh-CN" sz="2000" i="1" dirty="0" smtClean="0">
                            <a:latin typeface="Cambria Math" panose="02040503050406030204" pitchFamily="18" charset="0"/>
                          </a:rPr>
                        </m:ctrlPr>
                      </m:fPr>
                      <m:num>
                        <m:r>
                          <a:rPr lang="mr-IN" altLang="zh-CN" sz="2000" i="1" dirty="0" smtClean="0">
                            <a:latin typeface="Cambria Math" charset="0"/>
                            <a:ea typeface="Cambria Math" charset="0"/>
                            <a:cs typeface="Cambria Math" charset="0"/>
                          </a:rPr>
                          <m:t>𝜕</m:t>
                        </m:r>
                        <m:sSub>
                          <m:sSubPr>
                            <m:ctrlPr>
                              <a:rPr lang="en-US" altLang="zh-CN" sz="2000" i="1" dirty="0" smtClean="0">
                                <a:latin typeface="Cambria Math" panose="02040503050406030204" pitchFamily="18" charset="0"/>
                                <a:ea typeface="Cambria Math" charset="0"/>
                                <a:cs typeface="Cambria Math" charset="0"/>
                              </a:rPr>
                            </m:ctrlPr>
                          </m:sSubPr>
                          <m:e>
                            <m:r>
                              <a:rPr lang="en-US" altLang="zh-CN" sz="2000" i="1" dirty="0" smtClean="0">
                                <a:latin typeface="Cambria Math" charset="0"/>
                                <a:ea typeface="Cambria Math" charset="0"/>
                                <a:cs typeface="Cambria Math" charset="0"/>
                              </a:rPr>
                              <m:t>𝜃</m:t>
                            </m:r>
                          </m:e>
                          <m:sub>
                            <m:r>
                              <a:rPr lang="en-US" altLang="zh-CN" sz="2000" b="0" i="1" dirty="0" smtClean="0">
                                <a:latin typeface="Cambria Math" charset="0"/>
                                <a:ea typeface="Cambria Math" charset="0"/>
                                <a:cs typeface="Cambria Math" charset="0"/>
                              </a:rPr>
                              <m:t>𝑙</m:t>
                            </m:r>
                          </m:sub>
                        </m:sSub>
                        <m:r>
                          <a:rPr lang="en-US" altLang="zh-CN" sz="2000" b="0" i="1" dirty="0" smtClean="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𝜃</m:t>
                            </m:r>
                          </m:e>
                          <m:sub>
                            <m:r>
                              <a:rPr lang="en-US" altLang="zh-CN" sz="2000" i="1" dirty="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𝑥</m:t>
                        </m:r>
                      </m:den>
                    </m:f>
                  </m:oMath>
                </a14:m>
                <a:endParaRPr lang="zh-CN" altLang="en-US" sz="2000" dirty="0"/>
              </a:p>
            </p:txBody>
          </p:sp>
        </mc:Choice>
        <mc:Fallback xmlns="">
          <p:sp>
            <p:nvSpPr>
              <p:cNvPr id="25" name="矩形 24"/>
              <p:cNvSpPr>
                <a:spLocks noRot="1" noChangeAspect="1" noMove="1" noResize="1" noEditPoints="1" noAdjustHandles="1" noChangeArrowheads="1" noChangeShapeType="1" noTextEdit="1"/>
              </p:cNvSpPr>
              <p:nvPr/>
            </p:nvSpPr>
            <p:spPr>
              <a:xfrm>
                <a:off x="1777542" y="4977710"/>
                <a:ext cx="1588819" cy="583621"/>
              </a:xfrm>
              <a:prstGeom prst="rect">
                <a:avLst/>
              </a:prstGeom>
              <a:blipFill rotWithShape="0">
                <a:blip r:embed="rId10"/>
                <a:stretch>
                  <a:fillRect b="-10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872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矩形 9"/>
              <p:cNvSpPr/>
              <p:nvPr/>
            </p:nvSpPr>
            <p:spPr>
              <a:xfrm>
                <a:off x="529655" y="775206"/>
                <a:ext cx="1588819" cy="583621"/>
              </a:xfrm>
              <a:prstGeom prst="rect">
                <a:avLst/>
              </a:prstGeom>
            </p:spPr>
            <p:txBody>
              <a:bodyPr wrap="square">
                <a:spAutoFit/>
              </a:bodyPr>
              <a:lstStyle/>
              <a:p>
                <a14:m>
                  <m:oMath xmlns:m="http://schemas.openxmlformats.org/officeDocument/2006/math">
                    <m:f>
                      <m:fPr>
                        <m:ctrlPr>
                          <a:rPr kumimoji="1" lang="mr-IN" altLang="zh-CN" sz="2000" i="1" smtClean="0">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𝑑𝑠</m:t>
                        </m:r>
                        <m:r>
                          <a:rPr kumimoji="1" lang="en-US" altLang="zh-CN" sz="2000" i="1">
                            <a:latin typeface="Cambria Math" charset="0"/>
                            <a:ea typeface="Cambria Math" charset="0"/>
                            <a:cs typeface="Cambria Math" charset="0"/>
                          </a:rPr>
                          <m:t>(</m:t>
                        </m:r>
                        <m:r>
                          <a:rPr kumimoji="1" lang="mr-IN" altLang="zh-CN" sz="2000" i="1">
                            <a:latin typeface="Cambria Math" charset="0"/>
                            <a:ea typeface="Cambria Math" charset="0"/>
                            <a:cs typeface="Cambria Math" charset="0"/>
                          </a:rPr>
                          <m:t>𝜏</m:t>
                        </m:r>
                        <m:r>
                          <a:rPr kumimoji="1" lang="en-US" altLang="zh-CN" sz="2000" i="1">
                            <a:latin typeface="Cambria Math" charset="0"/>
                            <a:ea typeface="Cambria Math" charset="0"/>
                            <a:cs typeface="Cambria Math" charset="0"/>
                          </a:rPr>
                          <m:t>)</m:t>
                        </m:r>
                      </m:num>
                      <m:den>
                        <m:r>
                          <a:rPr kumimoji="1" lang="en-US" altLang="zh-CN" sz="2000" i="1">
                            <a:latin typeface="Cambria Math" charset="0"/>
                            <a:ea typeface="Cambria Math" charset="0"/>
                            <a:cs typeface="Cambria Math" charset="0"/>
                          </a:rPr>
                          <m:t>𝑑</m:t>
                        </m:r>
                        <m:r>
                          <a:rPr kumimoji="1" lang="mr-IN" altLang="zh-CN" sz="2000" i="1">
                            <a:latin typeface="Cambria Math" charset="0"/>
                            <a:ea typeface="Cambria Math" charset="0"/>
                            <a:cs typeface="Cambria Math" charset="0"/>
                          </a:rPr>
                          <m:t>𝜏</m:t>
                        </m:r>
                      </m:den>
                    </m:f>
                  </m:oMath>
                </a14:m>
                <a:r>
                  <a:rPr lang="en-US" altLang="zh-CN" sz="2000" dirty="0"/>
                  <a:t>=-</a:t>
                </a:r>
                <a14:m>
                  <m:oMath xmlns:m="http://schemas.openxmlformats.org/officeDocument/2006/math">
                    <m:f>
                      <m:fPr>
                        <m:ctrlPr>
                          <a:rPr lang="mr-IN" altLang="zh-CN" sz="2000" i="1" dirty="0" smtClean="0">
                            <a:latin typeface="Cambria Math" panose="02040503050406030204" pitchFamily="18" charset="0"/>
                          </a:rPr>
                        </m:ctrlPr>
                      </m:fPr>
                      <m:num>
                        <m:r>
                          <a:rPr lang="mr-IN" altLang="zh-CN" sz="2000" i="1" dirty="0" smtClean="0">
                            <a:latin typeface="Cambria Math" charset="0"/>
                            <a:ea typeface="Cambria Math" charset="0"/>
                            <a:cs typeface="Cambria Math" charset="0"/>
                          </a:rPr>
                          <m:t>𝜕</m:t>
                        </m:r>
                        <m:sSub>
                          <m:sSubPr>
                            <m:ctrlPr>
                              <a:rPr lang="en-US" altLang="zh-CN" sz="2000" i="1" dirty="0" smtClean="0">
                                <a:latin typeface="Cambria Math" panose="02040503050406030204" pitchFamily="18" charset="0"/>
                                <a:ea typeface="Cambria Math" charset="0"/>
                                <a:cs typeface="Cambria Math" charset="0"/>
                              </a:rPr>
                            </m:ctrlPr>
                          </m:sSubPr>
                          <m:e>
                            <m:r>
                              <a:rPr lang="en-US" altLang="zh-CN" sz="2000" i="1" dirty="0" smtClean="0">
                                <a:latin typeface="Cambria Math" charset="0"/>
                                <a:ea typeface="Cambria Math" charset="0"/>
                                <a:cs typeface="Cambria Math" charset="0"/>
                              </a:rPr>
                              <m:t>𝜃</m:t>
                            </m:r>
                          </m:e>
                          <m:sub>
                            <m:r>
                              <a:rPr lang="en-US" altLang="zh-CN" sz="2000" b="0" i="1" dirty="0" smtClean="0">
                                <a:latin typeface="Cambria Math" charset="0"/>
                                <a:ea typeface="Cambria Math" charset="0"/>
                                <a:cs typeface="Cambria Math" charset="0"/>
                              </a:rPr>
                              <m:t>𝑙</m:t>
                            </m:r>
                          </m:sub>
                        </m:sSub>
                        <m:r>
                          <a:rPr lang="en-US" altLang="zh-CN" sz="2000" b="0" i="1" dirty="0" smtClean="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𝜃</m:t>
                            </m:r>
                          </m:e>
                          <m:sub>
                            <m:r>
                              <a:rPr lang="en-US" altLang="zh-CN" sz="2000" i="1" dirty="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𝑥</m:t>
                        </m:r>
                      </m:den>
                    </m:f>
                  </m:oMath>
                </a14:m>
                <a:endParaRPr lang="zh-CN" altLang="en-US" sz="2000" dirty="0"/>
              </a:p>
            </p:txBody>
          </p:sp>
        </mc:Choice>
        <mc:Fallback xmlns="">
          <p:sp>
            <p:nvSpPr>
              <p:cNvPr id="10" name="矩形 9"/>
              <p:cNvSpPr>
                <a:spLocks noRot="1" noChangeAspect="1" noMove="1" noResize="1" noEditPoints="1" noAdjustHandles="1" noChangeArrowheads="1" noChangeShapeType="1" noTextEdit="1"/>
              </p:cNvSpPr>
              <p:nvPr/>
            </p:nvSpPr>
            <p:spPr>
              <a:xfrm>
                <a:off x="529655" y="775206"/>
                <a:ext cx="1588819" cy="583621"/>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29655" y="1451162"/>
                <a:ext cx="267220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𝑙</m:t>
                          </m:r>
                        </m:sub>
                      </m:sSub>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29655" y="1451162"/>
                <a:ext cx="2672206" cy="52674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635125" y="2185428"/>
                <a:ext cx="1377877" cy="602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mr-IN"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m:t>
                          </m:r>
                          <m:sSup>
                            <m:sSupPr>
                              <m:ctrlPr>
                                <a:rPr kumimoji="1" lang="mr-IN"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den>
                      </m:f>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35125" y="2185428"/>
                <a:ext cx="1377877" cy="602601"/>
              </a:xfrm>
              <a:prstGeom prst="rect">
                <a:avLst/>
              </a:prstGeom>
              <a:blipFill rotWithShape="0">
                <a:blip r:embed="rId4"/>
                <a:stretch>
                  <a:fillRect/>
                </a:stretch>
              </a:blipFill>
            </p:spPr>
            <p:txBody>
              <a:bodyPr/>
              <a:lstStyle/>
              <a:p>
                <a:r>
                  <a:rPr lang="zh-CN" altLang="en-US">
                    <a:noFill/>
                  </a:rPr>
                  <a:t> </a:t>
                </a:r>
              </a:p>
            </p:txBody>
          </p:sp>
        </mc:Fallback>
      </mc:AlternateContent>
      <p:sp>
        <p:nvSpPr>
          <p:cNvPr id="13" name="右箭头 12"/>
          <p:cNvSpPr/>
          <p:nvPr/>
        </p:nvSpPr>
        <p:spPr>
          <a:xfrm>
            <a:off x="3266553" y="1608831"/>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4" name="文本框 13"/>
              <p:cNvSpPr txBox="1"/>
              <p:nvPr/>
            </p:nvSpPr>
            <p:spPr>
              <a:xfrm>
                <a:off x="4277743" y="1358827"/>
                <a:ext cx="3728585" cy="658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i="1" smtClean="0">
                              <a:latin typeface="Cambria Math" panose="02040503050406030204" pitchFamily="18" charset="0"/>
                            </a:rPr>
                          </m:ctrlPr>
                        </m:sSupPr>
                        <m:e>
                          <m:d>
                            <m:dPr>
                              <m:ctrlPr>
                                <a:rPr kumimoji="1" lang="mr-IN" altLang="zh-CN" i="1" smtClean="0">
                                  <a:latin typeface="Cambria Math" panose="02040503050406030204" pitchFamily="18" charset="0"/>
                                </a:rPr>
                              </m:ctrlPr>
                            </m:dPr>
                            <m:e>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e>
                        <m:sup>
                          <m:r>
                            <a:rPr kumimoji="1" lang="en-US" altLang="zh-CN" b="0" i="1" smtClean="0">
                              <a:latin typeface="Cambria Math" charset="0"/>
                            </a:rPr>
                            <m:t>2</m:t>
                          </m:r>
                        </m:sup>
                      </m:sSup>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𝐿</m:t>
                              </m:r>
                            </m:sub>
                          </m:sSub>
                        </m:den>
                      </m:f>
                      <m:f>
                        <m:fPr>
                          <m:ctrlPr>
                            <a:rPr kumimoji="1" lang="mr-IN" altLang="zh-CN" b="0" i="1" smtClean="0">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mr-IN" altLang="zh-CN"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𝐿</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𝑝𝐿</m:t>
                              </m:r>
                            </m:sub>
                          </m:sSub>
                        </m:den>
                      </m:f>
                      <m:f>
                        <m:fPr>
                          <m:ctrlPr>
                            <a:rPr kumimoji="1" lang="mr-IN" altLang="zh-CN" i="1">
                              <a:latin typeface="Cambria Math" panose="02040503050406030204" pitchFamily="18" charset="0"/>
                            </a:rPr>
                          </m:ctrlPr>
                        </m:fPr>
                        <m:num>
                          <m:sSup>
                            <m:sSupPr>
                              <m:ctrlPr>
                                <a:rPr kumimoji="1" lang="mr-IN" altLang="zh-CN" i="1">
                                  <a:latin typeface="Cambria Math" panose="02040503050406030204" pitchFamily="18" charset="0"/>
                                </a:rPr>
                              </m:ctrlPr>
                            </m:sSupPr>
                            <m:e>
                              <m:r>
                                <a:rPr kumimoji="1" lang="mr-IN" altLang="zh-CN" i="1">
                                  <a:latin typeface="Cambria Math" charset="0"/>
                                  <a:ea typeface="Cambria Math" charset="0"/>
                                  <a:cs typeface="Cambria Math" charset="0"/>
                                </a:rPr>
                                <m:t>𝜕</m:t>
                              </m:r>
                            </m:e>
                            <m:sup>
                              <m:r>
                                <a:rPr kumimoji="1" lang="en-US" altLang="zh-CN" i="1">
                                  <a:latin typeface="Cambria Math" charset="0"/>
                                </a:rPr>
                                <m:t>2</m:t>
                              </m:r>
                            </m:sup>
                          </m:s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num>
                        <m:den>
                          <m:r>
                            <a:rPr kumimoji="1" lang="mr-IN" altLang="zh-CN" i="1">
                              <a:latin typeface="Cambria Math" charset="0"/>
                              <a:ea typeface="Cambria Math" charset="0"/>
                              <a:cs typeface="Cambria Math" charset="0"/>
                            </a:rPr>
                            <m:t>𝜕</m:t>
                          </m:r>
                          <m:sSup>
                            <m:sSupPr>
                              <m:ctrlPr>
                                <a:rPr kumimoji="1" lang="mr-IN" altLang="zh-CN" i="1">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𝑥</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  </m:t>
                      </m:r>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𝑠</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4277743" y="1358827"/>
                <a:ext cx="3728585" cy="65864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35125" y="3037464"/>
                <a:ext cx="3728585" cy="658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i="1" smtClean="0">
                              <a:latin typeface="Cambria Math" panose="02040503050406030204" pitchFamily="18" charset="0"/>
                            </a:rPr>
                          </m:ctrlPr>
                        </m:sSupPr>
                        <m:e>
                          <m:d>
                            <m:dPr>
                              <m:ctrlPr>
                                <a:rPr kumimoji="1" lang="mr-IN" altLang="zh-CN" i="1" smtClean="0">
                                  <a:latin typeface="Cambria Math" panose="02040503050406030204" pitchFamily="18" charset="0"/>
                                </a:rPr>
                              </m:ctrlPr>
                            </m:dPr>
                            <m:e>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𝑙</m:t>
                                      </m:r>
                                    </m:sub>
                                  </m:sSub>
                                </m:num>
                                <m:den>
                                  <m:r>
                                    <a:rPr kumimoji="1" lang="mr-IN"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e>
                        <m:sup>
                          <m:r>
                            <a:rPr kumimoji="1" lang="en-US" altLang="zh-CN" b="0" i="1" smtClean="0">
                              <a:latin typeface="Cambria Math" charset="0"/>
                            </a:rPr>
                            <m:t>2</m:t>
                          </m:r>
                        </m:sup>
                      </m:sSup>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𝐿</m:t>
                              </m:r>
                            </m:sub>
                          </m:sSub>
                        </m:den>
                      </m:f>
                      <m:f>
                        <m:fPr>
                          <m:ctrlPr>
                            <a:rPr kumimoji="1" lang="mr-IN" altLang="zh-CN" b="0" i="1" smtClean="0">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mr-IN" altLang="zh-CN"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𝐿</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𝑝𝐿</m:t>
                              </m:r>
                            </m:sub>
                          </m:sSub>
                        </m:den>
                      </m:f>
                      <m:f>
                        <m:fPr>
                          <m:ctrlPr>
                            <a:rPr kumimoji="1" lang="mr-IN" altLang="zh-CN" i="1">
                              <a:latin typeface="Cambria Math" panose="02040503050406030204" pitchFamily="18" charset="0"/>
                            </a:rPr>
                          </m:ctrlPr>
                        </m:fPr>
                        <m:num>
                          <m:sSup>
                            <m:sSupPr>
                              <m:ctrlPr>
                                <a:rPr kumimoji="1" lang="mr-IN" altLang="zh-CN" i="1">
                                  <a:latin typeface="Cambria Math" panose="02040503050406030204" pitchFamily="18" charset="0"/>
                                </a:rPr>
                              </m:ctrlPr>
                            </m:sSupPr>
                            <m:e>
                              <m:r>
                                <a:rPr kumimoji="1" lang="mr-IN" altLang="zh-CN" i="1">
                                  <a:latin typeface="Cambria Math" charset="0"/>
                                  <a:ea typeface="Cambria Math" charset="0"/>
                                  <a:cs typeface="Cambria Math" charset="0"/>
                                </a:rPr>
                                <m:t>𝜕</m:t>
                              </m:r>
                            </m:e>
                            <m:sup>
                              <m:r>
                                <a:rPr kumimoji="1" lang="en-US" altLang="zh-CN" i="1">
                                  <a:latin typeface="Cambria Math" charset="0"/>
                                </a:rPr>
                                <m:t>2</m:t>
                              </m:r>
                            </m:sup>
                          </m:s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num>
                        <m:den>
                          <m:r>
                            <a:rPr kumimoji="1" lang="mr-IN" altLang="zh-CN" i="1">
                              <a:latin typeface="Cambria Math" charset="0"/>
                              <a:ea typeface="Cambria Math" charset="0"/>
                              <a:cs typeface="Cambria Math" charset="0"/>
                            </a:rPr>
                            <m:t>𝜕</m:t>
                          </m:r>
                          <m:sSup>
                            <m:sSupPr>
                              <m:ctrlPr>
                                <a:rPr kumimoji="1" lang="mr-IN" altLang="zh-CN" i="1">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𝑥</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  </m:t>
                      </m:r>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𝑠</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35125" y="3037464"/>
                <a:ext cx="3728585" cy="65864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35125" y="3954126"/>
                <a:ext cx="3364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35125" y="3954126"/>
                <a:ext cx="3364767" cy="369332"/>
              </a:xfrm>
              <a:prstGeom prst="rect">
                <a:avLst/>
              </a:prstGeom>
              <a:blipFill rotWithShape="0">
                <a:blip r:embed="rId7"/>
                <a:stretch>
                  <a:fillRect b="-13333"/>
                </a:stretch>
              </a:blipFill>
            </p:spPr>
            <p:txBody>
              <a:bodyPr/>
              <a:lstStyle/>
              <a:p>
                <a:r>
                  <a:rPr lang="zh-CN" altLang="en-US">
                    <a:noFill/>
                  </a:rPr>
                  <a:t> </a:t>
                </a:r>
              </a:p>
            </p:txBody>
          </p:sp>
        </mc:Fallback>
      </mc:AlternateContent>
      <p:sp>
        <p:nvSpPr>
          <p:cNvPr id="17" name="右箭头 16"/>
          <p:cNvSpPr/>
          <p:nvPr/>
        </p:nvSpPr>
        <p:spPr>
          <a:xfrm>
            <a:off x="4243517" y="3667820"/>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8" name="文本框 17"/>
              <p:cNvSpPr txBox="1"/>
              <p:nvPr/>
            </p:nvSpPr>
            <p:spPr>
              <a:xfrm>
                <a:off x="5346550" y="3467769"/>
                <a:ext cx="1832168" cy="572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den>
                      </m:f>
                      <m:sSup>
                        <m:sSupPr>
                          <m:ctrlPr>
                            <a:rPr kumimoji="1" lang="mr-IN" altLang="zh-CN" i="1" smtClean="0">
                              <a:latin typeface="Cambria Math" panose="02040503050406030204" pitchFamily="18" charset="0"/>
                            </a:rPr>
                          </m:ctrlPr>
                        </m:sSupPr>
                        <m:e>
                          <m:r>
                            <a:rPr kumimoji="1" lang="en-US" altLang="zh-CN" b="0" i="1" smtClean="0">
                              <a:latin typeface="Cambria Math" charset="0"/>
                            </a:rPr>
                            <m:t>𝐴</m:t>
                          </m:r>
                        </m:e>
                        <m:sup>
                          <m:r>
                            <a:rPr kumimoji="1" lang="en-US" altLang="zh-CN" b="0" i="1" smtClean="0">
                              <a:latin typeface="Cambria Math" charset="0"/>
                            </a:rPr>
                            <m:t>2</m:t>
                          </m:r>
                        </m:sup>
                      </m:sSup>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𝐵</m:t>
                      </m:r>
                      <m:r>
                        <a:rPr kumimoji="1" lang="en-US" altLang="zh-CN" b="0" i="1" smtClean="0">
                          <a:latin typeface="Cambria Math" charset="0"/>
                        </a:rPr>
                        <m:t>=0</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346550" y="3467769"/>
                <a:ext cx="1832168" cy="572849"/>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735665" y="4606453"/>
                <a:ext cx="255467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𝑤</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735665" y="4606453"/>
                <a:ext cx="2554674" cy="298415"/>
              </a:xfrm>
              <a:prstGeom prst="rect">
                <a:avLst/>
              </a:prstGeom>
              <a:blipFill rotWithShape="0">
                <a:blip r:embed="rId9"/>
                <a:stretch>
                  <a:fillRect l="-1909" t="-134694" r="-1671" b="-1591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635124" y="5156269"/>
                <a:ext cx="3364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oMath>
                  </m:oMathPara>
                </a14:m>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635124" y="5156269"/>
                <a:ext cx="3364767" cy="369332"/>
              </a:xfrm>
              <a:prstGeom prst="rect">
                <a:avLst/>
              </a:prstGeom>
              <a:blipFill rotWithShape="0">
                <a:blip r:embed="rId10"/>
                <a:stretch>
                  <a:fillRect b="-13333"/>
                </a:stretch>
              </a:blipFill>
            </p:spPr>
            <p:txBody>
              <a:bodyPr/>
              <a:lstStyle/>
              <a:p>
                <a:r>
                  <a:rPr lang="zh-CN" altLang="en-US">
                    <a:noFill/>
                  </a:rPr>
                  <a:t> </a:t>
                </a:r>
              </a:p>
            </p:txBody>
          </p:sp>
        </mc:Fallback>
      </mc:AlternateContent>
      <p:sp>
        <p:nvSpPr>
          <p:cNvPr id="21" name="右箭头 20"/>
          <p:cNvSpPr/>
          <p:nvPr/>
        </p:nvSpPr>
        <p:spPr>
          <a:xfrm>
            <a:off x="4213051" y="4880092"/>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2" name="文本框 21"/>
              <p:cNvSpPr txBox="1"/>
              <p:nvPr/>
            </p:nvSpPr>
            <p:spPr>
              <a:xfrm>
                <a:off x="5349350" y="4851239"/>
                <a:ext cx="15853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𝑠</m:t>
                          </m:r>
                        </m:e>
                        <m:sup>
                          <m:r>
                            <a:rPr kumimoji="1" lang="en-US" altLang="zh-CN" b="0" i="1" smtClean="0">
                              <a:latin typeface="Cambria Math" charset="0"/>
                            </a:rPr>
                            <m:t>2</m:t>
                          </m:r>
                        </m:sup>
                      </m:sSup>
                      <m:r>
                        <a:rPr kumimoji="1" lang="en-US" altLang="zh-CN" b="0" i="1" smtClean="0">
                          <a:latin typeface="Cambria Math" charset="0"/>
                        </a:rPr>
                        <m:t>−</m:t>
                      </m:r>
                      <m:r>
                        <a:rPr kumimoji="1" lang="en-US" altLang="zh-CN" b="0" i="1" smtClean="0">
                          <a:latin typeface="Cambria Math" charset="0"/>
                        </a:rPr>
                        <m:t>𝐴𝑥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𝑤</m:t>
                          </m:r>
                        </m:sub>
                      </m:sSub>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5349350" y="4851239"/>
                <a:ext cx="1585369" cy="276999"/>
              </a:xfrm>
              <a:prstGeom prst="rect">
                <a:avLst/>
              </a:prstGeom>
              <a:blipFill rotWithShape="0">
                <a:blip r:embed="rId11"/>
                <a:stretch>
                  <a:fillRect l="-1923" t="-4444" b="-11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42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835789" y="809705"/>
            <a:ext cx="7701022" cy="5238591"/>
          </a:xfrm>
          <a:prstGeom prst="rect">
            <a:avLst/>
          </a:prstGeom>
        </p:spPr>
        <p:txBody>
          <a:bodyPr vert="horz" wrap="square" lIns="0" tIns="0" rIns="0" bIns="0" rtlCol="0">
            <a:noAutofit/>
          </a:bodyPr>
          <a:lstStyle/>
          <a:p>
            <a:pPr marL="12700" algn="ctr">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目 录</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一、一维相变导热</a:t>
            </a: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二、</a:t>
            </a:r>
            <a:r>
              <a:rPr lang="zh-CN" altLang="en-US" sz="2400" b="1" spc="-10" dirty="0">
                <a:solidFill>
                  <a:srgbClr val="FF0000"/>
                </a:solidFill>
                <a:latin typeface="黑体" panose="02010609060101010101" pitchFamily="49" charset="-122"/>
                <a:ea typeface="黑体" panose="02010609060101010101" pitchFamily="49" charset="-122"/>
                <a:cs typeface="黑体"/>
              </a:rPr>
              <a:t>固相热容可忽略时的相变导热</a:t>
            </a: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三、</a:t>
            </a:r>
            <a:r>
              <a:rPr lang="zh-CN" altLang="en-US" sz="2400" b="1" spc="-10" dirty="0">
                <a:solidFill>
                  <a:srgbClr val="FF0000"/>
                </a:solidFill>
                <a:latin typeface="黑体" panose="02010609060101010101" pitchFamily="49" charset="-122"/>
                <a:ea typeface="黑体" panose="02010609060101010101" pitchFamily="49" charset="-122"/>
                <a:cs typeface="黑体"/>
              </a:rPr>
              <a:t>相变问题的精确解</a:t>
            </a:r>
            <a:endParaRPr lang="en-US" altLang="zh-CN" sz="2400" b="1" spc="-10"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四、求解相变问题的积分解</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197150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文本框 9"/>
              <p:cNvSpPr txBox="1"/>
              <p:nvPr/>
            </p:nvSpPr>
            <p:spPr>
              <a:xfrm>
                <a:off x="731520" y="684157"/>
                <a:ext cx="1832168" cy="572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𝑙</m:t>
                              </m:r>
                            </m:sub>
                          </m:sSub>
                        </m:num>
                        <m:den>
                          <m:r>
                            <a:rPr kumimoji="1" lang="mr-IN" altLang="zh-CN"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𝐿</m:t>
                          </m:r>
                        </m:den>
                      </m:f>
                      <m:sSup>
                        <m:sSupPr>
                          <m:ctrlPr>
                            <a:rPr kumimoji="1" lang="mr-IN" altLang="zh-CN" i="1" smtClean="0">
                              <a:latin typeface="Cambria Math" panose="02040503050406030204" pitchFamily="18" charset="0"/>
                            </a:rPr>
                          </m:ctrlPr>
                        </m:sSupPr>
                        <m:e>
                          <m:r>
                            <a:rPr kumimoji="1" lang="en-US" altLang="zh-CN" b="0" i="1" smtClean="0">
                              <a:latin typeface="Cambria Math" charset="0"/>
                            </a:rPr>
                            <m:t>𝐴</m:t>
                          </m:r>
                        </m:e>
                        <m:sup>
                          <m:r>
                            <a:rPr kumimoji="1" lang="en-US" altLang="zh-CN" b="0" i="1" smtClean="0">
                              <a:latin typeface="Cambria Math" charset="0"/>
                            </a:rPr>
                            <m:t>2</m:t>
                          </m:r>
                        </m:sup>
                      </m:sSup>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𝐵</m:t>
                      </m:r>
                      <m:r>
                        <a:rPr kumimoji="1" lang="en-US" altLang="zh-CN" b="0" i="1" smtClean="0">
                          <a:latin typeface="Cambria Math" charset="0"/>
                        </a:rPr>
                        <m:t>=0</m:t>
                      </m:r>
                    </m:oMath>
                  </m:oMathPara>
                </a14:m>
                <a:endParaRPr kumimoji="1"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31520" y="684157"/>
                <a:ext cx="1832168" cy="572849"/>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731520" y="1583533"/>
                <a:ext cx="15853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𝑠</m:t>
                          </m:r>
                        </m:e>
                        <m:sup>
                          <m:r>
                            <a:rPr kumimoji="1" lang="en-US" altLang="zh-CN" b="0" i="1" smtClean="0">
                              <a:latin typeface="Cambria Math" charset="0"/>
                            </a:rPr>
                            <m:t>2</m:t>
                          </m:r>
                        </m:sup>
                      </m:sSup>
                      <m:r>
                        <a:rPr kumimoji="1" lang="en-US" altLang="zh-CN" b="0" i="1" smtClean="0">
                          <a:latin typeface="Cambria Math" charset="0"/>
                        </a:rPr>
                        <m:t>−</m:t>
                      </m:r>
                      <m:r>
                        <a:rPr kumimoji="1" lang="en-US" altLang="zh-CN" b="0" i="1" smtClean="0">
                          <a:latin typeface="Cambria Math" charset="0"/>
                        </a:rPr>
                        <m:t>𝐴𝑥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𝑤</m:t>
                          </m:r>
                        </m:sub>
                      </m:sSub>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31520" y="1583533"/>
                <a:ext cx="1585369" cy="276999"/>
              </a:xfrm>
              <a:prstGeom prst="rect">
                <a:avLst/>
              </a:prstGeom>
              <a:blipFill rotWithShape="0">
                <a:blip r:embed="rId3"/>
                <a:stretch>
                  <a:fillRect l="-1923" t="-4444" b="-11111"/>
                </a:stretch>
              </a:blipFill>
            </p:spPr>
            <p:txBody>
              <a:bodyPr/>
              <a:lstStyle/>
              <a:p>
                <a:r>
                  <a:rPr lang="zh-CN" altLang="en-US">
                    <a:noFill/>
                  </a:rPr>
                  <a:t> </a:t>
                </a:r>
              </a:p>
            </p:txBody>
          </p:sp>
        </mc:Fallback>
      </mc:AlternateContent>
      <p:sp>
        <p:nvSpPr>
          <p:cNvPr id="12" name="右箭头 11"/>
          <p:cNvSpPr/>
          <p:nvPr/>
        </p:nvSpPr>
        <p:spPr>
          <a:xfrm>
            <a:off x="2877296" y="1311934"/>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3" name="文本框 12"/>
              <p:cNvSpPr txBox="1"/>
              <p:nvPr/>
            </p:nvSpPr>
            <p:spPr>
              <a:xfrm>
                <a:off x="4270786" y="672679"/>
                <a:ext cx="2510559" cy="5958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𝐴</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𝐿</m:t>
                          </m:r>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𝑝𝑙</m:t>
                              </m:r>
                            </m:sub>
                          </m:sSub>
                          <m:r>
                            <a:rPr kumimoji="1" lang="en-US" altLang="zh-CN" b="0" i="1" smtClean="0">
                              <a:latin typeface="Cambria Math" charset="0"/>
                            </a:rPr>
                            <m:t>𝑠</m:t>
                          </m:r>
                        </m:den>
                      </m:f>
                      <m:r>
                        <a:rPr kumimoji="1" lang="en-US" altLang="zh-CN" b="0" i="1" smtClean="0">
                          <a:latin typeface="Cambria Math" charset="0"/>
                        </a:rPr>
                        <m:t>[1−</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(1+</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e>
                        <m:sup>
                          <m:r>
                            <a:rPr kumimoji="1" lang="en-US" altLang="zh-CN" b="0" i="1" smtClean="0">
                              <a:latin typeface="Cambria Math" charset="0"/>
                            </a:rPr>
                            <m:t>1/2</m:t>
                          </m:r>
                        </m:sup>
                      </m:sSup>
                      <m:r>
                        <a:rPr kumimoji="1" lang="en-US" altLang="zh-CN" b="0" i="1" smtClean="0">
                          <a:latin typeface="Cambria Math" charset="0"/>
                        </a:rPr>
                        <m:t>]</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4270786" y="672679"/>
                <a:ext cx="2510559" cy="595804"/>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4270786" y="1320897"/>
                <a:ext cx="1220014" cy="539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𝐴</m:t>
                          </m:r>
                        </m:num>
                        <m:den>
                          <m:r>
                            <a:rPr kumimoji="1" lang="en-US" altLang="zh-CN" b="0" i="1" smtClean="0">
                              <a:latin typeface="Cambria Math" charset="0"/>
                            </a:rPr>
                            <m:t>𝑠</m:t>
                          </m:r>
                        </m:den>
                      </m:f>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𝑤</m:t>
                              </m:r>
                            </m:sub>
                          </m:sSub>
                        </m:num>
                        <m:den>
                          <m:sSup>
                            <m:sSupPr>
                              <m:ctrlPr>
                                <a:rPr kumimoji="1" lang="mr-IN" altLang="zh-CN" b="0" i="1" smtClean="0">
                                  <a:latin typeface="Cambria Math" panose="02040503050406030204" pitchFamily="18" charset="0"/>
                                </a:rPr>
                              </m:ctrlPr>
                            </m:sSupPr>
                            <m:e>
                              <m:r>
                                <a:rPr kumimoji="1" lang="en-US" altLang="zh-CN" b="0" i="1" smtClean="0">
                                  <a:latin typeface="Cambria Math" charset="0"/>
                                </a:rPr>
                                <m:t>𝑠</m:t>
                              </m:r>
                            </m:e>
                            <m:sup>
                              <m:r>
                                <a:rPr kumimoji="1" lang="en-US" altLang="zh-CN" b="0" i="1" smtClean="0">
                                  <a:latin typeface="Cambria Math" charset="0"/>
                                </a:rPr>
                                <m:t>2</m:t>
                              </m:r>
                            </m:sup>
                          </m:sSup>
                        </m:den>
                      </m:f>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4270786" y="1320897"/>
                <a:ext cx="1220014" cy="539635"/>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270786" y="1987585"/>
                <a:ext cx="205107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=2</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𝑐</m:t>
                          </m:r>
                        </m:e>
                        <m:sub>
                          <m:r>
                            <a:rPr kumimoji="1" lang="en-US" altLang="zh-CN" b="0" i="1" smtClean="0">
                              <a:latin typeface="Cambria Math" charset="0"/>
                              <a:ea typeface="Cambria Math" charset="0"/>
                              <a:cs typeface="Cambria Math" charset="0"/>
                            </a:rPr>
                            <m:t>𝑝𝑙</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𝑤</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𝐿</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270786" y="1987585"/>
                <a:ext cx="2051074" cy="298415"/>
              </a:xfrm>
              <a:prstGeom prst="rect">
                <a:avLst/>
              </a:prstGeom>
              <a:blipFill rotWithShape="0">
                <a:blip r:embed="rId6"/>
                <a:stretch>
                  <a:fillRect l="-2083" r="-2381"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567309" y="2757301"/>
                <a:ext cx="3364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𝑙</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567309" y="2757301"/>
                <a:ext cx="3364767" cy="369332"/>
              </a:xfrm>
              <a:prstGeom prst="rect">
                <a:avLst/>
              </a:prstGeom>
              <a:blipFill rotWithShape="0">
                <a:blip r:embed="rId7"/>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670633" y="3413812"/>
                <a:ext cx="3600153" cy="635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sup>
                        <m:e>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𝑙</m:t>
                              </m:r>
                            </m:sub>
                          </m:sSub>
                          <m:r>
                            <a:rPr kumimoji="1" lang="en-US" altLang="zh-CN" b="0" i="1" smtClean="0">
                              <a:latin typeface="Cambria Math" charset="0"/>
                            </a:rPr>
                            <m:t>𝑑𝑥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r>
                            <a:rPr kumimoji="1" lang="en-US" altLang="zh-CN" b="0" i="1" smtClean="0">
                              <a:latin typeface="Cambria Math" charset="0"/>
                            </a:rPr>
                            <m:t>(</m:t>
                          </m:r>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𝐿</m:t>
                              </m:r>
                            </m:num>
                            <m:den>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𝜆</m:t>
                                  </m:r>
                                </m:e>
                                <m:sub>
                                  <m:r>
                                    <a:rPr kumimoji="1" lang="en-US" altLang="zh-CN" i="1">
                                      <a:latin typeface="Cambria Math" charset="0"/>
                                      <a:ea typeface="Cambria Math" charset="0"/>
                                      <a:cs typeface="Cambria Math" charset="0"/>
                                    </a:rPr>
                                    <m:t>𝑙</m:t>
                                  </m:r>
                                </m:sub>
                              </m:sSub>
                            </m:den>
                          </m:f>
                          <m:f>
                            <m:fPr>
                              <m:ctrlPr>
                                <a:rPr kumimoji="1" lang="mr-IN"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e>
                            <m:sub>
                              <m:r>
                                <a:rPr kumimoji="1" lang="en-US" altLang="zh-CN" b="0" i="1" smtClean="0">
                                  <a:latin typeface="Cambria Math" charset="0"/>
                                </a:rPr>
                                <m:t>𝑥</m:t>
                              </m:r>
                              <m:r>
                                <a:rPr kumimoji="1" lang="en-US" altLang="zh-CN" b="0" i="1" smtClean="0">
                                  <a:latin typeface="Cambria Math" charset="0"/>
                                </a:rPr>
                                <m:t>=0</m:t>
                              </m:r>
                            </m:sub>
                          </m:sSub>
                          <m:r>
                            <a:rPr kumimoji="1" lang="en-US" altLang="zh-CN" b="0" i="1" smtClean="0">
                              <a:latin typeface="Cambria Math" charset="0"/>
                            </a:rPr>
                            <m:t>)</m:t>
                          </m:r>
                        </m:e>
                      </m:nary>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670633" y="3413812"/>
                <a:ext cx="3600153" cy="635110"/>
              </a:xfrm>
              <a:prstGeom prst="rect">
                <a:avLst/>
              </a:prstGeom>
              <a:blipFill rotWithShape="0">
                <a:blip r:embed="rId8"/>
                <a:stretch>
                  <a:fillRect/>
                </a:stretch>
              </a:blipFill>
            </p:spPr>
            <p:txBody>
              <a:bodyPr/>
              <a:lstStyle/>
              <a:p>
                <a:r>
                  <a:rPr lang="zh-CN" altLang="en-US">
                    <a:noFill/>
                  </a:rPr>
                  <a:t> </a:t>
                </a:r>
              </a:p>
            </p:txBody>
          </p:sp>
        </mc:Fallback>
      </mc:AlternateContent>
      <p:sp>
        <p:nvSpPr>
          <p:cNvPr id="18" name="右箭头 17"/>
          <p:cNvSpPr/>
          <p:nvPr/>
        </p:nvSpPr>
        <p:spPr>
          <a:xfrm>
            <a:off x="4270786" y="3152344"/>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矩形 18"/>
              <p:cNvSpPr/>
              <p:nvPr/>
            </p:nvSpPr>
            <p:spPr>
              <a:xfrm>
                <a:off x="5217284" y="2809079"/>
                <a:ext cx="3139193" cy="825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𝑠</m:t>
                      </m:r>
                      <m:f>
                        <m:fPr>
                          <m:ctrlPr>
                            <a:rPr kumimoji="1" lang="mr-IN"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𝑑𝑠</m:t>
                          </m:r>
                        </m:num>
                        <m:den>
                          <m:r>
                            <a:rPr kumimoji="1" lang="en-US" altLang="zh-CN" i="1">
                              <a:latin typeface="Cambria Math" charset="0"/>
                              <a:ea typeface="Cambria Math" charset="0"/>
                              <a:cs typeface="Cambria Math" charset="0"/>
                            </a:rPr>
                            <m:t>𝑑</m:t>
                          </m:r>
                          <m:r>
                            <a:rPr kumimoji="1" lang="en-US" altLang="zh-CN" i="1">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=6</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𝑙</m:t>
                          </m:r>
                        </m:sub>
                      </m:sSub>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sSup>
                            <m:sSupPr>
                              <m:ctrlPr>
                                <a:rPr kumimoji="1" lang="en-US" altLang="zh-CN" i="1">
                                  <a:latin typeface="Cambria Math" panose="02040503050406030204" pitchFamily="18" charset="0"/>
                                </a:rPr>
                              </m:ctrlPr>
                            </m:sSupPr>
                            <m:e>
                              <m:d>
                                <m:dPr>
                                  <m:ctrlPr>
                                    <a:rPr kumimoji="1" lang="en-US" altLang="zh-CN" i="1">
                                      <a:latin typeface="Cambria Math" panose="02040503050406030204" pitchFamily="18" charset="0"/>
                                    </a:rPr>
                                  </m:ctrlPr>
                                </m:dPr>
                                <m:e>
                                  <m:r>
                                    <a:rPr kumimoji="1" lang="en-US" altLang="zh-CN" i="1">
                                      <a:latin typeface="Cambria Math" charset="0"/>
                                    </a:rPr>
                                    <m:t>1+</m:t>
                                  </m:r>
                                  <m:r>
                                    <a:rPr kumimoji="1" lang="en-US" altLang="zh-CN" i="1">
                                      <a:latin typeface="Cambria Math" charset="0"/>
                                      <a:ea typeface="Cambria Math" charset="0"/>
                                      <a:cs typeface="Cambria Math" charset="0"/>
                                    </a:rPr>
                                    <m:t>𝜇</m:t>
                                  </m:r>
                                </m:e>
                              </m:d>
                            </m:e>
                            <m:sup>
                              <m:f>
                                <m:fPr>
                                  <m:ctrlPr>
                                    <a:rPr kumimoji="1" lang="en-US" altLang="zh-CN" i="1">
                                      <a:latin typeface="Cambria Math" panose="02040503050406030204" pitchFamily="18" charset="0"/>
                                    </a:rPr>
                                  </m:ctrlPr>
                                </m:fPr>
                                <m:num>
                                  <m:r>
                                    <a:rPr kumimoji="1" lang="en-US" altLang="zh-CN" i="1">
                                      <a:latin typeface="Cambria Math" charset="0"/>
                                    </a:rPr>
                                    <m:t>1</m:t>
                                  </m:r>
                                </m:num>
                                <m:den>
                                  <m:r>
                                    <a:rPr kumimoji="1" lang="en-US" altLang="zh-CN" i="1">
                                      <a:latin typeface="Cambria Math" charset="0"/>
                                    </a:rPr>
                                    <m:t>2</m:t>
                                  </m:r>
                                </m:den>
                              </m:f>
                            </m:sup>
                          </m:sSup>
                          <m:r>
                            <a:rPr kumimoji="1" lang="en-US" altLang="zh-CN" b="0" i="1" smtClean="0">
                              <a:latin typeface="Cambria Math" charset="0"/>
                            </a:rPr>
                            <m:t>+</m:t>
                          </m:r>
                          <m:r>
                            <a:rPr kumimoji="1" lang="en-US" altLang="zh-CN" b="0" i="1" smtClean="0">
                              <a:latin typeface="Cambria Math" charset="0"/>
                              <a:ea typeface="Cambria Math" charset="0"/>
                              <a:cs typeface="Cambria Math" charset="0"/>
                            </a:rPr>
                            <m:t>𝜇</m:t>
                          </m:r>
                        </m:num>
                        <m:den>
                          <m:r>
                            <a:rPr kumimoji="1" lang="en-US" altLang="zh-CN" b="0" i="1" smtClean="0">
                              <a:latin typeface="Cambria Math" charset="0"/>
                              <a:ea typeface="Cambria Math" charset="0"/>
                              <a:cs typeface="Cambria Math" charset="0"/>
                            </a:rPr>
                            <m:t>5+</m:t>
                          </m:r>
                          <m:r>
                            <a:rPr kumimoji="1" lang="en-US" altLang="zh-CN" b="0" i="1" smtClean="0">
                              <a:latin typeface="Cambria Math" charset="0"/>
                              <a:ea typeface="Cambria Math" charset="0"/>
                              <a:cs typeface="Cambria Math" charset="0"/>
                            </a:rPr>
                            <m:t>𝜇</m:t>
                          </m:r>
                          <m:r>
                            <a:rPr kumimoji="1" lang="en-US" altLang="zh-CN" b="0" i="1" smtClean="0">
                              <a:latin typeface="Cambria Math" charset="0"/>
                              <a:ea typeface="Cambria Math" charset="0"/>
                              <a:cs typeface="Cambria Math" charset="0"/>
                            </a:rPr>
                            <m:t>+</m:t>
                          </m:r>
                          <m:sSup>
                            <m:sSupPr>
                              <m:ctrlPr>
                                <a:rPr kumimoji="1" lang="en-US" altLang="zh-CN" i="1">
                                  <a:latin typeface="Cambria Math" panose="02040503050406030204" pitchFamily="18" charset="0"/>
                                </a:rPr>
                              </m:ctrlPr>
                            </m:sSupPr>
                            <m:e>
                              <m:r>
                                <a:rPr kumimoji="1" lang="en-US" altLang="zh-CN" i="1">
                                  <a:latin typeface="Cambria Math" charset="0"/>
                                </a:rPr>
                                <m:t>(1+</m:t>
                              </m:r>
                              <m:r>
                                <a:rPr kumimoji="1" lang="en-US" altLang="zh-CN" i="1">
                                  <a:latin typeface="Cambria Math" charset="0"/>
                                  <a:ea typeface="Cambria Math" charset="0"/>
                                  <a:cs typeface="Cambria Math" charset="0"/>
                                </a:rPr>
                                <m:t>𝜇</m:t>
                              </m:r>
                              <m:r>
                                <a:rPr kumimoji="1" lang="en-US" altLang="zh-CN" i="1">
                                  <a:latin typeface="Cambria Math" charset="0"/>
                                  <a:ea typeface="Cambria Math" charset="0"/>
                                  <a:cs typeface="Cambria Math" charset="0"/>
                                </a:rPr>
                                <m:t>)</m:t>
                              </m:r>
                            </m:e>
                            <m:sup>
                              <m:r>
                                <a:rPr kumimoji="1" lang="en-US" altLang="zh-CN" i="1">
                                  <a:latin typeface="Cambria Math" charset="0"/>
                                </a:rPr>
                                <m:t>1/2</m:t>
                              </m:r>
                            </m:sup>
                          </m:sSup>
                        </m:den>
                      </m:f>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5217284" y="2809079"/>
                <a:ext cx="3139193" cy="825611"/>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5279899" y="3788437"/>
                <a:ext cx="1031116" cy="369332"/>
              </a:xfrm>
              <a:prstGeom prst="rect">
                <a:avLst/>
              </a:prstGeom>
            </p:spPr>
            <p:txBody>
              <a:bodyPr wrap="none">
                <a:spAutoFit/>
              </a:bodyPr>
              <a:lstStyle/>
              <a:p>
                <a14:m>
                  <m:oMath xmlns:m="http://schemas.openxmlformats.org/officeDocument/2006/math">
                    <m:r>
                      <a:rPr kumimoji="1" lang="en-US" altLang="zh-CN" i="1">
                        <a:latin typeface="Cambria Math" charset="0"/>
                        <a:ea typeface="Cambria Math" charset="0"/>
                        <a:cs typeface="Cambria Math" charset="0"/>
                      </a:rPr>
                      <m:t>𝑠</m:t>
                    </m:r>
                  </m:oMath>
                </a14:m>
                <a:r>
                  <a:rPr lang="en-US" altLang="zh-CN" dirty="0"/>
                  <a:t>=0  </a:t>
                </a:r>
                <a14:m>
                  <m:oMath xmlns:m="http://schemas.openxmlformats.org/officeDocument/2006/math">
                    <m:r>
                      <a:rPr kumimoji="1" lang="en-US" altLang="zh-CN" i="1">
                        <a:latin typeface="Cambria Math" charset="0"/>
                        <a:ea typeface="Cambria Math" charset="0"/>
                        <a:cs typeface="Cambria Math" charset="0"/>
                      </a:rPr>
                      <m:t>𝜏</m:t>
                    </m:r>
                  </m:oMath>
                </a14:m>
                <a:r>
                  <a:rPr lang="en-US" altLang="zh-CN" dirty="0"/>
                  <a:t>=0 </a:t>
                </a:r>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5279899" y="3788437"/>
                <a:ext cx="1031116" cy="369332"/>
              </a:xfrm>
              <a:prstGeom prst="rect">
                <a:avLst/>
              </a:prstGeom>
              <a:blipFill rotWithShape="0">
                <a:blip r:embed="rId10"/>
                <a:stretch>
                  <a:fillRect t="-8197" r="-4142" b="-24590"/>
                </a:stretch>
              </a:blipFill>
            </p:spPr>
            <p:txBody>
              <a:bodyPr/>
              <a:lstStyle/>
              <a:p>
                <a:r>
                  <a:rPr lang="zh-CN" altLang="en-US">
                    <a:noFill/>
                  </a:rPr>
                  <a:t> </a:t>
                </a:r>
              </a:p>
            </p:txBody>
          </p:sp>
        </mc:Fallback>
      </mc:AlternateContent>
      <p:sp>
        <p:nvSpPr>
          <p:cNvPr id="21" name="右箭头 20"/>
          <p:cNvSpPr/>
          <p:nvPr/>
        </p:nvSpPr>
        <p:spPr>
          <a:xfrm>
            <a:off x="731520" y="4594097"/>
            <a:ext cx="946498" cy="21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2" name="矩形 21"/>
              <p:cNvSpPr/>
              <p:nvPr/>
            </p:nvSpPr>
            <p:spPr>
              <a:xfrm>
                <a:off x="1955151" y="4360592"/>
                <a:ext cx="1720343" cy="427746"/>
              </a:xfrm>
              <a:prstGeom prst="rect">
                <a:avLst/>
              </a:prstGeom>
            </p:spPr>
            <p:txBody>
              <a:bodyPr wrap="none">
                <a:spAutoFit/>
              </a:bodyPr>
              <a:lstStyle/>
              <a:p>
                <a14:m>
                  <m:oMath xmlns:m="http://schemas.openxmlformats.org/officeDocument/2006/math">
                    <m:r>
                      <a:rPr kumimoji="1" lang="en-US" altLang="zh-CN" i="1" smtClean="0">
                        <a:latin typeface="Cambria Math" charset="0"/>
                        <a:ea typeface="Cambria Math" charset="0"/>
                        <a:cs typeface="Cambria Math" charset="0"/>
                      </a:rPr>
                      <m:t>𝑠</m:t>
                    </m:r>
                  </m:oMath>
                </a14:m>
                <a:r>
                  <a:rPr lang="en-US" altLang="zh-CN" dirty="0"/>
                  <a:t>(</a:t>
                </a:r>
                <a14:m>
                  <m:oMath xmlns:m="http://schemas.openxmlformats.org/officeDocument/2006/math">
                    <m:r>
                      <a:rPr kumimoji="1" lang="en-US" altLang="zh-CN" i="1">
                        <a:latin typeface="Cambria Math" charset="0"/>
                        <a:ea typeface="Cambria Math" charset="0"/>
                        <a:cs typeface="Cambria Math" charset="0"/>
                      </a:rPr>
                      <m:t>𝜏</m:t>
                    </m:r>
                    <m:r>
                      <a:rPr kumimoji="1" lang="en-US" altLang="zh-CN" b="0" i="0"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𝐾</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4</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𝑙</m:t>
                            </m:r>
                          </m:sub>
                        </m:sSub>
                        <m:r>
                          <a:rPr kumimoji="1" lang="en-US" altLang="zh-CN" i="1">
                            <a:latin typeface="Cambria Math" charset="0"/>
                            <a:ea typeface="Cambria Math" charset="0"/>
                            <a:cs typeface="Cambria Math" charset="0"/>
                          </a:rPr>
                          <m:t>𝜏</m:t>
                        </m:r>
                      </m:e>
                    </m:rad>
                  </m:oMath>
                </a14:m>
                <a:r>
                  <a:rPr lang="en-US" altLang="zh-CN" dirty="0"/>
                  <a:t> </a:t>
                </a:r>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1955151" y="4360592"/>
                <a:ext cx="1720343" cy="427746"/>
              </a:xfrm>
              <a:prstGeom prst="rect">
                <a:avLst/>
              </a:prstGeom>
              <a:blipFill rotWithShape="0">
                <a:blip r:embed="rId11"/>
                <a:stretch>
                  <a:fillRect t="-41429" b="-2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955151" y="5023256"/>
                <a:ext cx="2414956" cy="806118"/>
              </a:xfrm>
              <a:prstGeom prst="rect">
                <a:avLst/>
              </a:prstGeom>
            </p:spPr>
            <p:txBody>
              <a:bodyPr wrap="none">
                <a:spAutoFit/>
              </a:bodyPr>
              <a:lstStyle/>
              <a:p>
                <a14:m>
                  <m:oMath xmlns:m="http://schemas.openxmlformats.org/officeDocument/2006/math">
                    <m:r>
                      <a:rPr kumimoji="1" lang="en-US" altLang="zh-CN" i="1" smtClean="0">
                        <a:latin typeface="Cambria Math" charset="0"/>
                        <a:ea typeface="Cambria Math" charset="0"/>
                        <a:cs typeface="Cambria Math" charset="0"/>
                      </a:rPr>
                      <m:t>𝐾</m:t>
                    </m:r>
                  </m:oMath>
                </a14:m>
                <a:r>
                  <a:rPr lang="en-US" altLang="zh-CN" dirty="0"/>
                  <a:t>=</a:t>
                </a:r>
                <a14:m>
                  <m:oMath xmlns:m="http://schemas.openxmlformats.org/officeDocument/2006/math">
                    <m:rad>
                      <m:radPr>
                        <m:degHide m:val="on"/>
                        <m:ctrlPr>
                          <a:rPr lang="en-US" altLang="zh-CN" i="1" dirty="0" smtClean="0">
                            <a:latin typeface="Cambria Math" panose="02040503050406030204" pitchFamily="18" charset="0"/>
                          </a:rPr>
                        </m:ctrlPr>
                      </m:radPr>
                      <m:deg/>
                      <m:e>
                        <m:r>
                          <a:rPr lang="en-US" altLang="zh-CN" b="0" i="1" dirty="0" smtClean="0">
                            <a:latin typeface="Cambria Math" charset="0"/>
                          </a:rPr>
                          <m:t>3</m:t>
                        </m:r>
                      </m:e>
                    </m:rad>
                    <m:sSup>
                      <m:sSupPr>
                        <m:ctrlPr>
                          <a:rPr lang="en-US" altLang="zh-CN" i="1" dirty="0" smtClean="0">
                            <a:latin typeface="Cambria Math" panose="02040503050406030204" pitchFamily="18" charset="0"/>
                          </a:rPr>
                        </m:ctrlPr>
                      </m:sSupPr>
                      <m:e>
                        <m:d>
                          <m:dPr>
                            <m:begChr m:val="["/>
                            <m:endChr m:val="]"/>
                            <m:ctrlPr>
                              <a:rPr lang="mr-IN" altLang="zh-CN" i="1" dirty="0" smtClean="0">
                                <a:latin typeface="Cambria Math" panose="02040503050406030204" pitchFamily="18" charset="0"/>
                              </a:rPr>
                            </m:ctrlPr>
                          </m:dPr>
                          <m:e>
                            <m:f>
                              <m:fPr>
                                <m:ctrlPr>
                                  <a:rPr kumimoji="1" lang="mr-IN"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1−</m:t>
                                </m:r>
                                <m:sSup>
                                  <m:sSupPr>
                                    <m:ctrlPr>
                                      <a:rPr kumimoji="1" lang="en-US" altLang="zh-CN" i="1">
                                        <a:latin typeface="Cambria Math" panose="02040503050406030204" pitchFamily="18" charset="0"/>
                                      </a:rPr>
                                    </m:ctrlPr>
                                  </m:sSupPr>
                                  <m:e>
                                    <m:d>
                                      <m:dPr>
                                        <m:ctrlPr>
                                          <a:rPr kumimoji="1" lang="en-US" altLang="zh-CN" i="1">
                                            <a:latin typeface="Cambria Math" panose="02040503050406030204" pitchFamily="18" charset="0"/>
                                          </a:rPr>
                                        </m:ctrlPr>
                                      </m:dPr>
                                      <m:e>
                                        <m:r>
                                          <a:rPr kumimoji="1" lang="en-US" altLang="zh-CN" i="1">
                                            <a:latin typeface="Cambria Math" charset="0"/>
                                          </a:rPr>
                                          <m:t>1+</m:t>
                                        </m:r>
                                        <m:r>
                                          <a:rPr kumimoji="1" lang="en-US" altLang="zh-CN" i="1">
                                            <a:latin typeface="Cambria Math" charset="0"/>
                                            <a:ea typeface="Cambria Math" charset="0"/>
                                            <a:cs typeface="Cambria Math" charset="0"/>
                                          </a:rPr>
                                          <m:t>𝜇</m:t>
                                        </m:r>
                                      </m:e>
                                    </m:d>
                                  </m:e>
                                  <m:sup>
                                    <m:f>
                                      <m:fPr>
                                        <m:ctrlPr>
                                          <a:rPr kumimoji="1" lang="en-US" altLang="zh-CN" i="1">
                                            <a:latin typeface="Cambria Math" panose="02040503050406030204" pitchFamily="18" charset="0"/>
                                          </a:rPr>
                                        </m:ctrlPr>
                                      </m:fPr>
                                      <m:num>
                                        <m:r>
                                          <a:rPr kumimoji="1" lang="en-US" altLang="zh-CN" i="1">
                                            <a:latin typeface="Cambria Math" charset="0"/>
                                          </a:rPr>
                                          <m:t>1</m:t>
                                        </m:r>
                                      </m:num>
                                      <m:den>
                                        <m:r>
                                          <a:rPr kumimoji="1" lang="en-US" altLang="zh-CN" i="1">
                                            <a:latin typeface="Cambria Math" charset="0"/>
                                          </a:rPr>
                                          <m:t>2</m:t>
                                        </m:r>
                                      </m:den>
                                    </m:f>
                                  </m:sup>
                                </m:sSup>
                                <m:r>
                                  <a:rPr kumimoji="1" lang="en-US" altLang="zh-CN" i="1">
                                    <a:latin typeface="Cambria Math" charset="0"/>
                                  </a:rPr>
                                  <m:t>+</m:t>
                                </m:r>
                                <m:r>
                                  <a:rPr kumimoji="1" lang="en-US" altLang="zh-CN" i="1">
                                    <a:latin typeface="Cambria Math" charset="0"/>
                                    <a:ea typeface="Cambria Math" charset="0"/>
                                    <a:cs typeface="Cambria Math" charset="0"/>
                                  </a:rPr>
                                  <m:t>𝜇</m:t>
                                </m:r>
                              </m:num>
                              <m:den>
                                <m:r>
                                  <a:rPr kumimoji="1" lang="en-US" altLang="zh-CN" i="1">
                                    <a:latin typeface="Cambria Math" charset="0"/>
                                    <a:ea typeface="Cambria Math" charset="0"/>
                                    <a:cs typeface="Cambria Math" charset="0"/>
                                  </a:rPr>
                                  <m:t>5+</m:t>
                                </m:r>
                                <m:r>
                                  <a:rPr kumimoji="1" lang="en-US" altLang="zh-CN" i="1">
                                    <a:latin typeface="Cambria Math" charset="0"/>
                                    <a:ea typeface="Cambria Math" charset="0"/>
                                    <a:cs typeface="Cambria Math" charset="0"/>
                                  </a:rPr>
                                  <m:t>𝜇</m:t>
                                </m:r>
                                <m:r>
                                  <a:rPr kumimoji="1" lang="en-US" altLang="zh-CN" i="1">
                                    <a:latin typeface="Cambria Math" charset="0"/>
                                    <a:ea typeface="Cambria Math" charset="0"/>
                                    <a:cs typeface="Cambria Math" charset="0"/>
                                  </a:rPr>
                                  <m:t>+</m:t>
                                </m:r>
                                <m:sSup>
                                  <m:sSupPr>
                                    <m:ctrlPr>
                                      <a:rPr kumimoji="1" lang="en-US" altLang="zh-CN" i="1">
                                        <a:latin typeface="Cambria Math" panose="02040503050406030204" pitchFamily="18" charset="0"/>
                                      </a:rPr>
                                    </m:ctrlPr>
                                  </m:sSupPr>
                                  <m:e>
                                    <m:r>
                                      <a:rPr kumimoji="1" lang="en-US" altLang="zh-CN" i="1">
                                        <a:latin typeface="Cambria Math" charset="0"/>
                                      </a:rPr>
                                      <m:t>(1+</m:t>
                                    </m:r>
                                    <m:r>
                                      <a:rPr kumimoji="1" lang="en-US" altLang="zh-CN" i="1">
                                        <a:latin typeface="Cambria Math" charset="0"/>
                                        <a:ea typeface="Cambria Math" charset="0"/>
                                        <a:cs typeface="Cambria Math" charset="0"/>
                                      </a:rPr>
                                      <m:t>𝜇</m:t>
                                    </m:r>
                                    <m:r>
                                      <a:rPr kumimoji="1" lang="en-US" altLang="zh-CN" i="1">
                                        <a:latin typeface="Cambria Math" charset="0"/>
                                        <a:ea typeface="Cambria Math" charset="0"/>
                                        <a:cs typeface="Cambria Math" charset="0"/>
                                      </a:rPr>
                                      <m:t>)</m:t>
                                    </m:r>
                                  </m:e>
                                  <m:sup>
                                    <m:r>
                                      <a:rPr kumimoji="1" lang="en-US" altLang="zh-CN" i="1">
                                        <a:latin typeface="Cambria Math" charset="0"/>
                                      </a:rPr>
                                      <m:t>1/2</m:t>
                                    </m:r>
                                  </m:sup>
                                </m:sSup>
                              </m:den>
                            </m:f>
                          </m:e>
                        </m:d>
                      </m:e>
                      <m:sup>
                        <m:r>
                          <a:rPr lang="en-US" altLang="zh-CN" b="0" i="1" dirty="0" smtClean="0">
                            <a:latin typeface="Cambria Math" charset="0"/>
                          </a:rPr>
                          <m:t>1/2</m:t>
                        </m:r>
                      </m:sup>
                    </m:sSup>
                  </m:oMath>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1955151" y="5023256"/>
                <a:ext cx="2414956" cy="806118"/>
              </a:xfrm>
              <a:prstGeom prst="rect">
                <a:avLst/>
              </a:prstGeom>
              <a:blipFill rotWithShape="0">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838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6243021" cy="418465"/>
          </a:xfrm>
          <a:prstGeom prst="rect">
            <a:avLst/>
          </a:prstGeom>
        </p:spPr>
        <p:txBody>
          <a:bodyPr vert="horz" wrap="square" lIns="0" tIns="0" rIns="0" bIns="0" rtlCol="0">
            <a:noAutofit/>
          </a:bodyPr>
          <a:lstStyle/>
          <a:p>
            <a:pPr marL="12700">
              <a:lnSpc>
                <a:spcPts val="3295"/>
              </a:lnSpc>
            </a:pPr>
            <a:r>
              <a:rPr lang="zh-CN" altLang="en-US" sz="2400" b="1" spc="-10" dirty="0">
                <a:solidFill>
                  <a:srgbClr val="FF0000"/>
                </a:solidFill>
                <a:latin typeface="黑体" panose="02010609060101010101" pitchFamily="49" charset="-122"/>
                <a:ea typeface="黑体" panose="02010609060101010101" pitchFamily="49" charset="-122"/>
                <a:cs typeface="黑体"/>
              </a:rPr>
              <a:t>相变：</a:t>
            </a:r>
            <a:r>
              <a:rPr lang="zh-CN" altLang="en-US" sz="2400" b="1" spc="-10" dirty="0">
                <a:latin typeface="黑体" panose="02010609060101010101" pitchFamily="49" charset="-122"/>
                <a:ea typeface="黑体" panose="02010609060101010101" pitchFamily="49" charset="-122"/>
                <a:cs typeface="黑体"/>
              </a:rPr>
              <a:t>物质集态或组织结构的变化</a:t>
            </a:r>
            <a:endParaRPr sz="2400" b="1" dirty="0">
              <a:latin typeface="黑体" panose="02010609060101010101" pitchFamily="49" charset="-122"/>
              <a:ea typeface="黑体" panose="02010609060101010101" pitchFamily="49" charset="-122"/>
              <a:cs typeface="黑体"/>
            </a:endParaRPr>
          </a:p>
        </p:txBody>
      </p:sp>
      <p:sp>
        <p:nvSpPr>
          <p:cNvPr id="11" name="object 8"/>
          <p:cNvSpPr txBox="1"/>
          <p:nvPr/>
        </p:nvSpPr>
        <p:spPr>
          <a:xfrm>
            <a:off x="609600" y="1386001"/>
            <a:ext cx="7749092" cy="418465"/>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固液相变过程：</a:t>
            </a:r>
            <a:r>
              <a:rPr lang="zh-CN" altLang="en-US" sz="2400" b="1" spc="-10" dirty="0">
                <a:latin typeface="黑体" panose="02010609060101010101" pitchFamily="49" charset="-122"/>
                <a:ea typeface="黑体" panose="02010609060101010101" pitchFamily="49" charset="-122"/>
                <a:cs typeface="黑体"/>
              </a:rPr>
              <a:t>液相由于冷却而凝固成固相，或固相由于受热而变成液相的熔化过程</a:t>
            </a:r>
            <a:endParaRPr sz="2400" b="1" dirty="0">
              <a:latin typeface="黑体" panose="02010609060101010101" pitchFamily="49" charset="-122"/>
              <a:ea typeface="黑体" panose="02010609060101010101" pitchFamily="49" charset="-122"/>
              <a:cs typeface="黑体"/>
            </a:endParaRPr>
          </a:p>
        </p:txBody>
      </p:sp>
      <p:sp>
        <p:nvSpPr>
          <p:cNvPr id="12" name="object 8"/>
          <p:cNvSpPr txBox="1"/>
          <p:nvPr/>
        </p:nvSpPr>
        <p:spPr>
          <a:xfrm>
            <a:off x="609599" y="2592173"/>
            <a:ext cx="7749093" cy="418465"/>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物理现象：</a:t>
            </a:r>
            <a:r>
              <a:rPr lang="zh-CN" altLang="en-US" sz="2400" b="1" spc="-10" dirty="0">
                <a:latin typeface="黑体" panose="02010609060101010101" pitchFamily="49" charset="-122"/>
                <a:ea typeface="黑体" panose="02010609060101010101" pitchFamily="49" charset="-122"/>
                <a:cs typeface="黑体"/>
              </a:rPr>
              <a:t>冰层的形成、大地的融冰、钢锭及铸件的凝固、食品的冷冻</a:t>
            </a:r>
            <a:endParaRPr sz="2400" b="1" dirty="0">
              <a:latin typeface="黑体" panose="02010609060101010101" pitchFamily="49" charset="-122"/>
              <a:ea typeface="黑体" panose="02010609060101010101" pitchFamily="49" charset="-122"/>
              <a:cs typeface="黑体"/>
            </a:endParaRPr>
          </a:p>
        </p:txBody>
      </p:sp>
      <p:sp>
        <p:nvSpPr>
          <p:cNvPr id="13" name="object 8"/>
          <p:cNvSpPr txBox="1"/>
          <p:nvPr/>
        </p:nvSpPr>
        <p:spPr>
          <a:xfrm>
            <a:off x="609599" y="3878897"/>
            <a:ext cx="7749092" cy="2398294"/>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相变导热过程特点：</a:t>
            </a:r>
            <a:endParaRPr lang="en-US" altLang="zh-CN" sz="2400" b="1" spc="-10" dirty="0">
              <a:solidFill>
                <a:srgbClr val="FF0000"/>
              </a:solidFill>
              <a:latin typeface="黑体" panose="02010609060101010101" pitchFamily="49" charset="-122"/>
              <a:ea typeface="黑体" panose="02010609060101010101" pitchFamily="49" charset="-122"/>
              <a:cs typeface="黑体"/>
            </a:endParaRPr>
          </a:p>
          <a:p>
            <a:pPr marL="355600" indent="-342900">
              <a:lnSpc>
                <a:spcPct val="150000"/>
              </a:lnSpc>
              <a:buFont typeface="Wingdings" charset="2"/>
              <a:buChar char="l"/>
            </a:pPr>
            <a:r>
              <a:rPr lang="zh-CN" altLang="en-US" sz="2400" b="1" spc="-10" dirty="0">
                <a:latin typeface="黑体" panose="02010609060101010101" pitchFamily="49" charset="-122"/>
                <a:ea typeface="黑体" panose="02010609060101010101" pitchFamily="49" charset="-122"/>
                <a:cs typeface="黑体"/>
              </a:rPr>
              <a:t>固、液两相之间存在着移动的分界面或分界区域，直至相变过程结束</a:t>
            </a:r>
            <a:endParaRPr lang="en-US" altLang="zh-CN" sz="2400" b="1" spc="-10" dirty="0">
              <a:latin typeface="黑体" panose="02010609060101010101" pitchFamily="49" charset="-122"/>
              <a:ea typeface="黑体" panose="02010609060101010101" pitchFamily="49" charset="-122"/>
              <a:cs typeface="黑体"/>
            </a:endParaRPr>
          </a:p>
          <a:p>
            <a:pPr marL="355600" indent="-342900">
              <a:lnSpc>
                <a:spcPct val="150000"/>
              </a:lnSpc>
              <a:buFont typeface="Wingdings" charset="2"/>
              <a:buChar char="l"/>
            </a:pPr>
            <a:r>
              <a:rPr lang="zh-CN" altLang="en-US" sz="2400" b="1" spc="-10" dirty="0">
                <a:latin typeface="黑体" panose="02010609060101010101" pitchFamily="49" charset="-122"/>
                <a:ea typeface="黑体" panose="02010609060101010101" pitchFamily="49" charset="-122"/>
                <a:cs typeface="黑体"/>
              </a:rPr>
              <a:t>在相变过程中，有相变潜热的释放</a:t>
            </a:r>
            <a:r>
              <a:rPr lang="en-US" altLang="zh-CN" sz="2400" b="1" spc="-10" dirty="0">
                <a:latin typeface="黑体" panose="02010609060101010101" pitchFamily="49" charset="-122"/>
                <a:ea typeface="黑体" panose="02010609060101010101" pitchFamily="49" charset="-122"/>
                <a:cs typeface="黑体"/>
              </a:rPr>
              <a:t>(</a:t>
            </a:r>
            <a:r>
              <a:rPr lang="zh-CN" altLang="en-US" sz="2400" b="1" spc="-10" dirty="0">
                <a:latin typeface="黑体" panose="02010609060101010101" pitchFamily="49" charset="-122"/>
                <a:ea typeface="黑体" panose="02010609060101010101" pitchFamily="49" charset="-122"/>
                <a:cs typeface="黑体"/>
              </a:rPr>
              <a:t>凝固</a:t>
            </a:r>
            <a:r>
              <a:rPr lang="en-US" altLang="zh-CN" sz="2400" b="1" spc="-10" dirty="0">
                <a:latin typeface="黑体" panose="02010609060101010101" pitchFamily="49" charset="-122"/>
                <a:ea typeface="黑体" panose="02010609060101010101" pitchFamily="49" charset="-122"/>
                <a:cs typeface="黑体"/>
              </a:rPr>
              <a:t>)</a:t>
            </a:r>
            <a:r>
              <a:rPr lang="zh-CN" altLang="en-US" sz="2400" b="1" spc="-10" dirty="0">
                <a:latin typeface="黑体" panose="02010609060101010101" pitchFamily="49" charset="-122"/>
                <a:ea typeface="黑体" panose="02010609060101010101" pitchFamily="49" charset="-122"/>
                <a:cs typeface="黑体"/>
              </a:rPr>
              <a:t>或吸收</a:t>
            </a:r>
            <a:r>
              <a:rPr lang="en-US" altLang="zh-CN" sz="2400" b="1" spc="-10" dirty="0">
                <a:latin typeface="黑体" panose="02010609060101010101" pitchFamily="49" charset="-122"/>
                <a:ea typeface="黑体" panose="02010609060101010101" pitchFamily="49" charset="-122"/>
                <a:cs typeface="黑体"/>
              </a:rPr>
              <a:t>(</a:t>
            </a:r>
            <a:r>
              <a:rPr lang="zh-CN" altLang="en-US" sz="2400" b="1" spc="-10" dirty="0">
                <a:latin typeface="黑体" panose="02010609060101010101" pitchFamily="49" charset="-122"/>
                <a:ea typeface="黑体" panose="02010609060101010101" pitchFamily="49" charset="-122"/>
                <a:cs typeface="黑体"/>
              </a:rPr>
              <a:t>熔化</a:t>
            </a:r>
            <a:r>
              <a:rPr lang="en-US" altLang="zh-CN" sz="2400" b="1" spc="-10" dirty="0">
                <a:latin typeface="黑体" panose="02010609060101010101" pitchFamily="49" charset="-122"/>
                <a:ea typeface="黑体" panose="02010609060101010101" pitchFamily="49" charset="-122"/>
                <a:cs typeface="黑体"/>
              </a:rPr>
              <a:t>)</a:t>
            </a:r>
            <a:endParaRPr sz="2400" b="1" dirty="0">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87221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一、一维相变导热</a:t>
            </a:r>
            <a:endParaRPr sz="2800" b="1" dirty="0">
              <a:solidFill>
                <a:srgbClr val="FF0000"/>
              </a:solidFill>
              <a:latin typeface="黑体" panose="02010609060101010101" pitchFamily="49" charset="-122"/>
              <a:ea typeface="黑体" panose="02010609060101010101" pitchFamily="49" charset="-122"/>
              <a:cs typeface="黑体"/>
            </a:endParaRPr>
          </a:p>
        </p:txBody>
      </p:sp>
      <p:pic>
        <p:nvPicPr>
          <p:cNvPr id="11" name="图片 10"/>
          <p:cNvPicPr>
            <a:picLocks noChangeAspect="1"/>
          </p:cNvPicPr>
          <p:nvPr/>
        </p:nvPicPr>
        <p:blipFill>
          <a:blip r:embed="rId2"/>
          <a:stretch>
            <a:fillRect/>
          </a:stretch>
        </p:blipFill>
        <p:spPr>
          <a:xfrm>
            <a:off x="506697" y="1493946"/>
            <a:ext cx="8359206" cy="3179446"/>
          </a:xfrm>
          <a:prstGeom prst="rect">
            <a:avLst/>
          </a:prstGeom>
        </p:spPr>
      </p:pic>
      <p:sp>
        <p:nvSpPr>
          <p:cNvPr id="12" name="object 8"/>
          <p:cNvSpPr txBox="1"/>
          <p:nvPr/>
        </p:nvSpPr>
        <p:spPr>
          <a:xfrm>
            <a:off x="3461979" y="4662634"/>
            <a:ext cx="3508978" cy="418465"/>
          </a:xfrm>
          <a:prstGeom prst="rect">
            <a:avLst/>
          </a:prstGeom>
        </p:spPr>
        <p:txBody>
          <a:bodyPr vert="horz" wrap="square" lIns="0" tIns="0" rIns="0" bIns="0" rtlCol="0">
            <a:noAutofit/>
          </a:bodyPr>
          <a:lstStyle/>
          <a:p>
            <a:pPr marL="12700">
              <a:lnSpc>
                <a:spcPct val="150000"/>
              </a:lnSpc>
            </a:pPr>
            <a:r>
              <a:rPr lang="zh-CN" altLang="en-US" sz="2000" b="1" spc="-10" dirty="0">
                <a:solidFill>
                  <a:srgbClr val="FF0000"/>
                </a:solidFill>
                <a:latin typeface="黑体" panose="02010609060101010101" pitchFamily="49" charset="-122"/>
                <a:ea typeface="黑体" panose="02010609060101010101" pitchFamily="49" charset="-122"/>
                <a:cs typeface="黑体"/>
              </a:rPr>
              <a:t>一维相变过程示意图</a:t>
            </a:r>
            <a:endParaRPr lang="en-US" altLang="zh-CN" sz="2000" b="1" spc="-10"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r>
              <a:rPr lang="en-US" altLang="zh-CN" sz="2000" b="1" spc="-10" dirty="0">
                <a:latin typeface="黑体" panose="02010609060101010101" pitchFamily="49" charset="-122"/>
                <a:ea typeface="黑体" panose="02010609060101010101" pitchFamily="49" charset="-122"/>
                <a:cs typeface="黑体"/>
              </a:rPr>
              <a:t>(a)</a:t>
            </a:r>
            <a:r>
              <a:rPr lang="zh-CN" altLang="en-US" sz="2000" b="1" spc="-10" dirty="0">
                <a:latin typeface="黑体" panose="02010609060101010101" pitchFamily="49" charset="-122"/>
                <a:ea typeface="黑体" panose="02010609060101010101" pitchFamily="49" charset="-122"/>
                <a:cs typeface="黑体"/>
              </a:rPr>
              <a:t>凝固    （</a:t>
            </a:r>
            <a:r>
              <a:rPr lang="en-US" altLang="zh-CN" sz="2000" b="1" spc="-10" dirty="0">
                <a:latin typeface="黑体" panose="02010609060101010101" pitchFamily="49" charset="-122"/>
                <a:ea typeface="黑体" panose="02010609060101010101" pitchFamily="49" charset="-122"/>
                <a:cs typeface="黑体"/>
              </a:rPr>
              <a:t>b)</a:t>
            </a:r>
            <a:r>
              <a:rPr lang="zh-CN" altLang="en-US" sz="2000" b="1" spc="-10" dirty="0">
                <a:latin typeface="黑体" panose="02010609060101010101" pitchFamily="49" charset="-122"/>
                <a:ea typeface="黑体" panose="02010609060101010101" pitchFamily="49" charset="-122"/>
                <a:cs typeface="黑体"/>
              </a:rPr>
              <a:t>熔化</a:t>
            </a:r>
            <a:endParaRPr sz="2000" b="1" dirty="0">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90687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1" y="758406"/>
            <a:ext cx="1466626"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固相区温度：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2076227" y="805115"/>
                <a:ext cx="5387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076227" y="805115"/>
                <a:ext cx="538737" cy="276999"/>
              </a:xfrm>
              <a:prstGeom prst="rect">
                <a:avLst/>
              </a:prstGeom>
              <a:blipFill rotWithShape="0">
                <a:blip r:embed="rId2"/>
                <a:stretch>
                  <a:fillRect l="-7955" t="-2174" r="-15909" b="-32609"/>
                </a:stretch>
              </a:blipFill>
            </p:spPr>
            <p:txBody>
              <a:bodyPr/>
              <a:lstStyle/>
              <a:p>
                <a:r>
                  <a:rPr lang="zh-CN" altLang="en-US">
                    <a:noFill/>
                  </a:rPr>
                  <a:t> </a:t>
                </a:r>
              </a:p>
            </p:txBody>
          </p:sp>
        </mc:Fallback>
      </mc:AlternateContent>
      <p:sp>
        <p:nvSpPr>
          <p:cNvPr id="12" name="object 8"/>
          <p:cNvSpPr txBox="1"/>
          <p:nvPr/>
        </p:nvSpPr>
        <p:spPr>
          <a:xfrm>
            <a:off x="609601" y="1354389"/>
            <a:ext cx="2531632"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固相区导热微分方程：</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4" name="文本框 13"/>
              <p:cNvSpPr txBox="1"/>
              <p:nvPr/>
            </p:nvSpPr>
            <p:spPr>
              <a:xfrm>
                <a:off x="609601" y="1937615"/>
                <a:ext cx="294240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𝑠</m:t>
                              </m:r>
                            </m:sub>
                          </m:sSub>
                        </m:num>
                        <m:den>
                          <m:r>
                            <a:rPr kumimoji="1" lang="mr-IN" altLang="zh-CN"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𝑠</m:t>
                          </m:r>
                        </m:sub>
                      </m:sSub>
                      <m:f>
                        <m:fPr>
                          <m:ctrlPr>
                            <a:rPr kumimoji="1" lang="mr-IN" altLang="zh-CN" b="0" i="1" smtClean="0">
                              <a:latin typeface="Cambria Math" panose="02040503050406030204" pitchFamily="18" charset="0"/>
                            </a:rPr>
                          </m:ctrlPr>
                        </m:fPr>
                        <m:num>
                          <m:sSup>
                            <m:sSupPr>
                              <m:ctrlPr>
                                <a:rPr kumimoji="1" lang="mr-IN" altLang="zh-CN" b="0" i="1" smtClean="0">
                                  <a:latin typeface="Cambria Math" panose="02040503050406030204" pitchFamily="18" charset="0"/>
                                </a:rPr>
                              </m:ctrlPr>
                            </m:sSupPr>
                            <m:e>
                              <m:r>
                                <a:rPr kumimoji="1" lang="mr-IN" altLang="zh-CN" b="0"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num>
                        <m:den>
                          <m:r>
                            <a:rPr kumimoji="1" lang="mr-IN" altLang="zh-CN" b="0" i="1" smtClean="0">
                              <a:latin typeface="Cambria Math" charset="0"/>
                              <a:ea typeface="Cambria Math" charset="0"/>
                              <a:cs typeface="Cambria Math" charset="0"/>
                            </a:rPr>
                            <m:t>𝜕</m:t>
                          </m:r>
                          <m:sSup>
                            <m:sSupPr>
                              <m:ctrlPr>
                                <a:rPr kumimoji="1" lang="mr-IN"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𝑠</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     0</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9601" y="1937615"/>
                <a:ext cx="2942409" cy="555858"/>
              </a:xfrm>
              <a:prstGeom prst="rect">
                <a:avLst/>
              </a:prstGeom>
              <a:blipFill rotWithShape="0">
                <a:blip r:embed="rId3"/>
                <a:stretch>
                  <a:fillRect/>
                </a:stretch>
              </a:blipFill>
            </p:spPr>
            <p:txBody>
              <a:bodyPr/>
              <a:lstStyle/>
              <a:p>
                <a:r>
                  <a:rPr lang="zh-CN" altLang="en-US">
                    <a:noFill/>
                  </a:rPr>
                  <a:t> </a:t>
                </a:r>
              </a:p>
            </p:txBody>
          </p:sp>
        </mc:Fallback>
      </mc:AlternateContent>
      <p:sp>
        <p:nvSpPr>
          <p:cNvPr id="15" name="object 8"/>
          <p:cNvSpPr txBox="1"/>
          <p:nvPr/>
        </p:nvSpPr>
        <p:spPr>
          <a:xfrm>
            <a:off x="4344297" y="758406"/>
            <a:ext cx="1466626"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液相区温度：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6" name="文本框 15"/>
              <p:cNvSpPr txBox="1"/>
              <p:nvPr/>
            </p:nvSpPr>
            <p:spPr>
              <a:xfrm>
                <a:off x="5810923" y="855503"/>
                <a:ext cx="5186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5810923" y="855503"/>
                <a:ext cx="518604" cy="276999"/>
              </a:xfrm>
              <a:prstGeom prst="rect">
                <a:avLst/>
              </a:prstGeom>
              <a:blipFill rotWithShape="0">
                <a:blip r:embed="rId4"/>
                <a:stretch>
                  <a:fillRect l="-8235" t="-2174" r="-16471" b="-32609"/>
                </a:stretch>
              </a:blipFill>
            </p:spPr>
            <p:txBody>
              <a:bodyPr/>
              <a:lstStyle/>
              <a:p>
                <a:r>
                  <a:rPr lang="zh-CN" altLang="en-US">
                    <a:noFill/>
                  </a:rPr>
                  <a:t> </a:t>
                </a:r>
              </a:p>
            </p:txBody>
          </p:sp>
        </mc:Fallback>
      </mc:AlternateContent>
      <p:sp>
        <p:nvSpPr>
          <p:cNvPr id="17" name="object 8"/>
          <p:cNvSpPr txBox="1"/>
          <p:nvPr/>
        </p:nvSpPr>
        <p:spPr>
          <a:xfrm>
            <a:off x="4344297" y="1354389"/>
            <a:ext cx="2531632"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液相区导热微分方程：</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8" name="文本框 17"/>
              <p:cNvSpPr txBox="1"/>
              <p:nvPr/>
            </p:nvSpPr>
            <p:spPr>
              <a:xfrm>
                <a:off x="4355055" y="1937615"/>
                <a:ext cx="2881943"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r>
                            <a:rPr kumimoji="1" lang="mr-IN"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𝑙</m:t>
                          </m:r>
                        </m:sub>
                      </m:sSub>
                      <m:f>
                        <m:fPr>
                          <m:ctrlPr>
                            <a:rPr kumimoji="1" lang="mr-IN" altLang="zh-CN" b="0" i="1" smtClean="0">
                              <a:latin typeface="Cambria Math" panose="02040503050406030204" pitchFamily="18" charset="0"/>
                            </a:rPr>
                          </m:ctrlPr>
                        </m:fPr>
                        <m:num>
                          <m:sSup>
                            <m:sSupPr>
                              <m:ctrlPr>
                                <a:rPr kumimoji="1" lang="mr-IN" altLang="zh-CN" b="0" i="1" smtClean="0">
                                  <a:latin typeface="Cambria Math" panose="02040503050406030204" pitchFamily="18" charset="0"/>
                                </a:rPr>
                              </m:ctrlPr>
                            </m:sSupPr>
                            <m:e>
                              <m:r>
                                <a:rPr kumimoji="1" lang="mr-IN" altLang="zh-CN" b="0"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𝑙</m:t>
                              </m:r>
                            </m:sub>
                          </m:sSub>
                        </m:num>
                        <m:den>
                          <m:r>
                            <a:rPr kumimoji="1" lang="mr-IN" altLang="zh-CN" b="0" i="1" smtClean="0">
                              <a:latin typeface="Cambria Math" charset="0"/>
                              <a:ea typeface="Cambria Math" charset="0"/>
                              <a:cs typeface="Cambria Math" charset="0"/>
                            </a:rPr>
                            <m:t>𝜕</m:t>
                          </m:r>
                          <m:sSup>
                            <m:sSupPr>
                              <m:ctrlPr>
                                <a:rPr kumimoji="1" lang="mr-IN"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𝑠</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     </m:t>
                      </m:r>
                      <m:r>
                        <a:rPr kumimoji="1" lang="en-US" altLang="zh-CN" b="0" i="1" smtClean="0">
                          <a:latin typeface="Cambria Math" charset="0"/>
                        </a:rPr>
                        <m:t>𝑠</m:t>
                      </m:r>
                      <m:r>
                        <a:rPr kumimoji="1" lang="en-US" altLang="zh-CN" b="0" i="1" smtClean="0">
                          <a:latin typeface="Cambria Math" charset="0"/>
                        </a:rPr>
                        <m:t>(</m:t>
                      </m:r>
                      <m:r>
                        <a:rPr kumimoji="1" lang="en-US" altLang="zh-CN" i="1">
                          <a:latin typeface="Cambria Math" charset="0"/>
                          <a:ea typeface="Cambria Math" charset="0"/>
                          <a:cs typeface="Cambria Math" charset="0"/>
                        </a:rPr>
                        <m:t>𝜏</m:t>
                      </m:r>
                      <m:r>
                        <a:rPr kumimoji="1" lang="en-US" altLang="zh-CN" b="0" i="1" smtClean="0">
                          <a:latin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𝐿</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355055" y="1937615"/>
                <a:ext cx="2881943" cy="555858"/>
              </a:xfrm>
              <a:prstGeom prst="rect">
                <a:avLst/>
              </a:prstGeom>
              <a:blipFill rotWithShape="0">
                <a:blip r:embed="rId5"/>
                <a:stretch>
                  <a:fillRect/>
                </a:stretch>
              </a:blipFill>
            </p:spPr>
            <p:txBody>
              <a:bodyPr/>
              <a:lstStyle/>
              <a:p>
                <a:r>
                  <a:rPr lang="zh-CN" altLang="en-US">
                    <a:noFill/>
                  </a:rPr>
                  <a:t> </a:t>
                </a:r>
              </a:p>
            </p:txBody>
          </p:sp>
        </mc:Fallback>
      </mc:AlternateContent>
      <p:sp>
        <p:nvSpPr>
          <p:cNvPr id="19" name="object 8"/>
          <p:cNvSpPr txBox="1"/>
          <p:nvPr/>
        </p:nvSpPr>
        <p:spPr>
          <a:xfrm>
            <a:off x="609601" y="2677862"/>
            <a:ext cx="2176630" cy="418465"/>
          </a:xfrm>
          <a:prstGeom prst="rect">
            <a:avLst/>
          </a:prstGeom>
        </p:spPr>
        <p:txBody>
          <a:bodyPr vert="horz" wrap="square" lIns="0" tIns="0" rIns="0" bIns="0" rtlCol="0">
            <a:noAutofit/>
          </a:bodyPr>
          <a:lstStyle/>
          <a:p>
            <a:pPr marL="12700">
              <a:lnSpc>
                <a:spcPts val="3295"/>
              </a:lnSpc>
            </a:pPr>
            <a:r>
              <a:rPr lang="zh-CN" altLang="en-US" sz="2000" b="1" spc="-10">
                <a:solidFill>
                  <a:srgbClr val="FF0000"/>
                </a:solidFill>
                <a:latin typeface="黑体" panose="02010609060101010101" pitchFamily="49" charset="-122"/>
                <a:ea typeface="黑体" panose="02010609060101010101" pitchFamily="49" charset="-122"/>
                <a:cs typeface="黑体"/>
              </a:rPr>
              <a:t>相界面边界条件：</a:t>
            </a:r>
            <a:endParaRPr sz="20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1" name="object 8"/>
              <p:cNvSpPr txBox="1"/>
              <p:nvPr/>
            </p:nvSpPr>
            <p:spPr>
              <a:xfrm>
                <a:off x="609600" y="3216593"/>
                <a:ext cx="743711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温度连续性条件：固液两相在界面处的温度相等，且等于相变状态下的相变温度</a:t>
                </a:r>
                <a14:m>
                  <m:oMath xmlns:m="http://schemas.openxmlformats.org/officeDocument/2006/math">
                    <m:sSub>
                      <m:sSubPr>
                        <m:ctrlPr>
                          <a:rPr lang="en-US" altLang="zh-CN" sz="2000" b="1" i="1" spc="-10" smtClean="0">
                            <a:latin typeface="Cambria Math" panose="02040503050406030204" pitchFamily="18" charset="0"/>
                            <a:ea typeface="黑体" panose="02010609060101010101" pitchFamily="49" charset="-122"/>
                            <a:cs typeface="黑体"/>
                          </a:rPr>
                        </m:ctrlPr>
                      </m:sSubPr>
                      <m:e>
                        <m:r>
                          <a:rPr lang="en-US" altLang="zh-CN" sz="2000" b="1" i="1" spc="-10" smtClean="0">
                            <a:latin typeface="Cambria Math" charset="0"/>
                            <a:ea typeface="黑体" panose="02010609060101010101" pitchFamily="49" charset="-122"/>
                            <a:cs typeface="黑体"/>
                          </a:rPr>
                          <m:t>𝒕</m:t>
                        </m:r>
                      </m:e>
                      <m:sub>
                        <m:r>
                          <a:rPr lang="en-US" altLang="zh-CN" sz="2000" b="1" i="1" spc="-10" smtClean="0">
                            <a:latin typeface="Cambria Math" charset="0"/>
                            <a:ea typeface="黑体" panose="02010609060101010101" pitchFamily="49" charset="-122"/>
                            <a:cs typeface="黑体"/>
                          </a:rPr>
                          <m:t>𝒑</m:t>
                        </m:r>
                      </m:sub>
                    </m:sSub>
                  </m:oMath>
                </a14:m>
                <a:endParaRPr sz="2000" b="1" dirty="0">
                  <a:latin typeface="黑体" panose="02010609060101010101" pitchFamily="49" charset="-122"/>
                  <a:ea typeface="黑体" panose="02010609060101010101" pitchFamily="49" charset="-122"/>
                  <a:cs typeface="黑体"/>
                </a:endParaRPr>
              </a:p>
            </p:txBody>
          </p:sp>
        </mc:Choice>
        <mc:Fallback xmlns="">
          <p:sp>
            <p:nvSpPr>
              <p:cNvPr id="21" name="object 8"/>
              <p:cNvSpPr txBox="1">
                <a:spLocks noRot="1" noChangeAspect="1" noMove="1" noResize="1" noEditPoints="1" noAdjustHandles="1" noChangeArrowheads="1" noChangeShapeType="1" noTextEdit="1"/>
              </p:cNvSpPr>
              <p:nvPr/>
            </p:nvSpPr>
            <p:spPr>
              <a:xfrm>
                <a:off x="609600" y="3216593"/>
                <a:ext cx="7437119" cy="418465"/>
              </a:xfrm>
              <a:prstGeom prst="rect">
                <a:avLst/>
              </a:prstGeom>
              <a:blipFill rotWithShape="0">
                <a:blip r:embed="rId6"/>
                <a:stretch>
                  <a:fillRect l="-1885" t="-5882" r="-984" b="-1235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2237592" y="4163172"/>
                <a:ext cx="3408497" cy="301878"/>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b="0" i="1" smtClean="0">
                            <a:latin typeface="Cambria Math" charset="0"/>
                          </a:rPr>
                          <m:t>𝑙</m:t>
                        </m:r>
                      </m:sub>
                    </m:sSub>
                    <m:d>
                      <m:dPr>
                        <m:ctrlPr>
                          <a:rPr kumimoji="1" lang="en-US" altLang="zh-CN" i="1">
                            <a:latin typeface="Cambria Math" panose="02040503050406030204" pitchFamily="18" charset="0"/>
                          </a:rPr>
                        </m:ctrlPr>
                      </m:dPr>
                      <m:e>
                        <m:r>
                          <a:rPr kumimoji="1" lang="en-US" altLang="zh-CN" i="1">
                            <a:latin typeface="Cambria Math" charset="0"/>
                          </a:rPr>
                          <m:t>𝑥</m:t>
                        </m:r>
                        <m:r>
                          <a:rPr kumimoji="1" lang="en-US" altLang="zh-CN" i="1">
                            <a:latin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rPr>
                      <m:t>=</m:t>
                    </m:r>
                    <m:sSub>
                      <m:sSubPr>
                        <m:ctrlPr>
                          <a:rPr lang="en-US" altLang="zh-CN" i="1" spc="-10">
                            <a:latin typeface="Cambria Math" panose="02040503050406030204" pitchFamily="18" charset="0"/>
                            <a:ea typeface="黑体" panose="02010609060101010101" pitchFamily="49" charset="-122"/>
                            <a:cs typeface="黑体"/>
                          </a:rPr>
                        </m:ctrlPr>
                      </m:sSubPr>
                      <m:e>
                        <m:r>
                          <a:rPr lang="en-US" altLang="zh-CN" b="0" i="1" spc="-10">
                            <a:latin typeface="Cambria Math" charset="0"/>
                            <a:ea typeface="黑体" panose="02010609060101010101" pitchFamily="49" charset="-122"/>
                            <a:cs typeface="黑体"/>
                          </a:rPr>
                          <m:t>𝑡</m:t>
                        </m:r>
                      </m:e>
                      <m:sub>
                        <m:r>
                          <a:rPr lang="en-US" altLang="zh-CN" b="0" i="1" spc="-10">
                            <a:latin typeface="Cambria Math" charset="0"/>
                            <a:ea typeface="黑体" panose="02010609060101010101" pitchFamily="49" charset="-122"/>
                            <a:cs typeface="黑体"/>
                          </a:rPr>
                          <m:t>𝑝</m:t>
                        </m:r>
                      </m:sub>
                    </m:sSub>
                    <m:r>
                      <a:rPr lang="en-US" altLang="zh-CN" b="0" i="0" spc="-10" smtClean="0">
                        <a:latin typeface="Cambria Math" charset="0"/>
                        <a:ea typeface="黑体" panose="02010609060101010101" pitchFamily="49" charset="-122"/>
                        <a:cs typeface="黑体"/>
                      </a:rPr>
                      <m:t> </m:t>
                    </m:r>
                    <m:r>
                      <a:rPr lang="en-US" altLang="zh-CN" b="0" i="1" spc="-10" smtClean="0">
                        <a:latin typeface="Cambria Math" charset="0"/>
                        <a:ea typeface="黑体" panose="02010609060101010101" pitchFamily="49" charset="-122"/>
                        <a:cs typeface="黑体"/>
                      </a:rPr>
                      <m:t>         </m:t>
                    </m:r>
                    <m:r>
                      <a:rPr kumimoji="1" lang="en-US" altLang="zh-CN" i="1">
                        <a:latin typeface="Cambria Math" charset="0"/>
                      </a:rPr>
                      <m:t>𝑥</m:t>
                    </m:r>
                  </m:oMath>
                </a14:m>
                <a:r>
                  <a:rPr kumimoji="1" lang="en-US" altLang="zh-CN" dirty="0"/>
                  <a:t>= </a:t>
                </a:r>
                <a14:m>
                  <m:oMath xmlns:m="http://schemas.openxmlformats.org/officeDocument/2006/math">
                    <m:r>
                      <a:rPr kumimoji="1" lang="en-US" altLang="zh-CN" i="1">
                        <a:latin typeface="Cambria Math" charset="0"/>
                      </a:rPr>
                      <m:t>𝑠</m:t>
                    </m:r>
                    <m:r>
                      <a:rPr kumimoji="1" lang="en-US" altLang="zh-CN" i="1">
                        <a:latin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rPr>
                      <m:t>)</m:t>
                    </m:r>
                  </m:oMath>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237592" y="4163172"/>
                <a:ext cx="3408497" cy="301878"/>
              </a:xfrm>
              <a:prstGeom prst="rect">
                <a:avLst/>
              </a:prstGeom>
              <a:blipFill rotWithShape="0">
                <a:blip r:embed="rId7"/>
                <a:stretch>
                  <a:fillRect l="-2147" t="-132653" r="-1968" b="-161224"/>
                </a:stretch>
              </a:blipFill>
            </p:spPr>
            <p:txBody>
              <a:bodyPr/>
              <a:lstStyle/>
              <a:p>
                <a:r>
                  <a:rPr lang="zh-CN" altLang="en-US">
                    <a:noFill/>
                  </a:rPr>
                  <a:t> </a:t>
                </a:r>
              </a:p>
            </p:txBody>
          </p:sp>
        </mc:Fallback>
      </mc:AlternateContent>
      <p:sp>
        <p:nvSpPr>
          <p:cNvPr id="23" name="object 8"/>
          <p:cNvSpPr txBox="1"/>
          <p:nvPr/>
        </p:nvSpPr>
        <p:spPr>
          <a:xfrm>
            <a:off x="636495" y="4566787"/>
            <a:ext cx="743711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能量平衡条件：导出控制容积的净热量等于凝固过程的放热量</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4" name="矩形 23"/>
              <p:cNvSpPr/>
              <p:nvPr/>
            </p:nvSpPr>
            <p:spPr>
              <a:xfrm>
                <a:off x="2337772" y="4993164"/>
                <a:ext cx="2348079" cy="499560"/>
              </a:xfrm>
              <a:prstGeom prst="rect">
                <a:avLst/>
              </a:prstGeom>
            </p:spPr>
            <p:txBody>
              <a:bodyPr wrap="none">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𝑠</m:t>
                        </m:r>
                      </m:sub>
                    </m:sSub>
                    <m:f>
                      <m:fPr>
                        <m:ctrlPr>
                          <a:rPr kumimoji="1" lang="mr-IN" altLang="zh-CN" i="1" smtClean="0">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𝑠</m:t>
                            </m:r>
                          </m:sub>
                        </m:sSub>
                      </m:num>
                      <m:den>
                        <m:r>
                          <a:rPr kumimoji="1" lang="mr-IN"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oMath>
                </a14:m>
                <a:r>
                  <a:rPr lang="en-US" altLang="zh-CN" dirty="0"/>
                  <a:t>-</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𝑙</m:t>
                        </m:r>
                      </m:sub>
                    </m:sSub>
                    <m:f>
                      <m:fPr>
                        <m:ctrlPr>
                          <a:rPr kumimoji="1" lang="mr-IN" altLang="zh-CN" i="1">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𝑙</m:t>
                            </m:r>
                          </m:sub>
                        </m:sSub>
                      </m:num>
                      <m:den>
                        <m:r>
                          <a:rPr kumimoji="1" lang="mr-IN"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ea typeface="Cambria Math" charset="0"/>
                            <a:cs typeface="Cambria Math" charset="0"/>
                          </a:rPr>
                          <m:t>𝑠</m:t>
                        </m:r>
                      </m:sub>
                    </m:sSub>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oMath>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2337772" y="4993164"/>
                <a:ext cx="2348079" cy="499560"/>
              </a:xfrm>
              <a:prstGeom prst="rect">
                <a:avLst/>
              </a:prstGeom>
              <a:blipFill rotWithShape="0">
                <a:blip r:embed="rId8"/>
                <a:stretch>
                  <a:fillRect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1875417" y="5588106"/>
                <a:ext cx="5006435" cy="499560"/>
              </a:xfrm>
              <a:prstGeom prst="rect">
                <a:avLst/>
              </a:prstGeom>
            </p:spPr>
            <p:txBody>
              <a:bodyPr wrap="none">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𝜆</m:t>
                        </m:r>
                      </m:e>
                      <m:sub>
                        <m:r>
                          <a:rPr kumimoji="1" lang="en-US" altLang="zh-CN" b="0" i="1" smtClean="0">
                            <a:latin typeface="Cambria Math" charset="0"/>
                          </a:rPr>
                          <m:t>𝑠</m:t>
                        </m:r>
                      </m:sub>
                    </m:sSub>
                    <m:f>
                      <m:fPr>
                        <m:ctrlPr>
                          <a:rPr kumimoji="1" lang="mr-IN" altLang="zh-CN" i="1" smtClean="0">
                            <a:latin typeface="Cambria Math" panose="02040503050406030204" pitchFamily="18" charset="0"/>
                          </a:rPr>
                        </m:ctrlPr>
                      </m:fPr>
                      <m:num>
                        <m:r>
                          <a:rPr kumimoji="1" lang="mr-IN"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𝑠</m:t>
                            </m:r>
                          </m:sub>
                        </m:sSub>
                      </m:num>
                      <m:den>
                        <m:r>
                          <a:rPr kumimoji="1" lang="mr-IN"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oMath>
                </a14:m>
                <a:r>
                  <a:rPr lang="en-US" altLang="zh-CN" dirty="0"/>
                  <a:t>-</a:t>
                </a:r>
                <a14:m>
                  <m:oMath xmlns:m="http://schemas.openxmlformats.org/officeDocument/2006/math">
                    <m:r>
                      <m:rPr>
                        <m:sty m:val="p"/>
                      </m:rPr>
                      <a:rPr kumimoji="1" lang="el-GR" altLang="zh-CN" b="0" i="1" smtClean="0">
                        <a:latin typeface="Cambria Math" charset="0"/>
                        <a:ea typeface="Cambria Math" charset="0"/>
                        <a:cs typeface="Cambria Math" charset="0"/>
                      </a:rPr>
                      <m:t>α</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ea typeface="Cambria Math" charset="0"/>
                            <a:cs typeface="Cambria Math" charset="0"/>
                          </a:rPr>
                          <m:t>𝑠</m:t>
                        </m:r>
                      </m:sub>
                    </m:sSub>
                    <m:r>
                      <a:rPr kumimoji="1" lang="en-US" altLang="zh-CN" b="0" i="1" smtClean="0">
                        <a:latin typeface="Cambria Math" charset="0"/>
                        <a:ea typeface="Cambria Math" charset="0"/>
                        <a:cs typeface="Cambria Math" charset="0"/>
                      </a:rPr>
                      <m:t>𝐿</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oMath>
                </a14:m>
                <a:r>
                  <a:rPr lang="en-US" altLang="zh-CN" dirty="0"/>
                  <a:t>      (</a:t>
                </a:r>
                <a:r>
                  <a:rPr lang="zh-CN" altLang="en-US" dirty="0"/>
                  <a:t>考虑液相区对流</a:t>
                </a:r>
                <a:r>
                  <a:rPr lang="en-US" altLang="zh-CN" dirty="0"/>
                  <a:t>)</a:t>
                </a:r>
                <a:endParaRPr lang="zh-CN" altLang="en-US" dirty="0"/>
              </a:p>
            </p:txBody>
          </p:sp>
        </mc:Choice>
        <mc:Fallback xmlns="">
          <p:sp>
            <p:nvSpPr>
              <p:cNvPr id="25" name="矩形 24"/>
              <p:cNvSpPr>
                <a:spLocks noRot="1" noChangeAspect="1" noMove="1" noResize="1" noEditPoints="1" noAdjustHandles="1" noChangeArrowheads="1" noChangeShapeType="1" noTextEdit="1"/>
              </p:cNvSpPr>
              <p:nvPr/>
            </p:nvSpPr>
            <p:spPr>
              <a:xfrm>
                <a:off x="1875417" y="5588106"/>
                <a:ext cx="5006435" cy="499560"/>
              </a:xfrm>
              <a:prstGeom prst="rect">
                <a:avLst/>
              </a:prstGeom>
              <a:blipFill rotWithShape="0">
                <a:blip r:embed="rId9"/>
                <a:stretch>
                  <a:fillRect r="-365" b="-73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826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文本框 9"/>
              <p:cNvSpPr txBox="1"/>
              <p:nvPr/>
            </p:nvSpPr>
            <p:spPr>
              <a:xfrm>
                <a:off x="914401" y="797870"/>
                <a:ext cx="4130935" cy="331437"/>
              </a:xfrm>
              <a:prstGeom prst="rect">
                <a:avLst/>
              </a:prstGeom>
              <a:noFill/>
            </p:spPr>
            <p:txBody>
              <a:bodyPr wrap="square" lIns="0" tIns="0" rIns="0" bIns="0"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rPr>
                          <m:t>𝑠</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charset="0"/>
                          </a:rPr>
                          <m:t>𝑥</m:t>
                        </m:r>
                        <m:r>
                          <a:rPr kumimoji="1" lang="en-US" altLang="zh-CN" sz="2000" b="0" i="1" smtClean="0">
                            <a:latin typeface="Cambria Math" charset="0"/>
                          </a:rPr>
                          <m:t>,</m:t>
                        </m:r>
                        <m:r>
                          <a:rPr kumimoji="1" lang="en-US" altLang="zh-CN" sz="2000" b="0" i="1" smtClean="0">
                            <a:latin typeface="Cambria Math" charset="0"/>
                            <a:ea typeface="Cambria Math" charset="0"/>
                            <a:cs typeface="Cambria Math" charset="0"/>
                          </a:rPr>
                          <m:t>𝜏</m:t>
                        </m:r>
                      </m:e>
                    </m:d>
                    <m:r>
                      <a:rPr kumimoji="1" lang="en-US" altLang="zh-CN" sz="2000" b="0" i="1" smtClean="0">
                        <a:latin typeface="Cambria Math" charset="0"/>
                      </a:rPr>
                      <m:t>=</m:t>
                    </m:r>
                    <m:sSub>
                      <m:sSubPr>
                        <m:ctrlPr>
                          <a:rPr kumimoji="1" lang="en-US" altLang="zh-CN" sz="2000" i="1">
                            <a:latin typeface="Cambria Math" panose="02040503050406030204" pitchFamily="18" charset="0"/>
                          </a:rPr>
                        </m:ctrlPr>
                      </m:sSubPr>
                      <m:e>
                        <m:r>
                          <a:rPr kumimoji="1" lang="en-US" altLang="zh-CN" sz="2000" i="1">
                            <a:latin typeface="Cambria Math" charset="0"/>
                          </a:rPr>
                          <m:t>𝑡</m:t>
                        </m:r>
                      </m:e>
                      <m:sub>
                        <m:r>
                          <a:rPr kumimoji="1" lang="en-US" altLang="zh-CN" sz="2000" b="0" i="1" smtClean="0">
                            <a:latin typeface="Cambria Math" charset="0"/>
                          </a:rPr>
                          <m:t>𝑙</m:t>
                        </m:r>
                      </m:sub>
                    </m:sSub>
                    <m:d>
                      <m:dPr>
                        <m:ctrlPr>
                          <a:rPr kumimoji="1" lang="en-US" altLang="zh-CN" sz="2000" i="1">
                            <a:latin typeface="Cambria Math" panose="02040503050406030204" pitchFamily="18" charset="0"/>
                          </a:rPr>
                        </m:ctrlPr>
                      </m:dPr>
                      <m:e>
                        <m:r>
                          <a:rPr kumimoji="1" lang="en-US" altLang="zh-CN" sz="2000" i="1">
                            <a:latin typeface="Cambria Math" charset="0"/>
                          </a:rPr>
                          <m:t>𝑥</m:t>
                        </m:r>
                        <m:r>
                          <a:rPr kumimoji="1" lang="en-US" altLang="zh-CN" sz="2000" i="1">
                            <a:latin typeface="Cambria Math" charset="0"/>
                          </a:rPr>
                          <m:t>,</m:t>
                        </m:r>
                        <m:r>
                          <a:rPr kumimoji="1" lang="en-US" altLang="zh-CN" sz="2000" i="1">
                            <a:latin typeface="Cambria Math" charset="0"/>
                            <a:ea typeface="Cambria Math" charset="0"/>
                            <a:cs typeface="Cambria Math" charset="0"/>
                          </a:rPr>
                          <m:t>𝜏</m:t>
                        </m:r>
                      </m:e>
                    </m:d>
                    <m:r>
                      <a:rPr kumimoji="1" lang="en-US" altLang="zh-CN" sz="2000" i="1">
                        <a:latin typeface="Cambria Math" charset="0"/>
                      </a:rPr>
                      <m:t>=</m:t>
                    </m:r>
                    <m:sSub>
                      <m:sSubPr>
                        <m:ctrlPr>
                          <a:rPr lang="en-US" altLang="zh-CN" sz="2000" i="1" spc="-10">
                            <a:latin typeface="Cambria Math" panose="02040503050406030204" pitchFamily="18" charset="0"/>
                            <a:ea typeface="黑体" panose="02010609060101010101" pitchFamily="49" charset="-122"/>
                            <a:cs typeface="黑体"/>
                          </a:rPr>
                        </m:ctrlPr>
                      </m:sSubPr>
                      <m:e>
                        <m:r>
                          <a:rPr lang="en-US" altLang="zh-CN" sz="2000" b="0" i="1" spc="-10">
                            <a:latin typeface="Cambria Math" charset="0"/>
                            <a:ea typeface="黑体" panose="02010609060101010101" pitchFamily="49" charset="-122"/>
                            <a:cs typeface="黑体"/>
                          </a:rPr>
                          <m:t>𝑡</m:t>
                        </m:r>
                      </m:e>
                      <m:sub>
                        <m:r>
                          <a:rPr lang="en-US" altLang="zh-CN" sz="2000" b="0" i="1" spc="-10">
                            <a:latin typeface="Cambria Math" charset="0"/>
                            <a:ea typeface="黑体" panose="02010609060101010101" pitchFamily="49" charset="-122"/>
                            <a:cs typeface="黑体"/>
                          </a:rPr>
                          <m:t>𝑝</m:t>
                        </m:r>
                      </m:sub>
                    </m:sSub>
                    <m:r>
                      <a:rPr lang="en-US" altLang="zh-CN" sz="2000" b="0" i="0" spc="-10" smtClean="0">
                        <a:latin typeface="Cambria Math" charset="0"/>
                        <a:ea typeface="黑体" panose="02010609060101010101" pitchFamily="49" charset="-122"/>
                        <a:cs typeface="黑体"/>
                      </a:rPr>
                      <m:t> </m:t>
                    </m:r>
                    <m:r>
                      <a:rPr lang="en-US" altLang="zh-CN" sz="2000" b="0" i="1" spc="-10" smtClean="0">
                        <a:latin typeface="Cambria Math" charset="0"/>
                        <a:ea typeface="黑体" panose="02010609060101010101" pitchFamily="49" charset="-122"/>
                        <a:cs typeface="黑体"/>
                      </a:rPr>
                      <m:t>         </m:t>
                    </m:r>
                    <m:r>
                      <a:rPr kumimoji="1" lang="en-US" altLang="zh-CN" sz="2000" i="1">
                        <a:latin typeface="Cambria Math" charset="0"/>
                      </a:rPr>
                      <m:t>𝑥</m:t>
                    </m:r>
                  </m:oMath>
                </a14:m>
                <a:r>
                  <a:rPr kumimoji="1" lang="en-US" altLang="zh-CN" sz="2000" dirty="0"/>
                  <a:t>= </a:t>
                </a:r>
                <a14:m>
                  <m:oMath xmlns:m="http://schemas.openxmlformats.org/officeDocument/2006/math">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oMath>
                </a14:m>
                <a:endParaRPr kumimoji="1" lang="zh-CN" altLang="en-US" sz="20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914401" y="797870"/>
                <a:ext cx="4130935" cy="331437"/>
              </a:xfrm>
              <a:prstGeom prst="rect">
                <a:avLst/>
              </a:prstGeom>
              <a:blipFill rotWithShape="0">
                <a:blip r:embed="rId2"/>
                <a:stretch>
                  <a:fillRect l="-1917" t="-133333" b="-161111"/>
                </a:stretch>
              </a:blipFill>
            </p:spPr>
            <p:txBody>
              <a:bodyPr/>
              <a:lstStyle/>
              <a:p>
                <a:r>
                  <a:rPr lang="zh-CN" altLang="en-US">
                    <a:noFill/>
                  </a:rPr>
                  <a:t> </a:t>
                </a:r>
              </a:p>
            </p:txBody>
          </p:sp>
        </mc:Fallback>
      </mc:AlternateContent>
      <p:sp>
        <p:nvSpPr>
          <p:cNvPr id="11" name="矩形 10"/>
          <p:cNvSpPr/>
          <p:nvPr/>
        </p:nvSpPr>
        <p:spPr>
          <a:xfrm>
            <a:off x="848179" y="1250180"/>
            <a:ext cx="1102866" cy="369332"/>
          </a:xfrm>
          <a:prstGeom prst="rect">
            <a:avLst/>
          </a:prstGeom>
        </p:spPr>
        <p:txBody>
          <a:bodyPr wrap="none">
            <a:spAutoFit/>
          </a:bodyPr>
          <a:lstStyle/>
          <a:p>
            <a:r>
              <a:rPr lang="zh-CN" altLang="en-US" b="1" spc="-10">
                <a:latin typeface="黑体" panose="02010609060101010101" pitchFamily="49" charset="-122"/>
                <a:ea typeface="黑体" panose="02010609060101010101" pitchFamily="49" charset="-122"/>
                <a:cs typeface="黑体"/>
              </a:rPr>
              <a:t>取全导数</a:t>
            </a:r>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914401" y="1799576"/>
                <a:ext cx="4991547" cy="540469"/>
              </a:xfrm>
              <a:prstGeom prst="rect">
                <a:avLst/>
              </a:prstGeom>
              <a:noFill/>
            </p:spPr>
            <p:txBody>
              <a:bodyPr wrap="square" lIns="0" tIns="0" rIns="0" bIns="0"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d>
                          <m:dPr>
                            <m:begChr m:val="["/>
                            <m:endChr m:val="]"/>
                            <m:ctrlPr>
                              <a:rPr kumimoji="1" lang="mr-IN" altLang="zh-CN" sz="2000" i="1" smtClean="0">
                                <a:latin typeface="Cambria Math" panose="02040503050406030204" pitchFamily="18" charset="0"/>
                              </a:rPr>
                            </m:ctrlPr>
                          </m:dPr>
                          <m:e>
                            <m:f>
                              <m:fPr>
                                <m:ctrlPr>
                                  <a:rPr kumimoji="1" lang="mr-IN" altLang="zh-CN" sz="2000" i="1" smtClean="0">
                                    <a:latin typeface="Cambria Math" panose="02040503050406030204" pitchFamily="18" charset="0"/>
                                  </a:rPr>
                                </m:ctrlPr>
                              </m:fPr>
                              <m:num>
                                <m:r>
                                  <a:rPr kumimoji="1" lang="mr-IN" altLang="zh-CN" sz="2000" i="1" smtClean="0">
                                    <a:latin typeface="Cambria Math" charset="0"/>
                                    <a:ea typeface="Cambria Math" charset="0"/>
                                    <a:cs typeface="Cambria Math" charset="0"/>
                                  </a:rPr>
                                  <m:t>𝜕</m:t>
                                </m:r>
                                <m:sSub>
                                  <m:sSubPr>
                                    <m:ctrlPr>
                                      <a:rPr kumimoji="1" lang="en-US" altLang="zh-CN" sz="2000" i="1" smtClean="0">
                                        <a:latin typeface="Cambria Math" panose="02040503050406030204" pitchFamily="18" charset="0"/>
                                        <a:ea typeface="Cambria Math" charset="0"/>
                                        <a:cs typeface="Cambria Math" charset="0"/>
                                      </a:rPr>
                                    </m:ctrlPr>
                                  </m:sSubPr>
                                  <m:e>
                                    <m:r>
                                      <a:rPr kumimoji="1" lang="en-US" altLang="zh-CN" sz="2000" b="0" i="1" smtClean="0">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𝑠</m:t>
                                    </m:r>
                                  </m:sub>
                                </m:sSub>
                              </m:num>
                              <m:den>
                                <m:r>
                                  <a:rPr kumimoji="1" lang="mr-IN" altLang="zh-CN" sz="200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𝑥</m:t>
                                </m:r>
                              </m:den>
                            </m:f>
                            <m:r>
                              <a:rPr kumimoji="1" lang="en-US" altLang="zh-CN" sz="2000" b="0" i="1" smtClean="0">
                                <a:latin typeface="Cambria Math" charset="0"/>
                              </a:rPr>
                              <m:t>𝑑𝑥</m:t>
                            </m:r>
                            <m:r>
                              <a:rPr kumimoji="1" lang="en-US" altLang="zh-CN" sz="2000" b="0" i="1" smtClean="0">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m:t>
                                </m:r>
                                <m:r>
                                  <a:rPr kumimoji="1" lang="mr-IN" altLang="zh-CN" sz="2000" i="1" smtClean="0">
                                    <a:latin typeface="Cambria Math" charset="0"/>
                                    <a:ea typeface="Cambria Math" charset="0"/>
                                    <a:cs typeface="Cambria Math" charset="0"/>
                                  </a:rPr>
                                  <m:t>𝜏</m:t>
                                </m:r>
                              </m:den>
                            </m:f>
                            <m:r>
                              <a:rPr kumimoji="1" lang="en-US" altLang="zh-CN" sz="2000" i="1">
                                <a:latin typeface="Cambria Math" charset="0"/>
                              </a:rPr>
                              <m:t>𝑑</m:t>
                            </m:r>
                            <m:r>
                              <a:rPr kumimoji="1" lang="en-US" altLang="zh-CN" sz="2000" i="1" smtClean="0">
                                <a:latin typeface="Cambria Math" charset="0"/>
                                <a:ea typeface="Cambria Math" charset="0"/>
                                <a:cs typeface="Cambria Math" charset="0"/>
                              </a:rPr>
                              <m:t>𝜏</m:t>
                            </m:r>
                          </m:e>
                        </m:d>
                      </m:e>
                      <m:sub>
                        <m:r>
                          <a:rPr kumimoji="1" lang="en-US" altLang="zh-CN" sz="2000" b="0" i="1" smtClean="0">
                            <a:latin typeface="Cambria Math" charset="0"/>
                          </a:rPr>
                          <m:t>𝑥</m:t>
                        </m:r>
                        <m:r>
                          <a:rPr kumimoji="1" lang="en-US" altLang="zh-CN" sz="2000" b="0" i="1" smtClean="0">
                            <a:latin typeface="Cambria Math" charset="0"/>
                          </a:rPr>
                          <m:t>=</m:t>
                        </m:r>
                        <m:r>
                          <a:rPr kumimoji="1" lang="en-US" altLang="zh-CN" sz="2000" b="0" i="1" smtClean="0">
                            <a:latin typeface="Cambria Math" charset="0"/>
                          </a:rPr>
                          <m:t>𝑠</m:t>
                        </m:r>
                        <m:r>
                          <a:rPr kumimoji="1" lang="en-US" altLang="zh-CN" sz="2000" b="0" i="1" smtClean="0">
                            <a:latin typeface="Cambria Math" charset="0"/>
                          </a:rPr>
                          <m:t>(</m:t>
                        </m:r>
                        <m:r>
                          <a:rPr kumimoji="1" lang="en-US" altLang="zh-CN" sz="2000" b="0" i="1" smtClean="0">
                            <a:latin typeface="Cambria Math" charset="0"/>
                            <a:ea typeface="Cambria Math" charset="0"/>
                            <a:cs typeface="Cambria Math" charset="0"/>
                          </a:rPr>
                          <m:t>𝜏</m:t>
                        </m:r>
                        <m:r>
                          <a:rPr kumimoji="1" lang="en-US" altLang="zh-CN" sz="2000" b="0" i="1" smtClean="0">
                            <a:latin typeface="Cambria Math" charset="0"/>
                          </a:rPr>
                          <m:t>)</m:t>
                        </m:r>
                      </m:sub>
                    </m:sSub>
                  </m:oMath>
                </a14:m>
                <a:r>
                  <a:rPr kumimoji="1" lang="en-US" altLang="zh-CN" sz="2000" dirty="0"/>
                  <a:t>+</a:t>
                </a:r>
                <a14:m>
                  <m:oMath xmlns:m="http://schemas.openxmlformats.org/officeDocument/2006/math">
                    <m:sSub>
                      <m:sSubPr>
                        <m:ctrlPr>
                          <a:rPr kumimoji="1" lang="en-US" altLang="zh-CN" sz="2000" i="1">
                            <a:latin typeface="Cambria Math" panose="02040503050406030204" pitchFamily="18" charset="0"/>
                          </a:rPr>
                        </m:ctrlPr>
                      </m:sSubPr>
                      <m:e>
                        <m:d>
                          <m:dPr>
                            <m:begChr m:val="["/>
                            <m:endChr m:val="]"/>
                            <m:ctrlPr>
                              <a:rPr kumimoji="1" lang="mr-IN" altLang="zh-CN" sz="2000" i="1">
                                <a:latin typeface="Cambria Math" panose="02040503050406030204" pitchFamily="18" charset="0"/>
                              </a:rPr>
                            </m:ctrlPr>
                          </m:dPr>
                          <m:e>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r>
                              <a:rPr kumimoji="1" lang="en-US" altLang="zh-CN" sz="2000" i="1">
                                <a:latin typeface="Cambria Math" charset="0"/>
                              </a:rPr>
                              <m:t>𝑑𝑥</m:t>
                            </m:r>
                            <m:r>
                              <a:rPr kumimoji="1" lang="en-US" altLang="zh-CN" sz="2000" i="1">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𝜕𝜏</m:t>
                                </m:r>
                              </m:den>
                            </m:f>
                            <m:r>
                              <a:rPr kumimoji="1" lang="en-US" altLang="zh-CN" sz="2000" i="1">
                                <a:latin typeface="Cambria Math" charset="0"/>
                              </a:rPr>
                              <m:t>𝑑</m:t>
                            </m:r>
                            <m:r>
                              <a:rPr kumimoji="1" lang="en-US" altLang="zh-CN" sz="2000" i="1">
                                <a:latin typeface="Cambria Math" charset="0"/>
                                <a:ea typeface="Cambria Math" charset="0"/>
                                <a:cs typeface="Cambria Math" charset="0"/>
                              </a:rPr>
                              <m:t>𝜏</m:t>
                            </m:r>
                          </m:e>
                        </m:d>
                      </m:e>
                      <m:sub>
                        <m:r>
                          <a:rPr kumimoji="1" lang="en-US" altLang="zh-CN" sz="2000" i="1">
                            <a:latin typeface="Cambria Math" charset="0"/>
                          </a:rPr>
                          <m:t>𝑥</m:t>
                        </m:r>
                        <m:r>
                          <a:rPr kumimoji="1" lang="en-US" altLang="zh-CN" sz="2000" i="1">
                            <a:latin typeface="Cambria Math" charset="0"/>
                          </a:rPr>
                          <m:t>=</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sub>
                    </m:sSub>
                  </m:oMath>
                </a14:m>
                <a:r>
                  <a:rPr kumimoji="1" lang="en-US" altLang="zh-CN" sz="2000" dirty="0"/>
                  <a:t>=0</a:t>
                </a:r>
                <a:endParaRPr kumimoji="1" lang="zh-CN" altLang="en-US" sz="20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14401" y="1799576"/>
                <a:ext cx="4991547" cy="540469"/>
              </a:xfrm>
              <a:prstGeom prst="rect">
                <a:avLst/>
              </a:prstGeom>
              <a:blipFill rotWithShape="0">
                <a:blip r:embed="rId3"/>
                <a:stretch>
                  <a:fillRect r="-23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914401" y="2626636"/>
                <a:ext cx="4259436" cy="540469"/>
              </a:xfrm>
              <a:prstGeom prst="rect">
                <a:avLst/>
              </a:prstGeom>
              <a:noFill/>
            </p:spPr>
            <p:txBody>
              <a:bodyPr wrap="none" lIns="0" tIns="0" rIns="0" bIns="0"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d>
                          <m:dPr>
                            <m:begChr m:val="["/>
                            <m:endChr m:val="]"/>
                            <m:ctrlPr>
                              <a:rPr kumimoji="1" lang="mr-IN" altLang="zh-CN" sz="2000" i="1" smtClean="0">
                                <a:latin typeface="Cambria Math" panose="02040503050406030204" pitchFamily="18" charset="0"/>
                              </a:rPr>
                            </m:ctrlPr>
                          </m:dPr>
                          <m:e>
                            <m:f>
                              <m:fPr>
                                <m:ctrlPr>
                                  <a:rPr kumimoji="1" lang="mr-IN" altLang="zh-CN" sz="2000" i="1" smtClean="0">
                                    <a:latin typeface="Cambria Math" panose="02040503050406030204" pitchFamily="18" charset="0"/>
                                  </a:rPr>
                                </m:ctrlPr>
                              </m:fPr>
                              <m:num>
                                <m:r>
                                  <a:rPr kumimoji="1" lang="mr-IN" altLang="zh-CN" sz="2000" i="1" smtClean="0">
                                    <a:latin typeface="Cambria Math" charset="0"/>
                                    <a:ea typeface="Cambria Math" charset="0"/>
                                    <a:cs typeface="Cambria Math" charset="0"/>
                                  </a:rPr>
                                  <m:t>𝜕</m:t>
                                </m:r>
                                <m:sSub>
                                  <m:sSubPr>
                                    <m:ctrlPr>
                                      <a:rPr kumimoji="1" lang="en-US" altLang="zh-CN" sz="2000" i="1" smtClean="0">
                                        <a:latin typeface="Cambria Math" panose="02040503050406030204" pitchFamily="18" charset="0"/>
                                        <a:ea typeface="Cambria Math" charset="0"/>
                                        <a:cs typeface="Cambria Math" charset="0"/>
                                      </a:rPr>
                                    </m:ctrlPr>
                                  </m:sSubPr>
                                  <m:e>
                                    <m:r>
                                      <a:rPr kumimoji="1" lang="en-US" altLang="zh-CN" sz="2000" b="0" i="1" smtClean="0">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𝑠</m:t>
                                    </m:r>
                                  </m:sub>
                                </m:sSub>
                              </m:num>
                              <m:den>
                                <m:r>
                                  <a:rPr kumimoji="1" lang="mr-IN" altLang="zh-CN" sz="200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𝑥</m:t>
                                </m:r>
                              </m:den>
                            </m:f>
                            <m:f>
                              <m:fPr>
                                <m:ctrlPr>
                                  <a:rPr kumimoji="1" lang="mr-IN" altLang="zh-CN" sz="2000" b="0" i="1" smtClean="0">
                                    <a:latin typeface="Cambria Math" panose="02040503050406030204" pitchFamily="18" charset="0"/>
                                    <a:ea typeface="Cambria Math" charset="0"/>
                                    <a:cs typeface="Cambria Math" charset="0"/>
                                  </a:rPr>
                                </m:ctrlPr>
                              </m:fPr>
                              <m:num>
                                <m:r>
                                  <a:rPr kumimoji="1" lang="en-US" altLang="zh-CN" sz="2000" b="0" i="1" smtClean="0">
                                    <a:latin typeface="Cambria Math" charset="0"/>
                                    <a:ea typeface="Cambria Math" charset="0"/>
                                    <a:cs typeface="Cambria Math" charset="0"/>
                                  </a:rPr>
                                  <m:t>𝑑𝑥</m:t>
                                </m:r>
                              </m:num>
                              <m:den>
                                <m:r>
                                  <a:rPr kumimoji="1" lang="en-US" altLang="zh-CN" sz="2000" b="0" i="1" smtClean="0">
                                    <a:latin typeface="Cambria Math" charset="0"/>
                                    <a:ea typeface="Cambria Math" charset="0"/>
                                    <a:cs typeface="Cambria Math" charset="0"/>
                                  </a:rPr>
                                  <m:t>𝑑</m:t>
                                </m:r>
                                <m:r>
                                  <a:rPr kumimoji="1" lang="en-US" altLang="zh-CN" sz="2000" b="0" i="1" smtClean="0">
                                    <a:latin typeface="Cambria Math" charset="0"/>
                                    <a:ea typeface="Cambria Math" charset="0"/>
                                    <a:cs typeface="Cambria Math" charset="0"/>
                                  </a:rPr>
                                  <m:t>𝜏</m:t>
                                </m:r>
                              </m:den>
                            </m:f>
                            <m:r>
                              <a:rPr kumimoji="1" lang="en-US" altLang="zh-CN" sz="2000" b="0" i="1" smtClean="0">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m:t>
                                </m:r>
                                <m:r>
                                  <a:rPr kumimoji="1" lang="mr-IN" altLang="zh-CN" sz="2000" i="1" smtClean="0">
                                    <a:latin typeface="Cambria Math" charset="0"/>
                                    <a:ea typeface="Cambria Math" charset="0"/>
                                    <a:cs typeface="Cambria Math" charset="0"/>
                                  </a:rPr>
                                  <m:t>𝜏</m:t>
                                </m:r>
                              </m:den>
                            </m:f>
                          </m:e>
                        </m:d>
                      </m:e>
                      <m:sub>
                        <m:r>
                          <a:rPr kumimoji="1" lang="en-US" altLang="zh-CN" sz="2000" b="0" i="1" smtClean="0">
                            <a:latin typeface="Cambria Math" charset="0"/>
                          </a:rPr>
                          <m:t>𝑥</m:t>
                        </m:r>
                        <m:r>
                          <a:rPr kumimoji="1" lang="en-US" altLang="zh-CN" sz="2000" b="0" i="1" smtClean="0">
                            <a:latin typeface="Cambria Math" charset="0"/>
                          </a:rPr>
                          <m:t>=</m:t>
                        </m:r>
                        <m:r>
                          <a:rPr kumimoji="1" lang="en-US" altLang="zh-CN" sz="2000" b="0" i="1" smtClean="0">
                            <a:latin typeface="Cambria Math" charset="0"/>
                          </a:rPr>
                          <m:t>𝑠</m:t>
                        </m:r>
                        <m:r>
                          <a:rPr kumimoji="1" lang="en-US" altLang="zh-CN" sz="2000" b="0" i="1" smtClean="0">
                            <a:latin typeface="Cambria Math" charset="0"/>
                          </a:rPr>
                          <m:t>(</m:t>
                        </m:r>
                        <m:r>
                          <a:rPr kumimoji="1" lang="en-US" altLang="zh-CN" sz="2000" b="0" i="1" smtClean="0">
                            <a:latin typeface="Cambria Math" charset="0"/>
                            <a:ea typeface="Cambria Math" charset="0"/>
                            <a:cs typeface="Cambria Math" charset="0"/>
                          </a:rPr>
                          <m:t>𝜏</m:t>
                        </m:r>
                        <m:r>
                          <a:rPr kumimoji="1" lang="en-US" altLang="zh-CN" sz="2000" b="0" i="1" smtClean="0">
                            <a:latin typeface="Cambria Math" charset="0"/>
                          </a:rPr>
                          <m:t>)</m:t>
                        </m:r>
                      </m:sub>
                    </m:sSub>
                  </m:oMath>
                </a14:m>
                <a:r>
                  <a:rPr kumimoji="1" lang="en-US" altLang="zh-CN" sz="2000" dirty="0"/>
                  <a:t>+</a:t>
                </a:r>
                <a14:m>
                  <m:oMath xmlns:m="http://schemas.openxmlformats.org/officeDocument/2006/math">
                    <m:sSub>
                      <m:sSubPr>
                        <m:ctrlPr>
                          <a:rPr kumimoji="1" lang="en-US" altLang="zh-CN" sz="2000" i="1">
                            <a:latin typeface="Cambria Math" panose="02040503050406030204" pitchFamily="18" charset="0"/>
                          </a:rPr>
                        </m:ctrlPr>
                      </m:sSubPr>
                      <m:e>
                        <m:d>
                          <m:dPr>
                            <m:begChr m:val="["/>
                            <m:endChr m:val="]"/>
                            <m:ctrlPr>
                              <a:rPr kumimoji="1" lang="mr-IN" altLang="zh-CN" sz="2000" i="1">
                                <a:latin typeface="Cambria Math" panose="02040503050406030204" pitchFamily="18" charset="0"/>
                              </a:rPr>
                            </m:ctrlPr>
                          </m:dPr>
                          <m:e>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f>
                              <m:fPr>
                                <m:ctrlPr>
                                  <a:rPr kumimoji="1" lang="mr-IN" altLang="zh-CN" sz="2000" i="1">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𝑑𝑥</m:t>
                                </m:r>
                              </m:num>
                              <m:den>
                                <m:r>
                                  <a:rPr kumimoji="1" lang="en-US" altLang="zh-CN" sz="2000" i="1">
                                    <a:latin typeface="Cambria Math" charset="0"/>
                                    <a:ea typeface="Cambria Math" charset="0"/>
                                    <a:cs typeface="Cambria Math" charset="0"/>
                                  </a:rPr>
                                  <m:t>𝑑</m:t>
                                </m:r>
                                <m:r>
                                  <a:rPr kumimoji="1" lang="en-US" altLang="zh-CN" sz="2000" i="1">
                                    <a:latin typeface="Cambria Math" charset="0"/>
                                    <a:ea typeface="Cambria Math" charset="0"/>
                                    <a:cs typeface="Cambria Math" charset="0"/>
                                  </a:rPr>
                                  <m:t>𝜏</m:t>
                                </m:r>
                              </m:den>
                            </m:f>
                            <m:r>
                              <a:rPr kumimoji="1" lang="en-US" altLang="zh-CN" sz="2000" i="1">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𝜕𝜏</m:t>
                                </m:r>
                              </m:den>
                            </m:f>
                          </m:e>
                        </m:d>
                      </m:e>
                      <m:sub>
                        <m:r>
                          <a:rPr kumimoji="1" lang="en-US" altLang="zh-CN" sz="2000" i="1">
                            <a:latin typeface="Cambria Math" charset="0"/>
                          </a:rPr>
                          <m:t>𝑥</m:t>
                        </m:r>
                        <m:r>
                          <a:rPr kumimoji="1" lang="en-US" altLang="zh-CN" sz="2000" i="1">
                            <a:latin typeface="Cambria Math" charset="0"/>
                          </a:rPr>
                          <m:t>=</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sub>
                    </m:sSub>
                  </m:oMath>
                </a14:m>
                <a:r>
                  <a:rPr kumimoji="1" lang="en-US" altLang="zh-CN" sz="2000" dirty="0"/>
                  <a:t>=0</a:t>
                </a:r>
                <a:endParaRPr kumimoji="1" lang="zh-CN" altLang="en-US" sz="20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914401" y="2626636"/>
                <a:ext cx="4259436" cy="540469"/>
              </a:xfrm>
              <a:prstGeom prst="rect">
                <a:avLst/>
              </a:prstGeom>
              <a:blipFill rotWithShape="0">
                <a:blip r:embed="rId4"/>
                <a:stretch>
                  <a:fillRect r="-25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848179" y="3345038"/>
                <a:ext cx="4700454" cy="544893"/>
              </a:xfrm>
              <a:prstGeom prst="rect">
                <a:avLst/>
              </a:prstGeom>
            </p:spPr>
            <p:txBody>
              <a:bodyPr wrap="none">
                <a:spAutoFit/>
              </a:bodyPr>
              <a:lstStyle/>
              <a:p>
                <a14:m>
                  <m:oMath xmlns:m="http://schemas.openxmlformats.org/officeDocument/2006/math">
                    <m:f>
                      <m:fPr>
                        <m:ctrlPr>
                          <a:rPr kumimoji="1" lang="mr-IN" altLang="zh-CN" sz="2000" i="1" smtClean="0">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f>
                      <m:fPr>
                        <m:ctrlPr>
                          <a:rPr kumimoji="1" lang="mr-IN" altLang="zh-CN" sz="2000" i="1">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num>
                      <m:den>
                        <m:r>
                          <a:rPr kumimoji="1" lang="en-US" altLang="zh-CN" sz="2000" i="1">
                            <a:latin typeface="Cambria Math" charset="0"/>
                            <a:ea typeface="Cambria Math" charset="0"/>
                            <a:cs typeface="Cambria Math" charset="0"/>
                          </a:rPr>
                          <m:t>𝑑</m:t>
                        </m:r>
                        <m:r>
                          <a:rPr kumimoji="1" lang="en-US" altLang="zh-CN" sz="2000" i="1">
                            <a:latin typeface="Cambria Math" charset="0"/>
                            <a:ea typeface="Cambria Math" charset="0"/>
                            <a:cs typeface="Cambria Math" charset="0"/>
                          </a:rPr>
                          <m:t>𝜏</m:t>
                        </m:r>
                      </m:den>
                    </m:f>
                    <m:r>
                      <a:rPr kumimoji="1" lang="en-US" altLang="zh-CN" sz="2000" i="1">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𝜕𝜏</m:t>
                        </m:r>
                      </m:den>
                    </m:f>
                  </m:oMath>
                </a14:m>
                <a:r>
                  <a:rPr lang="en-US" altLang="zh-CN" sz="2000" dirty="0"/>
                  <a:t>=</a:t>
                </a:r>
                <a14:m>
                  <m:oMath xmlns:m="http://schemas.openxmlformats.org/officeDocument/2006/math">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smtClean="0">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f>
                      <m:fPr>
                        <m:ctrlPr>
                          <a:rPr kumimoji="1" lang="mr-IN" altLang="zh-CN" sz="2000" i="1">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num>
                      <m:den>
                        <m:r>
                          <a:rPr kumimoji="1" lang="en-US" altLang="zh-CN" sz="2000" i="1">
                            <a:latin typeface="Cambria Math" charset="0"/>
                            <a:ea typeface="Cambria Math" charset="0"/>
                            <a:cs typeface="Cambria Math" charset="0"/>
                          </a:rPr>
                          <m:t>𝑑</m:t>
                        </m:r>
                        <m:r>
                          <a:rPr kumimoji="1" lang="en-US" altLang="zh-CN" sz="2000" i="1">
                            <a:latin typeface="Cambria Math" charset="0"/>
                            <a:ea typeface="Cambria Math" charset="0"/>
                            <a:cs typeface="Cambria Math" charset="0"/>
                          </a:rPr>
                          <m:t>𝜏</m:t>
                        </m:r>
                      </m:den>
                    </m:f>
                    <m:r>
                      <a:rPr kumimoji="1" lang="en-US" altLang="zh-CN" sz="2000" i="1">
                        <a:latin typeface="Cambria Math" charset="0"/>
                      </a:rPr>
                      <m:t>+</m:t>
                    </m:r>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𝜕𝜏</m:t>
                        </m:r>
                      </m:den>
                    </m:f>
                  </m:oMath>
                </a14:m>
                <a:r>
                  <a:rPr lang="en-US" altLang="zh-CN" sz="2000" dirty="0"/>
                  <a:t>=0 </a:t>
                </a:r>
                <a14:m>
                  <m:oMath xmlns:m="http://schemas.openxmlformats.org/officeDocument/2006/math">
                    <m:r>
                      <a:rPr kumimoji="1" lang="en-US" altLang="zh-CN" sz="2000" b="0" i="0" smtClean="0">
                        <a:latin typeface="Cambria Math" charset="0"/>
                      </a:rPr>
                      <m:t>       </m:t>
                    </m:r>
                    <m:r>
                      <a:rPr kumimoji="1" lang="en-US" altLang="zh-CN" sz="2000" i="1">
                        <a:latin typeface="Cambria Math" charset="0"/>
                      </a:rPr>
                      <m:t>𝑥</m:t>
                    </m:r>
                    <m:r>
                      <a:rPr kumimoji="1" lang="en-US" altLang="zh-CN" sz="2000" i="1">
                        <a:latin typeface="Cambria Math" charset="0"/>
                      </a:rPr>
                      <m:t>=</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oMath>
                </a14:m>
                <a:endParaRPr lang="zh-CN" altLang="en-US" sz="2000" dirty="0"/>
              </a:p>
            </p:txBody>
          </p:sp>
        </mc:Choice>
        <mc:Fallback xmlns="">
          <p:sp>
            <p:nvSpPr>
              <p:cNvPr id="13" name="矩形 12"/>
              <p:cNvSpPr>
                <a:spLocks noRot="1" noChangeAspect="1" noMove="1" noResize="1" noEditPoints="1" noAdjustHandles="1" noChangeArrowheads="1" noChangeShapeType="1" noTextEdit="1"/>
              </p:cNvSpPr>
              <p:nvPr/>
            </p:nvSpPr>
            <p:spPr>
              <a:xfrm>
                <a:off x="848179" y="3345038"/>
                <a:ext cx="4700454" cy="544893"/>
              </a:xfrm>
              <a:prstGeom prst="rect">
                <a:avLst/>
              </a:prstGeom>
              <a:blipFill rotWithShape="0">
                <a:blip r:embed="rId5"/>
                <a:stretch>
                  <a:fillRect b="-78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848179" y="4189706"/>
                <a:ext cx="2413481" cy="593432"/>
              </a:xfrm>
              <a:prstGeom prst="rect">
                <a:avLst/>
              </a:prstGeom>
            </p:spPr>
            <p:txBody>
              <a:bodyPr wrap="none">
                <a:spAutoFit/>
              </a:bodyPr>
              <a:lstStyle/>
              <a:p>
                <a14:m>
                  <m:oMath xmlns:m="http://schemas.openxmlformats.org/officeDocument/2006/math">
                    <m:f>
                      <m:fPr>
                        <m:ctrlPr>
                          <a:rPr kumimoji="1" lang="mr-IN" altLang="zh-CN" sz="2000" i="1" smtClean="0">
                            <a:latin typeface="Cambria Math" panose="02040503050406030204" pitchFamily="18" charset="0"/>
                            <a:ea typeface="Cambria Math" charset="0"/>
                            <a:cs typeface="Cambria Math" charset="0"/>
                          </a:rPr>
                        </m:ctrlPr>
                      </m:fPr>
                      <m:num>
                        <m:r>
                          <a:rPr kumimoji="1" lang="en-US" altLang="zh-CN" sz="2000" i="1">
                            <a:latin typeface="Cambria Math" charset="0"/>
                            <a:ea typeface="Cambria Math" charset="0"/>
                            <a:cs typeface="Cambria Math" charset="0"/>
                          </a:rPr>
                          <m:t>𝑑</m:t>
                        </m:r>
                        <m:r>
                          <a:rPr kumimoji="1" lang="en-US" altLang="zh-CN" sz="2000" i="1">
                            <a:latin typeface="Cambria Math" charset="0"/>
                          </a:rPr>
                          <m:t>𝑠</m:t>
                        </m:r>
                        <m:r>
                          <a:rPr kumimoji="1" lang="en-US" altLang="zh-CN" sz="2000" i="1">
                            <a:latin typeface="Cambria Math" charset="0"/>
                          </a:rPr>
                          <m:t>(</m:t>
                        </m:r>
                        <m:r>
                          <a:rPr kumimoji="1" lang="en-US" altLang="zh-CN" sz="2000" i="1">
                            <a:latin typeface="Cambria Math" charset="0"/>
                            <a:ea typeface="Cambria Math" charset="0"/>
                            <a:cs typeface="Cambria Math" charset="0"/>
                          </a:rPr>
                          <m:t>𝜏</m:t>
                        </m:r>
                        <m:r>
                          <a:rPr kumimoji="1" lang="en-US" altLang="zh-CN" sz="2000" i="1">
                            <a:latin typeface="Cambria Math" charset="0"/>
                          </a:rPr>
                          <m:t>)</m:t>
                        </m:r>
                      </m:num>
                      <m:den>
                        <m:r>
                          <a:rPr kumimoji="1" lang="en-US" altLang="zh-CN" sz="2000" i="1">
                            <a:latin typeface="Cambria Math" charset="0"/>
                            <a:ea typeface="Cambria Math" charset="0"/>
                            <a:cs typeface="Cambria Math" charset="0"/>
                          </a:rPr>
                          <m:t>𝑑</m:t>
                        </m:r>
                        <m:r>
                          <a:rPr kumimoji="1" lang="en-US" altLang="zh-CN" sz="2000" i="1">
                            <a:latin typeface="Cambria Math" charset="0"/>
                            <a:ea typeface="Cambria Math" charset="0"/>
                            <a:cs typeface="Cambria Math" charset="0"/>
                          </a:rPr>
                          <m:t>𝜏</m:t>
                        </m:r>
                      </m:den>
                    </m:f>
                  </m:oMath>
                </a14:m>
                <a:r>
                  <a:rPr lang="en-US" altLang="zh-CN" sz="2000" dirty="0"/>
                  <a:t>=-</a:t>
                </a:r>
                <a14:m>
                  <m:oMath xmlns:m="http://schemas.openxmlformats.org/officeDocument/2006/math">
                    <m:f>
                      <m:fPr>
                        <m:ctrlPr>
                          <a:rPr lang="mr-IN" altLang="zh-CN" sz="2000" i="1" dirty="0" smtClean="0">
                            <a:latin typeface="Cambria Math" panose="02040503050406030204" pitchFamily="18" charset="0"/>
                          </a:rPr>
                        </m:ctrlPr>
                      </m:fPr>
                      <m:num>
                        <m:r>
                          <a:rPr lang="mr-IN" altLang="zh-CN" sz="2000" i="1" dirty="0" smtClean="0">
                            <a:latin typeface="Cambria Math" charset="0"/>
                            <a:ea typeface="Cambria Math" charset="0"/>
                            <a:cs typeface="Cambria Math" charset="0"/>
                          </a:rPr>
                          <m:t>𝜕</m:t>
                        </m:r>
                        <m:sSub>
                          <m:sSubPr>
                            <m:ctrlPr>
                              <a:rPr lang="en-US" altLang="zh-CN" sz="2000" i="1" dirty="0" smtClean="0">
                                <a:latin typeface="Cambria Math" panose="02040503050406030204" pitchFamily="18" charset="0"/>
                                <a:ea typeface="Cambria Math" charset="0"/>
                                <a:cs typeface="Cambria Math" charset="0"/>
                              </a:rPr>
                            </m:ctrlPr>
                          </m:sSubPr>
                          <m:e>
                            <m:r>
                              <a:rPr lang="en-US" altLang="zh-CN" sz="2000" b="0" i="1" dirty="0" smtClean="0">
                                <a:latin typeface="Cambria Math" charset="0"/>
                                <a:ea typeface="Cambria Math" charset="0"/>
                                <a:cs typeface="Cambria Math" charset="0"/>
                              </a:rPr>
                              <m:t>𝑡</m:t>
                            </m:r>
                          </m:e>
                          <m:sub>
                            <m:r>
                              <a:rPr lang="en-US" altLang="zh-CN" sz="2000" b="0" i="1" dirty="0" smtClean="0">
                                <a:latin typeface="Cambria Math" charset="0"/>
                                <a:ea typeface="Cambria Math" charset="0"/>
                                <a:cs typeface="Cambria Math" charset="0"/>
                              </a:rPr>
                              <m:t>𝑠</m:t>
                            </m:r>
                          </m:sub>
                        </m:sSub>
                        <m:r>
                          <a:rPr lang="en-US" altLang="zh-CN" sz="2000" b="0" i="1" dirty="0" smtClean="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i="1" dirty="0">
                                <a:latin typeface="Cambria Math" charset="0"/>
                                <a:ea typeface="Cambria Math" charset="0"/>
                                <a:cs typeface="Cambria Math" charset="0"/>
                              </a:rPr>
                              <m:t>𝑠</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𝑥</m:t>
                        </m:r>
                      </m:den>
                    </m:f>
                    <m:r>
                      <m:rPr>
                        <m:nor/>
                      </m:rPr>
                      <a:rPr lang="en-US" altLang="zh-CN" sz="2000" dirty="0"/>
                      <m:t>=−</m:t>
                    </m:r>
                    <m:f>
                      <m:fPr>
                        <m:ctrlPr>
                          <a:rPr lang="mr-IN" altLang="zh-CN" sz="2000" i="1" dirty="0">
                            <a:latin typeface="Cambria Math" panose="02040503050406030204" pitchFamily="18" charset="0"/>
                          </a:rPr>
                        </m:ctrlPr>
                      </m:fPr>
                      <m:num>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b="0" i="1" dirty="0" smtClean="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b="0" i="1" dirty="0" smtClean="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b="0" i="1" dirty="0" smtClean="0">
                            <a:latin typeface="Cambria Math" charset="0"/>
                            <a:ea typeface="Cambria Math" charset="0"/>
                            <a:cs typeface="Cambria Math" charset="0"/>
                          </a:rPr>
                          <m:t>𝑥</m:t>
                        </m:r>
                      </m:den>
                    </m:f>
                  </m:oMath>
                </a14:m>
                <a:endParaRPr lang="zh-CN" altLang="en-US" sz="2000" dirty="0"/>
              </a:p>
            </p:txBody>
          </p:sp>
        </mc:Choice>
        <mc:Fallback xmlns="">
          <p:sp>
            <p:nvSpPr>
              <p:cNvPr id="14" name="矩形 13"/>
              <p:cNvSpPr>
                <a:spLocks noRot="1" noChangeAspect="1" noMove="1" noResize="1" noEditPoints="1" noAdjustHandles="1" noChangeArrowheads="1" noChangeShapeType="1" noTextEdit="1"/>
              </p:cNvSpPr>
              <p:nvPr/>
            </p:nvSpPr>
            <p:spPr>
              <a:xfrm>
                <a:off x="848179" y="4189706"/>
                <a:ext cx="2413481" cy="5934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848179" y="4940803"/>
                <a:ext cx="2584682" cy="544893"/>
              </a:xfrm>
              <a:prstGeom prst="rect">
                <a:avLst/>
              </a:prstGeom>
            </p:spPr>
            <p:txBody>
              <a:bodyPr wrap="none">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smtClean="0">
                            <a:latin typeface="Cambria Math" charset="0"/>
                            <a:ea typeface="Cambria Math" charset="0"/>
                            <a:cs typeface="Cambria Math" charset="0"/>
                          </a:rPr>
                          <m:t>𝜆</m:t>
                        </m:r>
                      </m:e>
                      <m:sub>
                        <m:r>
                          <a:rPr kumimoji="1" lang="en-US" altLang="zh-CN" sz="2000" b="0" i="1" smtClean="0">
                            <a:latin typeface="Cambria Math" charset="0"/>
                          </a:rPr>
                          <m:t>𝑠</m:t>
                        </m:r>
                      </m:sub>
                    </m:sSub>
                    <m:f>
                      <m:fPr>
                        <m:ctrlPr>
                          <a:rPr kumimoji="1" lang="mr-IN" altLang="zh-CN" sz="2000" i="1" smtClean="0">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𝑥</m:t>
                        </m:r>
                      </m:den>
                    </m:f>
                  </m:oMath>
                </a14:m>
                <a:r>
                  <a:rPr lang="en-US" altLang="zh-CN" sz="2000" dirty="0"/>
                  <a:t>-</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charset="0"/>
                            <a:ea typeface="Cambria Math" charset="0"/>
                            <a:cs typeface="Cambria Math" charset="0"/>
                          </a:rPr>
                          <m:t>𝜆</m:t>
                        </m:r>
                      </m:e>
                      <m:sub>
                        <m:r>
                          <a:rPr kumimoji="1" lang="en-US" altLang="zh-CN" sz="2000" b="0" i="1" smtClean="0">
                            <a:latin typeface="Cambria Math" charset="0"/>
                            <a:ea typeface="Cambria Math" charset="0"/>
                            <a:cs typeface="Cambria Math" charset="0"/>
                          </a:rPr>
                          <m:t>𝑙</m:t>
                        </m:r>
                      </m:sub>
                    </m:sSub>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r>
                      <a:rPr kumimoji="1" lang="en-US" altLang="zh-CN" sz="2000" b="0" i="1" smtClean="0">
                        <a:latin typeface="Cambria Math" charset="0"/>
                        <a:ea typeface="Cambria Math" charset="0"/>
                        <a:cs typeface="Cambria Math" charset="0"/>
                      </a:rPr>
                      <m:t>=</m:t>
                    </m:r>
                    <m:sSub>
                      <m:sSubPr>
                        <m:ctrlPr>
                          <a:rPr kumimoji="1" lang="en-US" altLang="zh-CN" sz="2000" b="0" i="1" smtClean="0">
                            <a:latin typeface="Cambria Math" panose="02040503050406030204" pitchFamily="18" charset="0"/>
                            <a:ea typeface="Cambria Math" charset="0"/>
                            <a:cs typeface="Cambria Math" charset="0"/>
                          </a:rPr>
                        </m:ctrlPr>
                      </m:sSubPr>
                      <m:e>
                        <m:r>
                          <a:rPr kumimoji="1" lang="en-US" altLang="zh-CN" sz="2000" b="0" i="1" smtClean="0">
                            <a:latin typeface="Cambria Math" charset="0"/>
                            <a:ea typeface="Cambria Math" charset="0"/>
                            <a:cs typeface="Cambria Math" charset="0"/>
                          </a:rPr>
                          <m:t>𝜌</m:t>
                        </m:r>
                      </m:e>
                      <m:sub>
                        <m:r>
                          <a:rPr kumimoji="1" lang="en-US" altLang="zh-CN" sz="2000" b="0" i="1" smtClean="0">
                            <a:latin typeface="Cambria Math" charset="0"/>
                            <a:ea typeface="Cambria Math" charset="0"/>
                            <a:cs typeface="Cambria Math" charset="0"/>
                          </a:rPr>
                          <m:t>𝑠</m:t>
                        </m:r>
                      </m:sub>
                    </m:sSub>
                    <m:r>
                      <a:rPr kumimoji="1" lang="en-US" altLang="zh-CN" sz="2000" b="0" i="1" smtClean="0">
                        <a:latin typeface="Cambria Math" charset="0"/>
                        <a:ea typeface="Cambria Math" charset="0"/>
                        <a:cs typeface="Cambria Math" charset="0"/>
                      </a:rPr>
                      <m:t>𝐿</m:t>
                    </m:r>
                    <m:f>
                      <m:fPr>
                        <m:ctrlPr>
                          <a:rPr kumimoji="1" lang="mr-IN" altLang="zh-CN" sz="2000" b="0" i="1" smtClean="0">
                            <a:latin typeface="Cambria Math" panose="02040503050406030204" pitchFamily="18" charset="0"/>
                            <a:ea typeface="Cambria Math" charset="0"/>
                            <a:cs typeface="Cambria Math" charset="0"/>
                          </a:rPr>
                        </m:ctrlPr>
                      </m:fPr>
                      <m:num>
                        <m:r>
                          <a:rPr kumimoji="1" lang="en-US" altLang="zh-CN" sz="2000" b="0" i="1" smtClean="0">
                            <a:latin typeface="Cambria Math" charset="0"/>
                            <a:ea typeface="Cambria Math" charset="0"/>
                            <a:cs typeface="Cambria Math" charset="0"/>
                          </a:rPr>
                          <m:t>𝑑𝑠</m:t>
                        </m:r>
                        <m:r>
                          <a:rPr kumimoji="1" lang="en-US"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𝜏</m:t>
                        </m:r>
                        <m:r>
                          <a:rPr kumimoji="1" lang="en-US" altLang="zh-CN" sz="2000" b="0" i="1" smtClean="0">
                            <a:latin typeface="Cambria Math" charset="0"/>
                            <a:ea typeface="Cambria Math" charset="0"/>
                            <a:cs typeface="Cambria Math" charset="0"/>
                          </a:rPr>
                          <m:t>)</m:t>
                        </m:r>
                      </m:num>
                      <m:den>
                        <m:r>
                          <a:rPr kumimoji="1" lang="en-US" altLang="zh-CN" sz="2000" b="0" i="1" smtClean="0">
                            <a:latin typeface="Cambria Math" charset="0"/>
                            <a:ea typeface="Cambria Math" charset="0"/>
                            <a:cs typeface="Cambria Math" charset="0"/>
                          </a:rPr>
                          <m:t>𝑑</m:t>
                        </m:r>
                        <m:r>
                          <a:rPr kumimoji="1" lang="en-US" altLang="zh-CN" sz="2000" b="0" i="1" smtClean="0">
                            <a:latin typeface="Cambria Math" charset="0"/>
                            <a:ea typeface="Cambria Math" charset="0"/>
                            <a:cs typeface="Cambria Math" charset="0"/>
                          </a:rPr>
                          <m:t>𝜏</m:t>
                        </m:r>
                      </m:den>
                    </m:f>
                  </m:oMath>
                </a14:m>
                <a:endParaRPr lang="zh-CN" altLang="en-US" sz="2000" dirty="0"/>
              </a:p>
            </p:txBody>
          </p:sp>
        </mc:Choice>
        <mc:Fallback xmlns="">
          <p:sp>
            <p:nvSpPr>
              <p:cNvPr id="15" name="矩形 14"/>
              <p:cNvSpPr>
                <a:spLocks noRot="1" noChangeAspect="1" noMove="1" noResize="1" noEditPoints="1" noAdjustHandles="1" noChangeArrowheads="1" noChangeShapeType="1" noTextEdit="1"/>
              </p:cNvSpPr>
              <p:nvPr/>
            </p:nvSpPr>
            <p:spPr>
              <a:xfrm>
                <a:off x="848179" y="4940803"/>
                <a:ext cx="2584682" cy="544893"/>
              </a:xfrm>
              <a:prstGeom prst="rect">
                <a:avLst/>
              </a:prstGeom>
              <a:blipFill rotWithShape="0">
                <a:blip r:embed="rId7"/>
                <a:stretch>
                  <a:fillRect b="-6667"/>
                </a:stretch>
              </a:blipFill>
            </p:spPr>
            <p:txBody>
              <a:bodyPr/>
              <a:lstStyle/>
              <a:p>
                <a:r>
                  <a:rPr lang="zh-CN" altLang="en-US">
                    <a:noFill/>
                  </a:rPr>
                  <a:t> </a:t>
                </a:r>
              </a:p>
            </p:txBody>
          </p:sp>
        </mc:Fallback>
      </mc:AlternateContent>
      <p:sp>
        <p:nvSpPr>
          <p:cNvPr id="16" name="右箭头 15"/>
          <p:cNvSpPr/>
          <p:nvPr/>
        </p:nvSpPr>
        <p:spPr>
          <a:xfrm>
            <a:off x="3489680" y="4625992"/>
            <a:ext cx="1125519" cy="47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矩形 16"/>
              <p:cNvSpPr/>
              <p:nvPr/>
            </p:nvSpPr>
            <p:spPr>
              <a:xfrm>
                <a:off x="4687472" y="4547640"/>
                <a:ext cx="4252896" cy="583621"/>
              </a:xfrm>
              <a:prstGeom prst="rect">
                <a:avLst/>
              </a:prstGeom>
            </p:spPr>
            <p:txBody>
              <a:bodyPr wrap="none">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smtClean="0">
                            <a:latin typeface="Cambria Math" charset="0"/>
                            <a:ea typeface="Cambria Math" charset="0"/>
                            <a:cs typeface="Cambria Math" charset="0"/>
                          </a:rPr>
                          <m:t>𝜆</m:t>
                        </m:r>
                      </m:e>
                      <m:sub>
                        <m:r>
                          <a:rPr kumimoji="1" lang="en-US" altLang="zh-CN" sz="2000" b="0" i="1" smtClean="0">
                            <a:latin typeface="Cambria Math" charset="0"/>
                          </a:rPr>
                          <m:t>𝑠</m:t>
                        </m:r>
                      </m:sub>
                    </m:sSub>
                    <m:f>
                      <m:fPr>
                        <m:ctrlPr>
                          <a:rPr kumimoji="1" lang="mr-IN" altLang="zh-CN" sz="2000" i="1" smtClean="0">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i="1">
                                <a:latin typeface="Cambria Math" charset="0"/>
                                <a:ea typeface="Cambria Math" charset="0"/>
                                <a:cs typeface="Cambria Math" charset="0"/>
                              </a:rPr>
                              <m:t>𝑠</m:t>
                            </m:r>
                          </m:sub>
                        </m:sSub>
                      </m:num>
                      <m:den>
                        <m:r>
                          <a:rPr kumimoji="1" lang="mr-IN" altLang="zh-CN" sz="2000" i="1">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𝑥</m:t>
                        </m:r>
                      </m:den>
                    </m:f>
                  </m:oMath>
                </a14:m>
                <a:r>
                  <a:rPr lang="en-US" altLang="zh-CN" sz="2000" dirty="0"/>
                  <a:t>-</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charset="0"/>
                            <a:ea typeface="Cambria Math" charset="0"/>
                            <a:cs typeface="Cambria Math" charset="0"/>
                          </a:rPr>
                          <m:t>𝜆</m:t>
                        </m:r>
                      </m:e>
                      <m:sub>
                        <m:r>
                          <a:rPr kumimoji="1" lang="en-US" altLang="zh-CN" sz="2000" b="0" i="1" smtClean="0">
                            <a:latin typeface="Cambria Math" charset="0"/>
                            <a:ea typeface="Cambria Math" charset="0"/>
                            <a:cs typeface="Cambria Math" charset="0"/>
                          </a:rPr>
                          <m:t>𝑙</m:t>
                        </m:r>
                      </m:sub>
                    </m:sSub>
                    <m:f>
                      <m:fPr>
                        <m:ctrlPr>
                          <a:rPr kumimoji="1" lang="mr-IN" altLang="zh-CN" sz="2000" i="1">
                            <a:latin typeface="Cambria Math" panose="02040503050406030204" pitchFamily="18" charset="0"/>
                          </a:rPr>
                        </m:ctrlPr>
                      </m:fPr>
                      <m:num>
                        <m:r>
                          <a:rPr kumimoji="1" lang="mr-IN" altLang="zh-CN" sz="2000" i="1">
                            <a:latin typeface="Cambria Math" charset="0"/>
                            <a:ea typeface="Cambria Math" charset="0"/>
                            <a:cs typeface="Cambria Math" charset="0"/>
                          </a:rPr>
                          <m:t>𝜕</m:t>
                        </m:r>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𝑡</m:t>
                            </m:r>
                          </m:e>
                          <m:sub>
                            <m:r>
                              <a:rPr kumimoji="1" lang="en-US" altLang="zh-CN" sz="2000" b="0" i="1" smtClean="0">
                                <a:latin typeface="Cambria Math" charset="0"/>
                                <a:ea typeface="Cambria Math" charset="0"/>
                                <a:cs typeface="Cambria Math" charset="0"/>
                              </a:rPr>
                              <m:t>𝑙</m:t>
                            </m:r>
                          </m:sub>
                        </m:sSub>
                      </m:num>
                      <m:den>
                        <m:r>
                          <a:rPr kumimoji="1" lang="mr-IN"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𝑥</m:t>
                        </m:r>
                      </m:den>
                    </m:f>
                    <m:r>
                      <a:rPr kumimoji="1" lang="en-US" altLang="zh-CN" sz="2000" b="0" i="1" smtClean="0">
                        <a:latin typeface="Cambria Math" charset="0"/>
                        <a:ea typeface="Cambria Math" charset="0"/>
                        <a:cs typeface="Cambria Math" charset="0"/>
                      </a:rPr>
                      <m:t>=</m:t>
                    </m:r>
                    <m:sSub>
                      <m:sSubPr>
                        <m:ctrlPr>
                          <a:rPr kumimoji="1" lang="en-US" altLang="zh-CN" sz="2000" b="0" i="1" smtClean="0">
                            <a:latin typeface="Cambria Math" panose="02040503050406030204" pitchFamily="18" charset="0"/>
                            <a:ea typeface="Cambria Math" charset="0"/>
                            <a:cs typeface="Cambria Math" charset="0"/>
                          </a:rPr>
                        </m:ctrlPr>
                      </m:sSubPr>
                      <m:e>
                        <m:r>
                          <a:rPr kumimoji="1" lang="en-US"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𝜌</m:t>
                        </m:r>
                      </m:e>
                      <m:sub>
                        <m:r>
                          <a:rPr kumimoji="1" lang="en-US" altLang="zh-CN" sz="2000" b="0" i="1" smtClean="0">
                            <a:latin typeface="Cambria Math" charset="0"/>
                            <a:ea typeface="Cambria Math" charset="0"/>
                            <a:cs typeface="Cambria Math" charset="0"/>
                          </a:rPr>
                          <m:t>𝑠</m:t>
                        </m:r>
                      </m:sub>
                    </m:sSub>
                    <m:r>
                      <a:rPr kumimoji="1" lang="en-US" altLang="zh-CN" sz="2000" b="0" i="1" smtClean="0">
                        <a:latin typeface="Cambria Math" charset="0"/>
                        <a:ea typeface="Cambria Math" charset="0"/>
                        <a:cs typeface="Cambria Math" charset="0"/>
                      </a:rPr>
                      <m:t>𝐿</m:t>
                    </m:r>
                    <m:f>
                      <m:fPr>
                        <m:ctrlPr>
                          <a:rPr lang="mr-IN" altLang="zh-CN" sz="2000" i="1" dirty="0">
                            <a:latin typeface="Cambria Math" panose="02040503050406030204" pitchFamily="18" charset="0"/>
                          </a:rPr>
                        </m:ctrlPr>
                      </m:fPr>
                      <m:num>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i="1" dirty="0">
                                <a:latin typeface="Cambria Math" charset="0"/>
                                <a:ea typeface="Cambria Math" charset="0"/>
                                <a:cs typeface="Cambria Math" charset="0"/>
                              </a:rPr>
                              <m:t>𝑠</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i="1" dirty="0">
                                <a:latin typeface="Cambria Math" charset="0"/>
                                <a:ea typeface="Cambria Math" charset="0"/>
                                <a:cs typeface="Cambria Math" charset="0"/>
                              </a:rPr>
                              <m:t>𝑠</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𝑥</m:t>
                        </m:r>
                      </m:den>
                    </m:f>
                  </m:oMath>
                </a14:m>
                <a:r>
                  <a:rPr lang="en-US" altLang="zh-CN" sz="2000" dirty="0"/>
                  <a:t>=</a:t>
                </a:r>
                <a14:m>
                  <m:oMath xmlns:m="http://schemas.openxmlformats.org/officeDocument/2006/math">
                    <m:sSub>
                      <m:sSubPr>
                        <m:ctrlPr>
                          <a:rPr kumimoji="1" lang="en-US" altLang="zh-CN" sz="2000" i="1">
                            <a:latin typeface="Cambria Math" panose="02040503050406030204" pitchFamily="18" charset="0"/>
                            <a:ea typeface="Cambria Math" charset="0"/>
                            <a:cs typeface="Cambria Math" charset="0"/>
                          </a:rPr>
                        </m:ctrlPr>
                      </m:sSubPr>
                      <m:e>
                        <m:r>
                          <a:rPr kumimoji="1" lang="en-US" altLang="zh-CN" sz="2000" i="1">
                            <a:latin typeface="Cambria Math" charset="0"/>
                            <a:ea typeface="Cambria Math" charset="0"/>
                            <a:cs typeface="Cambria Math" charset="0"/>
                          </a:rPr>
                          <m:t>−</m:t>
                        </m:r>
                        <m:r>
                          <a:rPr kumimoji="1" lang="en-US" altLang="zh-CN" sz="2000" i="1">
                            <a:latin typeface="Cambria Math" charset="0"/>
                            <a:ea typeface="Cambria Math" charset="0"/>
                            <a:cs typeface="Cambria Math" charset="0"/>
                          </a:rPr>
                          <m:t>𝜌</m:t>
                        </m:r>
                      </m:e>
                      <m:sub>
                        <m:r>
                          <a:rPr kumimoji="1" lang="en-US" altLang="zh-CN" sz="2000" i="1">
                            <a:latin typeface="Cambria Math" charset="0"/>
                            <a:ea typeface="Cambria Math" charset="0"/>
                            <a:cs typeface="Cambria Math" charset="0"/>
                          </a:rPr>
                          <m:t>𝑠</m:t>
                        </m:r>
                      </m:sub>
                    </m:sSub>
                    <m:r>
                      <a:rPr kumimoji="1" lang="en-US" altLang="zh-CN" sz="2000" i="1">
                        <a:latin typeface="Cambria Math" charset="0"/>
                        <a:ea typeface="Cambria Math" charset="0"/>
                        <a:cs typeface="Cambria Math" charset="0"/>
                      </a:rPr>
                      <m:t>𝐿</m:t>
                    </m:r>
                    <m:f>
                      <m:fPr>
                        <m:ctrlPr>
                          <a:rPr lang="mr-IN" altLang="zh-CN" sz="2000" i="1" dirty="0">
                            <a:latin typeface="Cambria Math" panose="02040503050406030204" pitchFamily="18" charset="0"/>
                          </a:rPr>
                        </m:ctrlPr>
                      </m:fPr>
                      <m:num>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i="1" dirty="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𝜕𝜏</m:t>
                        </m:r>
                      </m:num>
                      <m:den>
                        <m:r>
                          <a:rPr lang="mr-IN" altLang="zh-CN" sz="2000" i="1" dirty="0">
                            <a:latin typeface="Cambria Math" charset="0"/>
                            <a:ea typeface="Cambria Math" charset="0"/>
                            <a:cs typeface="Cambria Math" charset="0"/>
                          </a:rPr>
                          <m:t>𝜕</m:t>
                        </m:r>
                        <m:sSub>
                          <m:sSubPr>
                            <m:ctrlPr>
                              <a:rPr lang="en-US" altLang="zh-CN" sz="2000" i="1" dirty="0">
                                <a:latin typeface="Cambria Math" panose="02040503050406030204" pitchFamily="18" charset="0"/>
                                <a:ea typeface="Cambria Math" charset="0"/>
                                <a:cs typeface="Cambria Math" charset="0"/>
                              </a:rPr>
                            </m:ctrlPr>
                          </m:sSubPr>
                          <m:e>
                            <m:r>
                              <a:rPr lang="en-US" altLang="zh-CN" sz="2000" i="1" dirty="0">
                                <a:latin typeface="Cambria Math" charset="0"/>
                                <a:ea typeface="Cambria Math" charset="0"/>
                                <a:cs typeface="Cambria Math" charset="0"/>
                              </a:rPr>
                              <m:t>𝑡</m:t>
                            </m:r>
                          </m:e>
                          <m:sub>
                            <m:r>
                              <a:rPr lang="en-US" altLang="zh-CN" sz="2000" i="1" dirty="0">
                                <a:latin typeface="Cambria Math" charset="0"/>
                                <a:ea typeface="Cambria Math" charset="0"/>
                                <a:cs typeface="Cambria Math" charset="0"/>
                              </a:rPr>
                              <m:t>𝑙</m:t>
                            </m:r>
                          </m:sub>
                        </m:sSub>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𝑥</m:t>
                        </m:r>
                      </m:den>
                    </m:f>
                  </m:oMath>
                </a14:m>
                <a:endParaRPr lang="zh-CN" altLang="en-US" sz="2000" dirty="0"/>
              </a:p>
            </p:txBody>
          </p:sp>
        </mc:Choice>
        <mc:Fallback xmlns="">
          <p:sp>
            <p:nvSpPr>
              <p:cNvPr id="17" name="矩形 16"/>
              <p:cNvSpPr>
                <a:spLocks noRot="1" noChangeAspect="1" noMove="1" noResize="1" noEditPoints="1" noAdjustHandles="1" noChangeArrowheads="1" noChangeShapeType="1" noTextEdit="1"/>
              </p:cNvSpPr>
              <p:nvPr/>
            </p:nvSpPr>
            <p:spPr>
              <a:xfrm>
                <a:off x="4687472" y="4547640"/>
                <a:ext cx="4252896" cy="583621"/>
              </a:xfrm>
              <a:prstGeom prst="rect">
                <a:avLst/>
              </a:prstGeom>
              <a:blipFill rotWithShape="0">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786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6038626"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二、固相</a:t>
            </a:r>
            <a:r>
              <a:rPr lang="zh-CN" altLang="en-US" sz="2800" b="1" spc="-10">
                <a:solidFill>
                  <a:srgbClr val="FF0000"/>
                </a:solidFill>
                <a:latin typeface="黑体" panose="02010609060101010101" pitchFamily="49" charset="-122"/>
                <a:ea typeface="黑体" panose="02010609060101010101" pitchFamily="49" charset="-122"/>
                <a:cs typeface="黑体"/>
              </a:rPr>
              <a:t>热容可忽略时的相变导热 </a:t>
            </a:r>
            <a:endParaRPr sz="2800" b="1" dirty="0">
              <a:solidFill>
                <a:srgbClr val="FF0000"/>
              </a:solidFill>
              <a:latin typeface="黑体" panose="02010609060101010101" pitchFamily="49" charset="-122"/>
              <a:ea typeface="黑体" panose="02010609060101010101" pitchFamily="49" charset="-122"/>
              <a:cs typeface="黑体"/>
            </a:endParaRPr>
          </a:p>
        </p:txBody>
      </p:sp>
      <p:pic>
        <p:nvPicPr>
          <p:cNvPr id="11" name="图片 10"/>
          <p:cNvPicPr>
            <a:picLocks noChangeAspect="1"/>
          </p:cNvPicPr>
          <p:nvPr/>
        </p:nvPicPr>
        <p:blipFill>
          <a:blip r:embed="rId2"/>
          <a:stretch>
            <a:fillRect/>
          </a:stretch>
        </p:blipFill>
        <p:spPr>
          <a:xfrm>
            <a:off x="344615" y="1460242"/>
            <a:ext cx="4786779" cy="3391371"/>
          </a:xfrm>
          <a:prstGeom prst="rect">
            <a:avLst/>
          </a:prstGeom>
        </p:spPr>
      </p:pic>
      <p:sp>
        <p:nvSpPr>
          <p:cNvPr id="12" name="矩形 11"/>
          <p:cNvSpPr/>
          <p:nvPr/>
        </p:nvSpPr>
        <p:spPr>
          <a:xfrm>
            <a:off x="1380862" y="4861546"/>
            <a:ext cx="2248051" cy="369332"/>
          </a:xfrm>
          <a:prstGeom prst="rect">
            <a:avLst/>
          </a:prstGeom>
        </p:spPr>
        <p:txBody>
          <a:bodyPr wrap="none">
            <a:spAutoFit/>
          </a:bodyPr>
          <a:lstStyle/>
          <a:p>
            <a:r>
              <a:rPr lang="zh-CN" altLang="en-US" b="1" spc="-10" dirty="0">
                <a:latin typeface="黑体" panose="02010609060101010101" pitchFamily="49" charset="-122"/>
                <a:ea typeface="黑体" panose="02010609060101010101" pitchFamily="49" charset="-122"/>
                <a:cs typeface="黑体"/>
              </a:rPr>
              <a:t>湖面上水的结冰过程</a:t>
            </a:r>
            <a:endParaRPr lang="zh-CN" altLang="en-US" dirty="0"/>
          </a:p>
        </p:txBody>
      </p:sp>
      <p:sp>
        <p:nvSpPr>
          <p:cNvPr id="13" name="矩形 12"/>
          <p:cNvSpPr/>
          <p:nvPr/>
        </p:nvSpPr>
        <p:spPr>
          <a:xfrm>
            <a:off x="5524200" y="1605522"/>
            <a:ext cx="1559401" cy="369332"/>
          </a:xfrm>
          <a:prstGeom prst="rect">
            <a:avLst/>
          </a:prstGeom>
        </p:spPr>
        <p:txBody>
          <a:bodyPr wrap="none">
            <a:spAutoFit/>
          </a:bodyPr>
          <a:lstStyle/>
          <a:p>
            <a:r>
              <a:rPr lang="zh-CN" altLang="en-US" b="1" spc="-10" dirty="0">
                <a:latin typeface="黑体" panose="02010609060101010101" pitchFamily="49" charset="-122"/>
                <a:ea typeface="黑体" panose="02010609060101010101" pitchFamily="49" charset="-122"/>
                <a:cs typeface="黑体"/>
              </a:rPr>
              <a:t>湖水初始温度</a:t>
            </a:r>
            <a:endParaRPr lang="zh-CN" altLang="en-US" dirty="0"/>
          </a:p>
        </p:txBody>
      </p:sp>
      <mc:AlternateContent xmlns:mc="http://schemas.openxmlformats.org/markup-compatibility/2006" xmlns:a14="http://schemas.microsoft.com/office/drawing/2010/main">
        <mc:Choice Requires="a14">
          <p:sp>
            <p:nvSpPr>
              <p:cNvPr id="14" name="文本框 13"/>
              <p:cNvSpPr txBox="1"/>
              <p:nvPr/>
            </p:nvSpPr>
            <p:spPr>
              <a:xfrm>
                <a:off x="7083601" y="1640980"/>
                <a:ext cx="1077218"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𝑖</m:t>
                          </m:r>
                        </m:sub>
                      </m:sSub>
                      <m:r>
                        <a:rPr kumimoji="1" lang="mr-IN" altLang="zh-CN" b="0" i="1" smtClean="0">
                          <a:latin typeface="Cambria Math" charset="0"/>
                          <a:ea typeface="Cambria Math" charset="0"/>
                          <a:cs typeface="Cambria Math" charset="0"/>
                        </a:rPr>
                        <m:t>&gt;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083601" y="1640980"/>
                <a:ext cx="1077218" cy="298415"/>
              </a:xfrm>
              <a:prstGeom prst="rect">
                <a:avLst/>
              </a:prstGeom>
              <a:blipFill rotWithShape="0">
                <a:blip r:embed="rId3"/>
                <a:stretch>
                  <a:fillRect l="-3955" r="-7345" b="-26531"/>
                </a:stretch>
              </a:blipFill>
            </p:spPr>
            <p:txBody>
              <a:bodyPr/>
              <a:lstStyle/>
              <a:p>
                <a:r>
                  <a:rPr lang="zh-CN" altLang="en-US">
                    <a:noFill/>
                  </a:rPr>
                  <a:t> </a:t>
                </a:r>
              </a:p>
            </p:txBody>
          </p:sp>
        </mc:Fallback>
      </mc:AlternateContent>
      <p:sp>
        <p:nvSpPr>
          <p:cNvPr id="15" name="矩形 14"/>
          <p:cNvSpPr/>
          <p:nvPr/>
        </p:nvSpPr>
        <p:spPr>
          <a:xfrm>
            <a:off x="5524200" y="2135097"/>
            <a:ext cx="1791516" cy="369332"/>
          </a:xfrm>
          <a:prstGeom prst="rect">
            <a:avLst/>
          </a:prstGeom>
        </p:spPr>
        <p:txBody>
          <a:bodyPr wrap="none">
            <a:spAutoFit/>
          </a:bodyPr>
          <a:lstStyle/>
          <a:p>
            <a:r>
              <a:rPr lang="zh-CN" altLang="en-US" b="1" spc="-10" dirty="0">
                <a:latin typeface="黑体" panose="02010609060101010101" pitchFamily="49" charset="-122"/>
                <a:ea typeface="黑体" panose="02010609060101010101" pitchFamily="49" charset="-122"/>
                <a:cs typeface="黑体"/>
              </a:rPr>
              <a:t>湖面上环境温度</a:t>
            </a:r>
            <a:endParaRPr lang="zh-CN" altLang="en-US" dirty="0"/>
          </a:p>
        </p:txBody>
      </p:sp>
      <mc:AlternateContent xmlns:mc="http://schemas.openxmlformats.org/markup-compatibility/2006" xmlns:a14="http://schemas.microsoft.com/office/drawing/2010/main">
        <mc:Choice Requires="a14">
          <p:sp>
            <p:nvSpPr>
              <p:cNvPr id="16" name="文本框 15"/>
              <p:cNvSpPr txBox="1"/>
              <p:nvPr/>
            </p:nvSpPr>
            <p:spPr>
              <a:xfrm>
                <a:off x="7246459" y="2153008"/>
                <a:ext cx="1258037"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i="1" smtClean="0">
                              <a:latin typeface="Cambria Math" charset="0"/>
                              <a:ea typeface="Cambria Math" charset="0"/>
                              <a:cs typeface="Cambria Math" charset="0"/>
                            </a:rPr>
                            <m:t>∞</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ea typeface="Cambria Math" charset="0"/>
                              <a:cs typeface="Cambria Math" charset="0"/>
                            </a:rPr>
                            <m:t>∞</m:t>
                          </m:r>
                        </m:sub>
                      </m:sSub>
                      <m:r>
                        <a:rPr kumimoji="1" lang="en-US" altLang="zh-CN" b="0" i="1" smtClean="0">
                          <a:latin typeface="Cambria Math" charset="0"/>
                        </a:rPr>
                        <m:t>&lt;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rPr>
                        <m:t>)</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246459" y="2153008"/>
                <a:ext cx="1258037" cy="298415"/>
              </a:xfrm>
              <a:prstGeom prst="rect">
                <a:avLst/>
              </a:prstGeom>
              <a:blipFill rotWithShape="0">
                <a:blip r:embed="rId4"/>
                <a:stretch>
                  <a:fillRect l="-3398" r="-6796"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5524199" y="2701365"/>
                <a:ext cx="2743956" cy="369332"/>
              </a:xfrm>
              <a:prstGeom prst="rect">
                <a:avLst/>
              </a:prstGeom>
            </p:spPr>
            <p:txBody>
              <a:bodyPr wrap="none">
                <a:spAutoFit/>
              </a:bodyPr>
              <a:lstStyle/>
              <a:p>
                <a:r>
                  <a:rPr lang="zh-CN" altLang="en-US" b="1" spc="-10" dirty="0">
                    <a:latin typeface="黑体" panose="02010609060101010101" pitchFamily="49" charset="-122"/>
                    <a:ea typeface="黑体" panose="02010609060101010101" pitchFamily="49" charset="-122"/>
                    <a:cs typeface="黑体"/>
                  </a:rPr>
                  <a:t>湖水与环境对流换热：</a:t>
                </a:r>
                <a14:m>
                  <m:oMath xmlns:m="http://schemas.openxmlformats.org/officeDocument/2006/math">
                    <m:sSub>
                      <m:sSubPr>
                        <m:ctrlPr>
                          <a:rPr lang="en-US" altLang="zh-CN" b="1" i="1" spc="-10" smtClean="0">
                            <a:latin typeface="Cambria Math" panose="02040503050406030204" pitchFamily="18" charset="0"/>
                            <a:ea typeface="黑体" panose="02010609060101010101" pitchFamily="49" charset="-122"/>
                            <a:cs typeface="黑体"/>
                          </a:rPr>
                        </m:ctrlPr>
                      </m:sSubPr>
                      <m:e>
                        <m:r>
                          <a:rPr lang="en-US" altLang="zh-CN" b="1" i="1" spc="-10" smtClean="0">
                            <a:latin typeface="Cambria Math" charset="0"/>
                            <a:ea typeface="Cambria Math" charset="0"/>
                            <a:cs typeface="Cambria Math" charset="0"/>
                          </a:rPr>
                          <m:t>𝜶</m:t>
                        </m:r>
                      </m:e>
                      <m:sub>
                        <m:r>
                          <a:rPr lang="en-US" altLang="zh-CN" b="1" i="1" spc="-10" smtClean="0">
                            <a:latin typeface="Cambria Math" charset="0"/>
                            <a:ea typeface="黑体" panose="02010609060101010101" pitchFamily="49" charset="-122"/>
                            <a:cs typeface="黑体"/>
                          </a:rPr>
                          <m:t>𝟏</m:t>
                        </m:r>
                      </m:sub>
                    </m:sSub>
                  </m:oMath>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5524199" y="2701365"/>
                <a:ext cx="2743956" cy="369332"/>
              </a:xfrm>
              <a:prstGeom prst="rect">
                <a:avLst/>
              </a:prstGeom>
              <a:blipFill rotWithShape="0">
                <a:blip r:embed="rId5"/>
                <a:stretch>
                  <a:fillRect l="-1778" t="-13115" b="-19672"/>
                </a:stretch>
              </a:blipFill>
            </p:spPr>
            <p:txBody>
              <a:bodyPr/>
              <a:lstStyle/>
              <a:p>
                <a:r>
                  <a:rPr lang="zh-CN" altLang="en-US">
                    <a:noFill/>
                  </a:rPr>
                  <a:t> </a:t>
                </a:r>
              </a:p>
            </p:txBody>
          </p:sp>
        </mc:Fallback>
      </mc:AlternateContent>
      <p:sp>
        <p:nvSpPr>
          <p:cNvPr id="18" name="矩形 17"/>
          <p:cNvSpPr/>
          <p:nvPr/>
        </p:nvSpPr>
        <p:spPr>
          <a:xfrm>
            <a:off x="4781175" y="3543127"/>
            <a:ext cx="3867973" cy="2585323"/>
          </a:xfrm>
          <a:prstGeom prst="rect">
            <a:avLst/>
          </a:prstGeom>
        </p:spPr>
        <p:txBody>
          <a:bodyPr wrap="square">
            <a:spAutoFit/>
          </a:bodyPr>
          <a:lstStyle/>
          <a:p>
            <a:pPr>
              <a:lnSpc>
                <a:spcPct val="150000"/>
              </a:lnSpc>
            </a:pPr>
            <a:r>
              <a:rPr lang="zh-CN" altLang="en-US" b="1" spc="-10" dirty="0">
                <a:solidFill>
                  <a:srgbClr val="FF0000"/>
                </a:solidFill>
                <a:latin typeface="黑体" panose="02010609060101010101" pitchFamily="49" charset="-122"/>
                <a:ea typeface="黑体" panose="02010609060101010101" pitchFamily="49" charset="-122"/>
                <a:cs typeface="黑体"/>
              </a:rPr>
              <a:t>如果在结冰过程中，由于冰温度的降低放出的热量比相变潜热小得多，因此，在湖水整个结冰过程中，可以忽略冰层热容的作用。冰层中的温度分布在任何时刻都是一条直线，但直线的斜率随时间而变化 </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9" name="矩形 18"/>
              <p:cNvSpPr/>
              <p:nvPr/>
            </p:nvSpPr>
            <p:spPr>
              <a:xfrm>
                <a:off x="5489985" y="3138336"/>
                <a:ext cx="3512948" cy="369332"/>
              </a:xfrm>
              <a:prstGeom prst="rect">
                <a:avLst/>
              </a:prstGeom>
            </p:spPr>
            <p:txBody>
              <a:bodyPr wrap="square">
                <a:spAutoFit/>
              </a:bodyPr>
              <a:lstStyle/>
              <a:p>
                <a:r>
                  <a:rPr lang="zh-CN" altLang="en-US" b="1" spc="-10" dirty="0">
                    <a:latin typeface="黑体" panose="02010609060101010101" pitchFamily="49" charset="-122"/>
                    <a:ea typeface="黑体" panose="02010609060101010101" pitchFamily="49" charset="-122"/>
                    <a:cs typeface="黑体"/>
                  </a:rPr>
                  <a:t>冰层下湖水与冰层对流换热：</a:t>
                </a:r>
                <a14:m>
                  <m:oMath xmlns:m="http://schemas.openxmlformats.org/officeDocument/2006/math">
                    <m:sSub>
                      <m:sSubPr>
                        <m:ctrlPr>
                          <a:rPr lang="en-US" altLang="zh-CN" b="1" i="1" spc="-10" smtClean="0">
                            <a:latin typeface="Cambria Math" panose="02040503050406030204" pitchFamily="18" charset="0"/>
                            <a:ea typeface="黑体" panose="02010609060101010101" pitchFamily="49" charset="-122"/>
                            <a:cs typeface="黑体"/>
                          </a:rPr>
                        </m:ctrlPr>
                      </m:sSubPr>
                      <m:e>
                        <m:r>
                          <a:rPr lang="en-US" altLang="zh-CN" b="1" i="1" spc="-10" smtClean="0">
                            <a:latin typeface="Cambria Math" charset="0"/>
                            <a:ea typeface="Cambria Math" charset="0"/>
                            <a:cs typeface="Cambria Math" charset="0"/>
                          </a:rPr>
                          <m:t>𝜶</m:t>
                        </m:r>
                      </m:e>
                      <m:sub>
                        <m:r>
                          <a:rPr lang="en-US" altLang="zh-CN" b="1" i="1" spc="-10" smtClean="0">
                            <a:latin typeface="Cambria Math" charset="0"/>
                            <a:ea typeface="黑体" panose="02010609060101010101" pitchFamily="49" charset="-122"/>
                            <a:cs typeface="黑体"/>
                          </a:rPr>
                          <m:t>𝟐</m:t>
                        </m:r>
                      </m:sub>
                    </m:sSub>
                  </m:oMath>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5489985" y="3138336"/>
                <a:ext cx="3512948" cy="369332"/>
              </a:xfrm>
              <a:prstGeom prst="rect">
                <a:avLst/>
              </a:prstGeom>
              <a:blipFill rotWithShape="0">
                <a:blip r:embed="rId6"/>
                <a:stretch>
                  <a:fillRect l="-1563" t="-15000" b="-2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324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726290" y="773668"/>
            <a:ext cx="3627916" cy="369332"/>
          </a:xfrm>
          <a:prstGeom prst="rect">
            <a:avLst/>
          </a:prstGeom>
        </p:spPr>
        <p:txBody>
          <a:bodyPr wrap="none">
            <a:spAutoFit/>
          </a:bodyPr>
          <a:lstStyle/>
          <a:p>
            <a:r>
              <a:rPr lang="zh-CN" altLang="en-US" b="1" spc="-10" dirty="0">
                <a:solidFill>
                  <a:srgbClr val="FF0000"/>
                </a:solidFill>
                <a:latin typeface="黑体" panose="02010609060101010101" pitchFamily="49" charset="-122"/>
                <a:ea typeface="黑体" panose="02010609060101010101" pitchFamily="49" charset="-122"/>
                <a:cs typeface="黑体"/>
              </a:rPr>
              <a:t>冰层内温度场微分方程及定解条件</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1" name="文本框 10"/>
              <p:cNvSpPr txBox="1"/>
              <p:nvPr/>
            </p:nvSpPr>
            <p:spPr>
              <a:xfrm>
                <a:off x="870127" y="1294813"/>
                <a:ext cx="912942"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i="1" smtClean="0">
                              <a:latin typeface="Cambria Math" panose="02040503050406030204" pitchFamily="18" charset="0"/>
                            </a:rPr>
                          </m:ctrlPr>
                        </m:fPr>
                        <m:num>
                          <m:sSup>
                            <m:sSupPr>
                              <m:ctrlPr>
                                <a:rPr kumimoji="1" lang="mr-IN" altLang="zh-CN" i="1" smtClean="0">
                                  <a:latin typeface="Cambria Math" panose="02040503050406030204" pitchFamily="18" charset="0"/>
                                </a:rPr>
                              </m:ctrlPr>
                            </m:sSupPr>
                            <m:e>
                              <m:r>
                                <a:rPr kumimoji="1" lang="en-US" altLang="zh-CN" b="0" i="1" smtClean="0">
                                  <a:latin typeface="Cambria Math" charset="0"/>
                                </a:rPr>
                                <m:t>𝑑</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num>
                        <m:den>
                          <m:r>
                            <a:rPr kumimoji="1" lang="en-US" altLang="zh-CN" b="0" i="1" smtClean="0">
                              <a:latin typeface="Cambria Math" charset="0"/>
                            </a:rPr>
                            <m:t>𝑑</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𝑥</m:t>
                              </m:r>
                            </m:e>
                            <m:sup>
                              <m:r>
                                <a:rPr kumimoji="1" lang="en-US" altLang="zh-CN" b="0" i="1" smtClean="0">
                                  <a:latin typeface="Cambria Math" charset="0"/>
                                </a:rPr>
                                <m:t>2</m:t>
                              </m:r>
                            </m:sup>
                          </m:sSup>
                        </m:den>
                      </m:f>
                      <m:r>
                        <a:rPr kumimoji="1" lang="en-US" altLang="zh-CN" b="0" i="1" smtClean="0">
                          <a:latin typeface="Cambria Math" charset="0"/>
                        </a:rPr>
                        <m:t>=0</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870127" y="1294813"/>
                <a:ext cx="912942" cy="555793"/>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807727" y="2033954"/>
                <a:ext cx="2903231"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𝑠</m:t>
                          </m:r>
                        </m:sub>
                      </m:sSub>
                      <m:f>
                        <m:fPr>
                          <m:ctrlPr>
                            <a:rPr kumimoji="1" lang="mr-IN" altLang="zh-CN" b="0" i="1" smtClean="0">
                              <a:latin typeface="Cambria Math" panose="02040503050406030204" pitchFamily="18" charset="0"/>
                            </a:rPr>
                          </m:ctrlPr>
                        </m:fPr>
                        <m:num>
                          <m:r>
                            <a:rPr kumimoji="1" lang="mr-IN"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𝑠</m:t>
                              </m:r>
                            </m:sub>
                          </m:sSub>
                        </m:num>
                        <m:den>
                          <m:r>
                            <a:rPr kumimoji="1" lang="mr-IN"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ea typeface="Cambria Math" charset="0"/>
                                  <a:cs typeface="Cambria Math" charset="0"/>
                                </a:rPr>
                                <m:t>∞</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e>
                      </m:d>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07727" y="2033954"/>
                <a:ext cx="2903231" cy="526683"/>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07727" y="2826722"/>
                <a:ext cx="179459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    </m:t>
                      </m:r>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𝑠</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rPr>
                        <m:t>)</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07727" y="2826722"/>
                <a:ext cx="1794594" cy="298415"/>
              </a:xfrm>
              <a:prstGeom prst="rect">
                <a:avLst/>
              </a:prstGeom>
              <a:blipFill rotWithShape="0">
                <a:blip r:embed="rId4"/>
                <a:stretch>
                  <a:fillRect l="-2041" t="-132653" r="-4422" b="-159184"/>
                </a:stretch>
              </a:blipFill>
            </p:spPr>
            <p:txBody>
              <a:bodyPr/>
              <a:lstStyle/>
              <a:p>
                <a:r>
                  <a:rPr lang="zh-CN" altLang="en-US">
                    <a:noFill/>
                  </a:rPr>
                  <a:t> </a:t>
                </a:r>
              </a:p>
            </p:txBody>
          </p:sp>
        </mc:Fallback>
      </mc:AlternateContent>
      <p:sp>
        <p:nvSpPr>
          <p:cNvPr id="14" name="右箭头 13"/>
          <p:cNvSpPr/>
          <p:nvPr/>
        </p:nvSpPr>
        <p:spPr>
          <a:xfrm>
            <a:off x="3808207" y="2033954"/>
            <a:ext cx="1043492" cy="42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5" name="文本框 14"/>
              <p:cNvSpPr txBox="1"/>
              <p:nvPr/>
            </p:nvSpPr>
            <p:spPr>
              <a:xfrm>
                <a:off x="4948948" y="1345221"/>
                <a:ext cx="3841886" cy="789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𝑠</m:t>
                          </m:r>
                        </m:sub>
                      </m:sSub>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m:t>
                          </m:r>
                        </m:sub>
                      </m:sSub>
                      <m:r>
                        <a:rPr kumimoji="1" lang="en-US" altLang="zh-CN" b="0" i="1" smtClean="0">
                          <a:latin typeface="Cambria Math" charset="0"/>
                          <a:ea typeface="Cambria Math" charset="0"/>
                          <a:cs typeface="Cambria Math" charset="0"/>
                        </a:rPr>
                        <m:t>+</m:t>
                      </m:r>
                      <m:f>
                        <m:fPr>
                          <m:ctrlPr>
                            <a:rPr kumimoji="1" lang="mr-IN"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m:t>
                              </m:r>
                            </m:sub>
                          </m:sSub>
                        </m:num>
                        <m:den>
                          <m:f>
                            <m:fPr>
                              <m:ctrlPr>
                                <a:rPr kumimoji="1" lang="en-US"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1</m:t>
                                  </m:r>
                                </m:sub>
                              </m:sSub>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𝑠</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𝑠</m:t>
                              </m:r>
                            </m:sub>
                          </m:sSub>
                        </m:den>
                      </m:f>
                      <m:d>
                        <m:dPr>
                          <m:ctrlPr>
                            <a:rPr kumimoji="1" lang="mr-IN" altLang="zh-CN" b="0" i="1" smtClean="0">
                              <a:latin typeface="Cambria Math" panose="02040503050406030204" pitchFamily="18" charset="0"/>
                              <a:ea typeface="Cambria Math" charset="0"/>
                              <a:cs typeface="Cambria Math" charset="0"/>
                            </a:rPr>
                          </m:ctrlPr>
                        </m:dPr>
                        <m:e>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ea typeface="Cambria Math" charset="0"/>
                                      <a:cs typeface="Cambria Math" charset="0"/>
                                    </a:rPr>
                                    <m:t>1</m:t>
                                  </m:r>
                                </m:sub>
                              </m:sSub>
                            </m:den>
                          </m:f>
                          <m:r>
                            <a:rPr kumimoji="1" lang="en-US" altLang="zh-CN" b="0" i="1" smtClean="0">
                              <a:latin typeface="Cambria Math" charset="0"/>
                              <a:ea typeface="Cambria Math" charset="0"/>
                              <a:cs typeface="Cambria Math" charset="0"/>
                            </a:rPr>
                            <m:t>+</m:t>
                          </m:r>
                          <m:f>
                            <m:fPr>
                              <m:ctrlPr>
                                <a:rPr kumimoji="1" lang="mr-IN"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𝑥</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𝑠</m:t>
                                  </m:r>
                                </m:sub>
                              </m:sSub>
                            </m:den>
                          </m:f>
                        </m:e>
                      </m:d>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948948" y="1345221"/>
                <a:ext cx="3841886" cy="789255"/>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948948" y="2340883"/>
                <a:ext cx="3357137" cy="635046"/>
              </a:xfrm>
              <a:prstGeom prst="rect">
                <a:avLst/>
              </a:prstGeom>
            </p:spPr>
            <p:txBody>
              <a:bodyPr wrap="none">
                <a:spAutoFit/>
              </a:bodyPr>
              <a:lstStyle/>
              <a:p>
                <a14:m>
                  <m:oMath xmlns:m="http://schemas.openxmlformats.org/officeDocument/2006/math">
                    <m:f>
                      <m:fPr>
                        <m:ctrlPr>
                          <a:rPr kumimoji="1" lang="mr-IN" altLang="zh-CN" i="1" smtClean="0">
                            <a:latin typeface="Cambria Math" panose="02040503050406030204" pitchFamily="18" charset="0"/>
                            <a:ea typeface="Cambria Math" charset="0"/>
                            <a:cs typeface="Cambria Math" charset="0"/>
                          </a:rPr>
                        </m:ctrlPr>
                      </m:fPr>
                      <m:num>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𝑝</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m:t>
                            </m:r>
                          </m:sub>
                        </m:sSub>
                      </m:num>
                      <m:den>
                        <m:f>
                          <m:fPr>
                            <m:ctrlPr>
                              <a:rPr kumimoji="1" lang="en-US"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1</m:t>
                            </m:r>
                          </m:num>
                          <m:den>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1</m:t>
                                </m:r>
                              </m:sub>
                            </m:sSub>
                          </m:den>
                        </m:f>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𝑠</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𝜆</m:t>
                            </m:r>
                          </m:e>
                          <m:sub>
                            <m:r>
                              <a:rPr kumimoji="1" lang="en-US" altLang="zh-CN" i="1">
                                <a:latin typeface="Cambria Math" charset="0"/>
                                <a:ea typeface="Cambria Math" charset="0"/>
                                <a:cs typeface="Cambria Math" charset="0"/>
                              </a:rPr>
                              <m:t>𝑠</m:t>
                            </m:r>
                          </m:sub>
                        </m:sSub>
                      </m:den>
                    </m:f>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charset="0"/>
                            <a:ea typeface="Cambria Math" charset="0"/>
                            <a:cs typeface="Cambria Math" charset="0"/>
                          </a:rPr>
                          <m:t>𝛼</m:t>
                        </m:r>
                      </m:e>
                      <m:sub>
                        <m:r>
                          <a:rPr lang="en-US" altLang="zh-CN" b="0" i="1" dirty="0" smtClean="0">
                            <a:latin typeface="Cambria Math" charset="0"/>
                          </a:rPr>
                          <m:t>2</m:t>
                        </m:r>
                      </m:sub>
                    </m:sSub>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charset="0"/>
                              </a:rPr>
                              <m:t>𝑡</m:t>
                            </m:r>
                          </m:e>
                          <m:sub>
                            <m:r>
                              <a:rPr lang="en-US" altLang="zh-CN" b="0" i="1" dirty="0" smtClean="0">
                                <a:latin typeface="Cambria Math" charset="0"/>
                              </a:rPr>
                              <m:t>𝑖</m:t>
                            </m:r>
                          </m:sub>
                        </m:sSub>
                        <m:r>
                          <a:rPr lang="en-US" altLang="zh-CN" b="0" i="1" dirty="0" smtClean="0">
                            <a:latin typeface="Cambria Math" charset="0"/>
                          </a:rPr>
                          <m:t>−</m:t>
                        </m:r>
                        <m:sSub>
                          <m:sSubPr>
                            <m:ctrlPr>
                              <a:rPr lang="en-US" altLang="zh-CN" b="0" i="1" dirty="0" smtClean="0">
                                <a:latin typeface="Cambria Math" panose="02040503050406030204" pitchFamily="18" charset="0"/>
                              </a:rPr>
                            </m:ctrlPr>
                          </m:sSubPr>
                          <m:e>
                            <m:r>
                              <a:rPr lang="en-US" altLang="zh-CN" b="0" i="1" dirty="0" smtClean="0">
                                <a:latin typeface="Cambria Math" charset="0"/>
                              </a:rPr>
                              <m:t>𝑡</m:t>
                            </m:r>
                          </m:e>
                          <m:sub>
                            <m:r>
                              <a:rPr lang="en-US" altLang="zh-CN" b="0" i="1" dirty="0" smtClean="0">
                                <a:latin typeface="Cambria Math" charset="0"/>
                              </a:rPr>
                              <m:t>𝑝</m:t>
                            </m:r>
                          </m:sub>
                        </m:sSub>
                      </m:e>
                    </m:d>
                    <m:r>
                      <a:rPr lang="en-US" altLang="zh-CN" b="0" i="1" dirty="0" smtClean="0">
                        <a:latin typeface="Cambria Math" charset="0"/>
                      </a:rPr>
                      <m:t>+</m:t>
                    </m:r>
                    <m:sSub>
                      <m:sSubPr>
                        <m:ctrlPr>
                          <a:rPr lang="en-US" altLang="zh-CN" b="0" i="1" dirty="0" smtClean="0">
                            <a:latin typeface="Cambria Math" panose="02040503050406030204" pitchFamily="18" charset="0"/>
                          </a:rPr>
                        </m:ctrlPr>
                      </m:sSubPr>
                      <m:e>
                        <m:r>
                          <a:rPr lang="en-US" altLang="zh-CN" b="0" i="1" dirty="0" smtClean="0">
                            <a:latin typeface="Cambria Math" charset="0"/>
                            <a:ea typeface="Cambria Math" charset="0"/>
                            <a:cs typeface="Cambria Math" charset="0"/>
                          </a:rPr>
                          <m:t>𝜌</m:t>
                        </m:r>
                      </m:e>
                      <m:sub>
                        <m:r>
                          <a:rPr lang="en-US" altLang="zh-CN" b="0" i="1" dirty="0" smtClean="0">
                            <a:latin typeface="Cambria Math" charset="0"/>
                          </a:rPr>
                          <m:t>𝑠</m:t>
                        </m:r>
                      </m:sub>
                    </m:sSub>
                    <m:r>
                      <a:rPr lang="en-US" altLang="zh-CN" b="0" i="1" dirty="0" smtClean="0">
                        <a:latin typeface="Cambria Math" charset="0"/>
                      </a:rPr>
                      <m:t>𝐿</m:t>
                    </m:r>
                    <m:f>
                      <m:fPr>
                        <m:ctrlPr>
                          <a:rPr lang="mr-IN" altLang="zh-CN" b="0" i="1" dirty="0" smtClean="0">
                            <a:latin typeface="Cambria Math" panose="02040503050406030204" pitchFamily="18" charset="0"/>
                          </a:rPr>
                        </m:ctrlPr>
                      </m:fPr>
                      <m:num>
                        <m:r>
                          <a:rPr lang="en-US" altLang="zh-CN" b="0" i="1" dirty="0" smtClean="0">
                            <a:latin typeface="Cambria Math" charset="0"/>
                          </a:rPr>
                          <m:t>𝑑𝑠</m:t>
                        </m:r>
                        <m:r>
                          <a:rPr lang="en-US" altLang="zh-CN" b="0" i="1" dirty="0" smtClean="0">
                            <a:latin typeface="Cambria Math" charset="0"/>
                          </a:rPr>
                          <m:t>(</m:t>
                        </m:r>
                        <m:r>
                          <a:rPr lang="en-US" altLang="zh-CN" b="0" i="1" dirty="0" smtClean="0">
                            <a:latin typeface="Cambria Math" charset="0"/>
                            <a:ea typeface="Cambria Math" charset="0"/>
                            <a:cs typeface="Cambria Math" charset="0"/>
                          </a:rPr>
                          <m:t>𝜏</m:t>
                        </m:r>
                        <m:r>
                          <a:rPr lang="en-US" altLang="zh-CN" b="0" i="1" dirty="0" smtClean="0">
                            <a:latin typeface="Cambria Math" charset="0"/>
                          </a:rPr>
                          <m:t>)</m:t>
                        </m:r>
                      </m:num>
                      <m:den>
                        <m:r>
                          <a:rPr lang="en-US" altLang="zh-CN" b="0" i="1" dirty="0" smtClean="0">
                            <a:latin typeface="Cambria Math" charset="0"/>
                          </a:rPr>
                          <m:t>𝑑</m:t>
                        </m:r>
                        <m:r>
                          <a:rPr lang="en-US" altLang="zh-CN" b="0" i="1" dirty="0" smtClean="0">
                            <a:latin typeface="Cambria Math" charset="0"/>
                            <a:ea typeface="Cambria Math" charset="0"/>
                            <a:cs typeface="Cambria Math" charset="0"/>
                          </a:rPr>
                          <m:t>𝜏</m:t>
                        </m:r>
                      </m:den>
                    </m:f>
                  </m:oMath>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4948948" y="2340883"/>
                <a:ext cx="3357137" cy="635046"/>
              </a:xfrm>
              <a:prstGeom prst="rect">
                <a:avLst/>
              </a:prstGeom>
              <a:blipFill rotWithShape="0">
                <a:blip r:embed="rId6"/>
                <a:stretch>
                  <a:fillRect/>
                </a:stretch>
              </a:blipFill>
            </p:spPr>
            <p:txBody>
              <a:bodyPr/>
              <a:lstStyle/>
              <a:p>
                <a:r>
                  <a:rPr lang="zh-CN" altLang="en-US">
                    <a:noFill/>
                  </a:rPr>
                  <a:t> </a:t>
                </a:r>
              </a:p>
            </p:txBody>
          </p:sp>
        </mc:Fallback>
      </mc:AlternateContent>
      <p:sp>
        <p:nvSpPr>
          <p:cNvPr id="17" name="矩形 16"/>
          <p:cNvSpPr/>
          <p:nvPr/>
        </p:nvSpPr>
        <p:spPr>
          <a:xfrm>
            <a:off x="702037" y="3391222"/>
            <a:ext cx="2477601" cy="369332"/>
          </a:xfrm>
          <a:prstGeom prst="rect">
            <a:avLst/>
          </a:prstGeom>
        </p:spPr>
        <p:txBody>
          <a:bodyPr wrap="none">
            <a:spAutoFit/>
          </a:bodyPr>
          <a:lstStyle/>
          <a:p>
            <a:r>
              <a:rPr lang="zh-CN" altLang="en-US" b="1" spc="-10" dirty="0">
                <a:solidFill>
                  <a:srgbClr val="FF0000"/>
                </a:solidFill>
                <a:latin typeface="黑体" panose="02010609060101010101" pitchFamily="49" charset="-122"/>
                <a:ea typeface="黑体" panose="02010609060101010101" pitchFamily="49" charset="-122"/>
                <a:cs typeface="黑体"/>
              </a:rPr>
              <a:t>引入无量纲变量和参数</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8" name="文本框 17"/>
              <p:cNvSpPr txBox="1"/>
              <p:nvPr/>
            </p:nvSpPr>
            <p:spPr>
              <a:xfrm>
                <a:off x="807727" y="3955722"/>
                <a:ext cx="2139240"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𝑆𝑡</m:t>
                          </m:r>
                        </m:e>
                        <m:sub>
                          <m:r>
                            <a:rPr kumimoji="1" lang="en-US" altLang="zh-CN" b="0" i="1" smtClean="0">
                              <a:latin typeface="Cambria Math" charset="0"/>
                            </a:rPr>
                            <m:t>𝑒</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𝑝𝑠</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𝑝</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ea typeface="Cambria Math" charset="0"/>
                              <a:cs typeface="Cambria Math" charset="0"/>
                            </a:rPr>
                            <m:t>∞</m:t>
                          </m:r>
                        </m:sub>
                      </m:sSub>
                      <m:r>
                        <a:rPr kumimoji="1" lang="en-US" altLang="zh-CN" b="0" i="1" smtClean="0">
                          <a:latin typeface="Cambria Math" charset="0"/>
                        </a:rPr>
                        <m:t>)/</m:t>
                      </m:r>
                      <m:r>
                        <a:rPr kumimoji="1" lang="en-US" altLang="zh-CN" b="0" i="1" smtClean="0">
                          <a:latin typeface="Cambria Math" charset="0"/>
                        </a:rPr>
                        <m:t>𝐿</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807727" y="3955722"/>
                <a:ext cx="2139240" cy="298415"/>
              </a:xfrm>
              <a:prstGeom prst="rect">
                <a:avLst/>
              </a:prstGeom>
              <a:blipFill rotWithShape="0">
                <a:blip r:embed="rId7"/>
                <a:stretch>
                  <a:fillRect l="-2286" r="-2286" b="-265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3281082" y="3867514"/>
                <a:ext cx="1262333" cy="531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𝐹𝑜</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𝑠</m:t>
                              </m:r>
                            </m:sub>
                          </m:sSub>
                          <m:r>
                            <a:rPr kumimoji="1" lang="en-US" altLang="zh-CN" b="0" i="1" smtClean="0">
                              <a:latin typeface="Cambria Math" charset="0"/>
                              <a:ea typeface="Cambria Math" charset="0"/>
                              <a:cs typeface="Cambria Math" charset="0"/>
                            </a:rPr>
                            <m:t>𝜏</m:t>
                          </m:r>
                        </m:num>
                        <m:den>
                          <m:sSubSup>
                            <m:sSubSupPr>
                              <m:ctrlPr>
                                <a:rPr kumimoji="1" lang="en-US" altLang="zh-CN" b="0" i="1" smtClean="0">
                                  <a:latin typeface="Cambria Math" panose="02040503050406030204" pitchFamily="18" charset="0"/>
                                </a:rPr>
                              </m:ctrlPr>
                            </m:sSubSup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𝑠</m:t>
                              </m:r>
                            </m:sub>
                            <m:sup>
                              <m:r>
                                <a:rPr kumimoji="1" lang="en-US" altLang="zh-CN" b="0" i="1" smtClean="0">
                                  <a:latin typeface="Cambria Math" charset="0"/>
                                </a:rPr>
                                <m:t>2</m:t>
                              </m:r>
                            </m:sup>
                          </m:sSubSup>
                        </m:den>
                      </m:f>
                      <m:sSubSup>
                        <m:sSubSupPr>
                          <m:ctrlPr>
                            <a:rPr kumimoji="1" lang="en-US" altLang="zh-CN" b="0" i="1" smtClean="0">
                              <a:latin typeface="Cambria Math" panose="02040503050406030204" pitchFamily="18" charset="0"/>
                            </a:rPr>
                          </m:ctrlPr>
                        </m:sSubSup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up>
                          <m:r>
                            <a:rPr kumimoji="1" lang="en-US" altLang="zh-CN" b="0" i="1" smtClean="0">
                              <a:latin typeface="Cambria Math" charset="0"/>
                            </a:rPr>
                            <m:t>2</m:t>
                          </m:r>
                        </m:sup>
                      </m:sSubSup>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3281082" y="3867514"/>
                <a:ext cx="1262333" cy="53110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931121" y="3970615"/>
                <a:ext cx="11472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i="1" smtClean="0">
                              <a:latin typeface="Cambria Math" panose="02040503050406030204" pitchFamily="18" charset="0"/>
                            </a:rPr>
                          </m:ctrlPr>
                        </m:accPr>
                        <m:e>
                          <m:r>
                            <a:rPr kumimoji="1" lang="en-US" altLang="zh-CN" b="0" i="1" smtClean="0">
                              <a:latin typeface="Cambria Math" charset="0"/>
                            </a:rPr>
                            <m:t>𝑠</m:t>
                          </m:r>
                        </m:e>
                      </m:acc>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Sub>
                      <m:r>
                        <a:rPr kumimoji="1" lang="en-US" altLang="zh-CN" b="0" i="1" smtClean="0">
                          <a:latin typeface="Cambria Math" charset="0"/>
                        </a:rPr>
                        <m:t>𝑠</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rPr>
                            <m:t>𝑠</m:t>
                          </m:r>
                        </m:sub>
                      </m:sSub>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931121" y="3970615"/>
                <a:ext cx="1147237" cy="276999"/>
              </a:xfrm>
              <a:prstGeom prst="rect">
                <a:avLst/>
              </a:prstGeom>
              <a:blipFill rotWithShape="0">
                <a:blip r:embed="rId9"/>
                <a:stretch>
                  <a:fillRect l="-2660" t="-2174" r="-532"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408511" y="3784749"/>
                <a:ext cx="1286313"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𝑚</m:t>
                      </m:r>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𝑖</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𝑝</m:t>
                              </m:r>
                            </m:sub>
                          </m:sSub>
                        </m:num>
                        <m:den>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𝑝</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m:t>
                              </m:r>
                            </m:sub>
                          </m:sSub>
                        </m:den>
                      </m:f>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408511" y="3784749"/>
                <a:ext cx="1286313" cy="584647"/>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807727" y="4572000"/>
                <a:ext cx="11073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𝑅</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𝛼</m:t>
                          </m:r>
                        </m:e>
                        <m:sub>
                          <m:r>
                            <a:rPr kumimoji="1" lang="en-US" altLang="zh-CN" b="0" i="1" smtClean="0">
                              <a:latin typeface="Cambria Math" charset="0"/>
                            </a:rPr>
                            <m:t>1</m:t>
                          </m:r>
                        </m:sub>
                      </m:sSub>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807727" y="4572000"/>
                <a:ext cx="1107354" cy="276999"/>
              </a:xfrm>
              <a:prstGeom prst="rect">
                <a:avLst/>
              </a:prstGeom>
              <a:blipFill rotWithShape="0">
                <a:blip r:embed="rId11"/>
                <a:stretch>
                  <a:fillRect l="-4420" t="-2222" r="-2210"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2450560" y="4514765"/>
                <a:ext cx="2235740" cy="488275"/>
              </a:xfrm>
              <a:prstGeom prst="rect">
                <a:avLst/>
              </a:prstGeom>
              <a:noFill/>
            </p:spPr>
            <p:txBody>
              <a:bodyPr wrap="none" lIns="0" tIns="0" rIns="0" bIns="0" rtlCol="0">
                <a:spAutoFit/>
              </a:bodyPr>
              <a:lstStyle/>
              <a:p>
                <a14:m>
                  <m:oMath xmlns:m="http://schemas.openxmlformats.org/officeDocument/2006/math">
                    <m:acc>
                      <m:accPr>
                        <m:chr m:val="̅"/>
                        <m:ctrlPr>
                          <a:rPr kumimoji="1" lang="zh-CN" altLang="en-US" i="1" smtClean="0">
                            <a:latin typeface="Cambria Math" panose="02040503050406030204" pitchFamily="18" charset="0"/>
                          </a:rPr>
                        </m:ctrlPr>
                      </m:accPr>
                      <m:e>
                        <m:r>
                          <a:rPr kumimoji="1" lang="zh-CN" altLang="en-US" i="1" smtClean="0">
                            <a:latin typeface="Cambria Math" charset="0"/>
                            <a:ea typeface="Cambria Math" charset="0"/>
                            <a:cs typeface="Cambria Math" charset="0"/>
                          </a:rPr>
                          <m:t>𝜏</m:t>
                        </m:r>
                      </m:e>
                    </m:acc>
                    <m:r>
                      <a:rPr kumimoji="1" lang="en-US" altLang="zh-CN" b="0" i="1" smtClean="0">
                        <a:latin typeface="Cambria Math" charset="0"/>
                      </a:rPr>
                      <m:t>=</m:t>
                    </m:r>
                    <m:f>
                      <m:fPr>
                        <m:ctrlPr>
                          <a:rPr kumimoji="1" lang="mr-IN" altLang="zh-CN" b="0" i="1" smtClean="0">
                            <a:latin typeface="Cambria Math" panose="02040503050406030204" pitchFamily="18" charset="0"/>
                          </a:rPr>
                        </m:ctrlPr>
                      </m:fPr>
                      <m:num>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𝛼</m:t>
                            </m:r>
                          </m:e>
                          <m:sub>
                            <m:r>
                              <a:rPr kumimoji="1" lang="en-US" altLang="zh-CN" i="1">
                                <a:latin typeface="Cambria Math" charset="0"/>
                              </a:rPr>
                              <m:t>1</m:t>
                            </m:r>
                          </m:sub>
                          <m:sup>
                            <m:r>
                              <a:rPr kumimoji="1" lang="en-US" altLang="zh-CN" i="1">
                                <a:latin typeface="Cambria Math" charset="0"/>
                              </a:rPr>
                              <m:t>2</m:t>
                            </m:r>
                          </m:sup>
                        </m:sSubSup>
                        <m:r>
                          <a:rPr kumimoji="1" lang="en-US" altLang="zh-CN" i="1">
                            <a:latin typeface="Cambria Math" charset="0"/>
                            <a:ea typeface="Cambria Math" charset="0"/>
                            <a:cs typeface="Cambria Math" charset="0"/>
                          </a:rPr>
                          <m:t>𝜏</m:t>
                        </m:r>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rPr>
                              <m:t>𝑝</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𝑡</m:t>
                            </m:r>
                          </m:e>
                          <m:sub>
                            <m:r>
                              <a:rPr kumimoji="1" lang="en-US" altLang="zh-CN" i="1">
                                <a:latin typeface="Cambria Math" charset="0"/>
                                <a:ea typeface="Cambria Math" charset="0"/>
                                <a:cs typeface="Cambria Math" charset="0"/>
                              </a:rPr>
                              <m:t>∞</m:t>
                            </m:r>
                          </m:sub>
                        </m:sSub>
                        <m:r>
                          <a:rPr kumimoji="1" lang="en-US" altLang="zh-CN" i="1">
                            <a:latin typeface="Cambria Math" charset="0"/>
                          </a:rPr>
                          <m:t>)</m:t>
                        </m:r>
                      </m:num>
                      <m:den>
                        <m:sSub>
                          <m:sSubPr>
                            <m:ctrlPr>
                              <a:rPr lang="en-US" altLang="zh-CN" i="1" dirty="0">
                                <a:latin typeface="Cambria Math" panose="02040503050406030204" pitchFamily="18" charset="0"/>
                              </a:rPr>
                            </m:ctrlPr>
                          </m:sSubPr>
                          <m:e>
                            <m:r>
                              <a:rPr lang="en-US" altLang="zh-CN" i="1" dirty="0">
                                <a:latin typeface="Cambria Math" charset="0"/>
                                <a:ea typeface="Cambria Math" charset="0"/>
                                <a:cs typeface="Cambria Math" charset="0"/>
                              </a:rPr>
                              <m:t>𝜌</m:t>
                            </m:r>
                          </m:e>
                          <m:sub>
                            <m:r>
                              <a:rPr lang="en-US" altLang="zh-CN" i="1" dirty="0">
                                <a:latin typeface="Cambria Math" charset="0"/>
                              </a:rPr>
                              <m:t>𝑠</m:t>
                            </m:r>
                          </m:sub>
                        </m:sSub>
                        <m:r>
                          <a:rPr lang="en-US" altLang="zh-CN" i="1" dirty="0">
                            <a:latin typeface="Cambria Math" charset="0"/>
                          </a:rPr>
                          <m:t>𝐿</m:t>
                        </m:r>
                        <m:sSub>
                          <m:sSubPr>
                            <m:ctrlPr>
                              <a:rPr lang="en-US" altLang="zh-CN" i="1" dirty="0" smtClean="0">
                                <a:latin typeface="Cambria Math" panose="02040503050406030204" pitchFamily="18" charset="0"/>
                              </a:rPr>
                            </m:ctrlPr>
                          </m:sSubPr>
                          <m:e>
                            <m:r>
                              <a:rPr lang="en-US" altLang="zh-CN" i="1" dirty="0" smtClean="0">
                                <a:latin typeface="Cambria Math" charset="0"/>
                                <a:ea typeface="Cambria Math" charset="0"/>
                                <a:cs typeface="Cambria Math" charset="0"/>
                              </a:rPr>
                              <m:t>𝜆</m:t>
                            </m:r>
                          </m:e>
                          <m:sub>
                            <m:r>
                              <a:rPr lang="en-US" altLang="zh-CN" b="0" i="1" dirty="0" smtClean="0">
                                <a:latin typeface="Cambria Math" charset="0"/>
                              </a:rPr>
                              <m:t>𝑠</m:t>
                            </m:r>
                          </m:sub>
                        </m:sSub>
                      </m:den>
                    </m:f>
                  </m:oMath>
                </a14:m>
                <a:r>
                  <a:rPr kumimoji="1" lang="en-US" altLang="zh-CN" dirty="0"/>
                  <a:t>=</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charset="0"/>
                          </a:rPr>
                          <m:t>𝑆𝑡</m:t>
                        </m:r>
                      </m:e>
                      <m:sub>
                        <m:r>
                          <a:rPr kumimoji="1" lang="en-US" altLang="zh-CN" i="1">
                            <a:latin typeface="Cambria Math" charset="0"/>
                          </a:rPr>
                          <m:t>𝑒</m:t>
                        </m:r>
                      </m:sub>
                    </m:sSub>
                    <m:r>
                      <a:rPr kumimoji="1" lang="en-US"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𝐹𝑜</m:t>
                    </m:r>
                  </m:oMath>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2450560" y="4514765"/>
                <a:ext cx="2235740" cy="488275"/>
              </a:xfrm>
              <a:prstGeom prst="rect">
                <a:avLst/>
              </a:prstGeom>
              <a:blipFill rotWithShape="0">
                <a:blip r:embed="rId12"/>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580773" y="5323067"/>
                <a:ext cx="3357137" cy="635046"/>
              </a:xfrm>
              <a:prstGeom prst="rect">
                <a:avLst/>
              </a:prstGeom>
            </p:spPr>
            <p:txBody>
              <a:bodyPr wrap="none">
                <a:spAutoFit/>
              </a:bodyPr>
              <a:lstStyle/>
              <a:p>
                <a14:m>
                  <m:oMath xmlns:m="http://schemas.openxmlformats.org/officeDocument/2006/math">
                    <m:f>
                      <m:fPr>
                        <m:ctrlPr>
                          <a:rPr kumimoji="1" lang="mr-IN" altLang="zh-CN" i="1" smtClean="0">
                            <a:latin typeface="Cambria Math" panose="02040503050406030204" pitchFamily="18" charset="0"/>
                            <a:ea typeface="Cambria Math" charset="0"/>
                            <a:cs typeface="Cambria Math" charset="0"/>
                          </a:rPr>
                        </m:ctrlPr>
                      </m:fPr>
                      <m:num>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𝑝</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m:t>
                            </m:r>
                          </m:sub>
                        </m:sSub>
                      </m:num>
                      <m:den>
                        <m:f>
                          <m:fPr>
                            <m:ctrlPr>
                              <a:rPr kumimoji="1" lang="en-US"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1</m:t>
                            </m:r>
                          </m:num>
                          <m:den>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𝛼</m:t>
                                </m:r>
                              </m:e>
                              <m:sub>
                                <m:r>
                                  <a:rPr kumimoji="1" lang="en-US" altLang="zh-CN" i="1">
                                    <a:latin typeface="Cambria Math" charset="0"/>
                                    <a:ea typeface="Cambria Math" charset="0"/>
                                    <a:cs typeface="Cambria Math" charset="0"/>
                                  </a:rPr>
                                  <m:t>1</m:t>
                                </m:r>
                              </m:sub>
                            </m:sSub>
                          </m:den>
                        </m:f>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𝑠</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𝜆</m:t>
                            </m:r>
                          </m:e>
                          <m:sub>
                            <m:r>
                              <a:rPr kumimoji="1" lang="en-US" altLang="zh-CN" i="1">
                                <a:latin typeface="Cambria Math" charset="0"/>
                                <a:ea typeface="Cambria Math" charset="0"/>
                                <a:cs typeface="Cambria Math" charset="0"/>
                              </a:rPr>
                              <m:t>𝑠</m:t>
                            </m:r>
                          </m:sub>
                        </m:sSub>
                      </m:den>
                    </m:f>
                  </m:oMath>
                </a14:m>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charset="0"/>
                            <a:ea typeface="Cambria Math" charset="0"/>
                            <a:cs typeface="Cambria Math" charset="0"/>
                          </a:rPr>
                          <m:t>𝛼</m:t>
                        </m:r>
                      </m:e>
                      <m:sub>
                        <m:r>
                          <a:rPr lang="en-US" altLang="zh-CN" b="0" i="1" dirty="0" smtClean="0">
                            <a:latin typeface="Cambria Math" charset="0"/>
                          </a:rPr>
                          <m:t>2</m:t>
                        </m:r>
                      </m:sub>
                    </m:sSub>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charset="0"/>
                              </a:rPr>
                              <m:t>𝑡</m:t>
                            </m:r>
                          </m:e>
                          <m:sub>
                            <m:r>
                              <a:rPr lang="en-US" altLang="zh-CN" b="0" i="1" dirty="0" smtClean="0">
                                <a:latin typeface="Cambria Math" charset="0"/>
                              </a:rPr>
                              <m:t>𝑖</m:t>
                            </m:r>
                          </m:sub>
                        </m:sSub>
                        <m:r>
                          <a:rPr lang="en-US" altLang="zh-CN" b="0" i="1" dirty="0" smtClean="0">
                            <a:latin typeface="Cambria Math" charset="0"/>
                          </a:rPr>
                          <m:t>−</m:t>
                        </m:r>
                        <m:sSub>
                          <m:sSubPr>
                            <m:ctrlPr>
                              <a:rPr lang="en-US" altLang="zh-CN" b="0" i="1" dirty="0" smtClean="0">
                                <a:latin typeface="Cambria Math" panose="02040503050406030204" pitchFamily="18" charset="0"/>
                              </a:rPr>
                            </m:ctrlPr>
                          </m:sSubPr>
                          <m:e>
                            <m:r>
                              <a:rPr lang="en-US" altLang="zh-CN" b="0" i="1" dirty="0" smtClean="0">
                                <a:latin typeface="Cambria Math" charset="0"/>
                              </a:rPr>
                              <m:t>𝑡</m:t>
                            </m:r>
                          </m:e>
                          <m:sub>
                            <m:r>
                              <a:rPr lang="en-US" altLang="zh-CN" b="0" i="1" dirty="0" smtClean="0">
                                <a:latin typeface="Cambria Math" charset="0"/>
                              </a:rPr>
                              <m:t>𝑝</m:t>
                            </m:r>
                          </m:sub>
                        </m:sSub>
                      </m:e>
                    </m:d>
                    <m:r>
                      <a:rPr lang="en-US" altLang="zh-CN" b="0" i="1" dirty="0" smtClean="0">
                        <a:latin typeface="Cambria Math" charset="0"/>
                      </a:rPr>
                      <m:t>+</m:t>
                    </m:r>
                    <m:sSub>
                      <m:sSubPr>
                        <m:ctrlPr>
                          <a:rPr lang="en-US" altLang="zh-CN" b="0" i="1" dirty="0" smtClean="0">
                            <a:latin typeface="Cambria Math" panose="02040503050406030204" pitchFamily="18" charset="0"/>
                          </a:rPr>
                        </m:ctrlPr>
                      </m:sSubPr>
                      <m:e>
                        <m:r>
                          <a:rPr lang="en-US" altLang="zh-CN" b="0" i="1" dirty="0" smtClean="0">
                            <a:latin typeface="Cambria Math" charset="0"/>
                            <a:ea typeface="Cambria Math" charset="0"/>
                            <a:cs typeface="Cambria Math" charset="0"/>
                          </a:rPr>
                          <m:t>𝜌</m:t>
                        </m:r>
                      </m:e>
                      <m:sub>
                        <m:r>
                          <a:rPr lang="en-US" altLang="zh-CN" b="0" i="1" dirty="0" smtClean="0">
                            <a:latin typeface="Cambria Math" charset="0"/>
                          </a:rPr>
                          <m:t>𝑠</m:t>
                        </m:r>
                      </m:sub>
                    </m:sSub>
                    <m:r>
                      <a:rPr lang="en-US" altLang="zh-CN" b="0" i="1" dirty="0" smtClean="0">
                        <a:latin typeface="Cambria Math" charset="0"/>
                      </a:rPr>
                      <m:t>𝐿</m:t>
                    </m:r>
                    <m:f>
                      <m:fPr>
                        <m:ctrlPr>
                          <a:rPr lang="mr-IN" altLang="zh-CN" b="0" i="1" dirty="0" smtClean="0">
                            <a:latin typeface="Cambria Math" panose="02040503050406030204" pitchFamily="18" charset="0"/>
                          </a:rPr>
                        </m:ctrlPr>
                      </m:fPr>
                      <m:num>
                        <m:r>
                          <a:rPr lang="en-US" altLang="zh-CN" b="0" i="1" dirty="0" smtClean="0">
                            <a:latin typeface="Cambria Math" charset="0"/>
                          </a:rPr>
                          <m:t>𝑑𝑠</m:t>
                        </m:r>
                        <m:r>
                          <a:rPr lang="en-US" altLang="zh-CN" b="0" i="1" dirty="0" smtClean="0">
                            <a:latin typeface="Cambria Math" charset="0"/>
                          </a:rPr>
                          <m:t>(</m:t>
                        </m:r>
                        <m:r>
                          <a:rPr lang="en-US" altLang="zh-CN" b="0" i="1" dirty="0" smtClean="0">
                            <a:latin typeface="Cambria Math" charset="0"/>
                            <a:ea typeface="Cambria Math" charset="0"/>
                            <a:cs typeface="Cambria Math" charset="0"/>
                          </a:rPr>
                          <m:t>𝜏</m:t>
                        </m:r>
                        <m:r>
                          <a:rPr lang="en-US" altLang="zh-CN" b="0" i="1" dirty="0" smtClean="0">
                            <a:latin typeface="Cambria Math" charset="0"/>
                          </a:rPr>
                          <m:t>)</m:t>
                        </m:r>
                      </m:num>
                      <m:den>
                        <m:r>
                          <a:rPr lang="en-US" altLang="zh-CN" b="0" i="1" dirty="0" smtClean="0">
                            <a:latin typeface="Cambria Math" charset="0"/>
                          </a:rPr>
                          <m:t>𝑑</m:t>
                        </m:r>
                        <m:r>
                          <a:rPr lang="en-US" altLang="zh-CN" b="0" i="1" dirty="0" smtClean="0">
                            <a:latin typeface="Cambria Math" charset="0"/>
                            <a:ea typeface="Cambria Math" charset="0"/>
                            <a:cs typeface="Cambria Math" charset="0"/>
                          </a:rPr>
                          <m:t>𝜏</m:t>
                        </m:r>
                      </m:den>
                    </m:f>
                  </m:oMath>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580773" y="5323067"/>
                <a:ext cx="3357137" cy="635046"/>
              </a:xfrm>
              <a:prstGeom prst="rect">
                <a:avLst/>
              </a:prstGeom>
              <a:blipFill rotWithShape="0">
                <a:blip r:embed="rId13"/>
                <a:stretch>
                  <a:fillRect/>
                </a:stretch>
              </a:blipFill>
            </p:spPr>
            <p:txBody>
              <a:bodyPr/>
              <a:lstStyle/>
              <a:p>
                <a:r>
                  <a:rPr lang="zh-CN" altLang="en-US">
                    <a:noFill/>
                  </a:rPr>
                  <a:t> </a:t>
                </a:r>
              </a:p>
            </p:txBody>
          </p:sp>
        </mc:Fallback>
      </mc:AlternateContent>
      <p:sp>
        <p:nvSpPr>
          <p:cNvPr id="25" name="右箭头 24"/>
          <p:cNvSpPr/>
          <p:nvPr/>
        </p:nvSpPr>
        <p:spPr>
          <a:xfrm>
            <a:off x="4021669" y="5389456"/>
            <a:ext cx="1043492" cy="42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文本框 25"/>
              <p:cNvSpPr txBox="1"/>
              <p:nvPr/>
            </p:nvSpPr>
            <p:spPr>
              <a:xfrm>
                <a:off x="5449052" y="4993379"/>
                <a:ext cx="2356927"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𝑑</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ea typeface="Cambria Math" charset="0"/>
                              <a:cs typeface="Cambria Math" charset="0"/>
                            </a:rPr>
                            <m:t>𝜏</m:t>
                          </m:r>
                        </m:e>
                      </m:acc>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num>
                        <m:den>
                          <m:r>
                            <a:rPr kumimoji="1" lang="en-US" altLang="zh-CN" b="0" i="1" smtClean="0">
                              <a:latin typeface="Cambria Math" charset="0"/>
                            </a:rPr>
                            <m:t>1−</m:t>
                          </m:r>
                          <m:r>
                            <a:rPr kumimoji="1" lang="en-US" altLang="zh-CN" b="0" i="1" smtClean="0">
                              <a:latin typeface="Cambria Math" charset="0"/>
                            </a:rPr>
                            <m:t>𝑚𝑅</m:t>
                          </m:r>
                          <m:r>
                            <a:rPr kumimoji="1" lang="en-US" altLang="zh-CN" b="0" i="1" smtClean="0">
                              <a:latin typeface="Cambria Math" charset="0"/>
                            </a:rPr>
                            <m:t>(1+</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r>
                            <a:rPr kumimoji="1" lang="en-US" altLang="zh-CN" b="0" i="1" smtClean="0">
                              <a:latin typeface="Cambria Math" charset="0"/>
                            </a:rPr>
                            <m:t>)</m:t>
                          </m:r>
                        </m:den>
                      </m:f>
                      <m:r>
                        <a:rPr kumimoji="1" lang="en-US" altLang="zh-CN" b="0" i="1" smtClean="0">
                          <a:latin typeface="Cambria Math" charset="0"/>
                        </a:rPr>
                        <m:t>𝑑</m:t>
                      </m:r>
                      <m:acc>
                        <m:accPr>
                          <m:chr m:val="̅"/>
                          <m:ctrlPr>
                            <a:rPr kumimoji="1" lang="en-US" altLang="zh-CN" i="1">
                              <a:latin typeface="Cambria Math" panose="02040503050406030204" pitchFamily="18" charset="0"/>
                            </a:rPr>
                          </m:ctrlPr>
                        </m:accPr>
                        <m:e>
                          <m:r>
                            <a:rPr kumimoji="1" lang="en-US" altLang="zh-CN" i="1">
                              <a:latin typeface="Cambria Math" charset="0"/>
                            </a:rPr>
                            <m:t>𝑠</m:t>
                          </m:r>
                        </m:e>
                      </m:acc>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5449052" y="4993379"/>
                <a:ext cx="2356927" cy="569580"/>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5449052" y="5728905"/>
                <a:ext cx="1205843" cy="369332"/>
              </a:xfrm>
              <a:prstGeom prst="rect">
                <a:avLst/>
              </a:prstGeom>
            </p:spPr>
            <p:txBody>
              <a:bodyPr wrap="none">
                <a:spAutoFit/>
              </a:bodyPr>
              <a:lstStyle/>
              <a:p>
                <a14:m>
                  <m:oMath xmlns:m="http://schemas.openxmlformats.org/officeDocument/2006/math">
                    <m:acc>
                      <m:accPr>
                        <m:chr m:val="̅"/>
                        <m:ctrlPr>
                          <a:rPr kumimoji="1" lang="en-US" altLang="zh-CN" i="1">
                            <a:latin typeface="Cambria Math" panose="02040503050406030204" pitchFamily="18" charset="0"/>
                          </a:rPr>
                        </m:ctrlPr>
                      </m:accPr>
                      <m:e>
                        <m:r>
                          <a:rPr kumimoji="1" lang="en-US" altLang="zh-CN" i="1">
                            <a:latin typeface="Cambria Math" charset="0"/>
                          </a:rPr>
                          <m:t>𝑠</m:t>
                        </m:r>
                      </m:e>
                    </m:acc>
                  </m:oMath>
                </a14:m>
                <a:r>
                  <a:rPr lang="en-US" altLang="zh-CN" dirty="0"/>
                  <a:t>=0  </a:t>
                </a:r>
                <a14:m>
                  <m:oMath xmlns:m="http://schemas.openxmlformats.org/officeDocument/2006/math">
                    <m:acc>
                      <m:accPr>
                        <m:chr m:val="̅"/>
                        <m:ctrlPr>
                          <a:rPr kumimoji="1" lang="en-US" altLang="zh-CN" i="1">
                            <a:latin typeface="Cambria Math" panose="02040503050406030204" pitchFamily="18" charset="0"/>
                          </a:rPr>
                        </m:ctrlPr>
                      </m:accPr>
                      <m:e>
                        <m:r>
                          <a:rPr kumimoji="1" lang="en-US" altLang="zh-CN" i="1">
                            <a:latin typeface="Cambria Math" charset="0"/>
                            <a:ea typeface="Cambria Math" charset="0"/>
                            <a:cs typeface="Cambria Math" charset="0"/>
                          </a:rPr>
                          <m:t>𝜏</m:t>
                        </m:r>
                      </m:e>
                    </m:acc>
                    <m:r>
                      <a:rPr kumimoji="1" lang="en-US" altLang="zh-CN" i="1">
                        <a:latin typeface="Cambria Math" charset="0"/>
                      </a:rPr>
                      <m:t>=</m:t>
                    </m:r>
                  </m:oMath>
                </a14:m>
                <a:r>
                  <a:rPr lang="en-US" altLang="zh-CN" dirty="0"/>
                  <a:t>0  </a:t>
                </a:r>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5449052" y="5728905"/>
                <a:ext cx="1205843" cy="369332"/>
              </a:xfrm>
              <a:prstGeom prst="rect">
                <a:avLst/>
              </a:prstGeom>
              <a:blipFill rotWithShape="0">
                <a:blip r:embed="rId15"/>
                <a:stretch>
                  <a:fillRect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009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3"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4"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5"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6"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7"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0" name="文本框 9"/>
              <p:cNvSpPr txBox="1"/>
              <p:nvPr/>
            </p:nvSpPr>
            <p:spPr>
              <a:xfrm>
                <a:off x="801749" y="843291"/>
                <a:ext cx="2356927"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𝑑</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ea typeface="Cambria Math" charset="0"/>
                              <a:cs typeface="Cambria Math" charset="0"/>
                            </a:rPr>
                            <m:t>𝜏</m:t>
                          </m:r>
                        </m:e>
                      </m:acc>
                      <m:r>
                        <a:rPr kumimoji="1" lang="en-US" altLang="zh-CN" b="0" i="1" smtClean="0">
                          <a:latin typeface="Cambria Math" charset="0"/>
                        </a:rPr>
                        <m:t>=</m:t>
                      </m:r>
                      <m:f>
                        <m:fPr>
                          <m:ctrlPr>
                            <a:rPr kumimoji="1" lang="mr-IN" altLang="zh-CN" b="0" i="1" smtClean="0">
                              <a:latin typeface="Cambria Math" panose="02040503050406030204" pitchFamily="18" charset="0"/>
                            </a:rPr>
                          </m:ctrlPr>
                        </m:fPr>
                        <m:num>
                          <m:r>
                            <a:rPr kumimoji="1" lang="en-US" altLang="zh-CN" b="0" i="1" smtClean="0">
                              <a:latin typeface="Cambria Math" charset="0"/>
                            </a:rPr>
                            <m:t>1+</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num>
                        <m:den>
                          <m:r>
                            <a:rPr kumimoji="1" lang="en-US" altLang="zh-CN" b="0" i="1" smtClean="0">
                              <a:latin typeface="Cambria Math" charset="0"/>
                            </a:rPr>
                            <m:t>1−</m:t>
                          </m:r>
                          <m:r>
                            <a:rPr kumimoji="1" lang="en-US" altLang="zh-CN" b="0" i="1" smtClean="0">
                              <a:latin typeface="Cambria Math" charset="0"/>
                            </a:rPr>
                            <m:t>𝑚𝑅</m:t>
                          </m:r>
                          <m:r>
                            <a:rPr kumimoji="1" lang="en-US" altLang="zh-CN" b="0" i="1" smtClean="0">
                              <a:latin typeface="Cambria Math" charset="0"/>
                            </a:rPr>
                            <m:t>(1+</m:t>
                          </m:r>
                          <m:acc>
                            <m:accPr>
                              <m:chr m:val="̅"/>
                              <m:ctrlPr>
                                <a:rPr kumimoji="1" lang="en-US" altLang="zh-CN" b="0" i="1" smtClean="0">
                                  <a:latin typeface="Cambria Math" panose="02040503050406030204" pitchFamily="18" charset="0"/>
                                </a:rPr>
                              </m:ctrlPr>
                            </m:accPr>
                            <m:e>
                              <m:r>
                                <a:rPr kumimoji="1" lang="en-US" altLang="zh-CN" b="0" i="1" smtClean="0">
                                  <a:latin typeface="Cambria Math" charset="0"/>
                                </a:rPr>
                                <m:t>𝑠</m:t>
                              </m:r>
                            </m:e>
                          </m:acc>
                          <m:r>
                            <a:rPr kumimoji="1" lang="en-US" altLang="zh-CN" b="0" i="1" smtClean="0">
                              <a:latin typeface="Cambria Math" charset="0"/>
                            </a:rPr>
                            <m:t>)</m:t>
                          </m:r>
                        </m:den>
                      </m:f>
                      <m:r>
                        <a:rPr kumimoji="1" lang="en-US" altLang="zh-CN" b="0" i="1" smtClean="0">
                          <a:latin typeface="Cambria Math" charset="0"/>
                        </a:rPr>
                        <m:t>𝑑</m:t>
                      </m:r>
                      <m:acc>
                        <m:accPr>
                          <m:chr m:val="̅"/>
                          <m:ctrlPr>
                            <a:rPr kumimoji="1" lang="en-US" altLang="zh-CN" i="1">
                              <a:latin typeface="Cambria Math" panose="02040503050406030204" pitchFamily="18" charset="0"/>
                            </a:rPr>
                          </m:ctrlPr>
                        </m:accPr>
                        <m:e>
                          <m:r>
                            <a:rPr kumimoji="1" lang="en-US" altLang="zh-CN" i="1">
                              <a:latin typeface="Cambria Math" charset="0"/>
                            </a:rPr>
                            <m:t>𝑠</m:t>
                          </m:r>
                        </m:e>
                      </m:acc>
                    </m:oMath>
                  </m:oMathPara>
                </a14:m>
                <a:endParaRPr kumimoji="1"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801749" y="843291"/>
                <a:ext cx="2356927" cy="569580"/>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801749" y="1578817"/>
                <a:ext cx="1205843" cy="369332"/>
              </a:xfrm>
              <a:prstGeom prst="rect">
                <a:avLst/>
              </a:prstGeom>
            </p:spPr>
            <p:txBody>
              <a:bodyPr wrap="none">
                <a:spAutoFit/>
              </a:bodyPr>
              <a:lstStyle/>
              <a:p>
                <a14:m>
                  <m:oMath xmlns:m="http://schemas.openxmlformats.org/officeDocument/2006/math">
                    <m:acc>
                      <m:accPr>
                        <m:chr m:val="̅"/>
                        <m:ctrlPr>
                          <a:rPr kumimoji="1" lang="en-US" altLang="zh-CN" i="1">
                            <a:latin typeface="Cambria Math" panose="02040503050406030204" pitchFamily="18" charset="0"/>
                          </a:rPr>
                        </m:ctrlPr>
                      </m:accPr>
                      <m:e>
                        <m:r>
                          <a:rPr kumimoji="1" lang="en-US" altLang="zh-CN" i="1">
                            <a:latin typeface="Cambria Math" charset="0"/>
                          </a:rPr>
                          <m:t>𝑠</m:t>
                        </m:r>
                      </m:e>
                    </m:acc>
                  </m:oMath>
                </a14:m>
                <a:r>
                  <a:rPr lang="en-US" altLang="zh-CN" dirty="0"/>
                  <a:t>=0  </a:t>
                </a:r>
                <a14:m>
                  <m:oMath xmlns:m="http://schemas.openxmlformats.org/officeDocument/2006/math">
                    <m:acc>
                      <m:accPr>
                        <m:chr m:val="̅"/>
                        <m:ctrlPr>
                          <a:rPr kumimoji="1" lang="en-US" altLang="zh-CN" i="1">
                            <a:latin typeface="Cambria Math" panose="02040503050406030204" pitchFamily="18" charset="0"/>
                          </a:rPr>
                        </m:ctrlPr>
                      </m:accPr>
                      <m:e>
                        <m:r>
                          <a:rPr kumimoji="1" lang="en-US" altLang="zh-CN" i="1">
                            <a:latin typeface="Cambria Math" charset="0"/>
                            <a:ea typeface="Cambria Math" charset="0"/>
                            <a:cs typeface="Cambria Math" charset="0"/>
                          </a:rPr>
                          <m:t>𝜏</m:t>
                        </m:r>
                      </m:e>
                    </m:acc>
                    <m:r>
                      <a:rPr kumimoji="1" lang="en-US" altLang="zh-CN" i="1">
                        <a:latin typeface="Cambria Math" charset="0"/>
                      </a:rPr>
                      <m:t>=</m:t>
                    </m:r>
                  </m:oMath>
                </a14:m>
                <a:r>
                  <a:rPr lang="en-US" altLang="zh-CN" dirty="0"/>
                  <a:t>0  </a:t>
                </a:r>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801749" y="1578817"/>
                <a:ext cx="1205843" cy="369332"/>
              </a:xfrm>
              <a:prstGeom prst="rect">
                <a:avLst/>
              </a:prstGeom>
              <a:blipFill rotWithShape="0">
                <a:blip r:embed="rId3"/>
                <a:stretch>
                  <a:fillRect t="-9836" r="-3553"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860140" y="1128081"/>
                <a:ext cx="2723374" cy="534377"/>
              </a:xfrm>
              <a:prstGeom prst="rect">
                <a:avLst/>
              </a:prstGeom>
            </p:spPr>
            <p:txBody>
              <a:bodyPr wrap="none">
                <a:spAutoFit/>
              </a:bodyPr>
              <a:lstStyle/>
              <a:p>
                <a14:m>
                  <m:oMath xmlns:m="http://schemas.openxmlformats.org/officeDocument/2006/math">
                    <m:acc>
                      <m:accPr>
                        <m:chr m:val="̅"/>
                        <m:ctrlPr>
                          <a:rPr kumimoji="1" lang="en-US" altLang="zh-CN" i="1" smtClean="0">
                            <a:latin typeface="Cambria Math" panose="02040503050406030204" pitchFamily="18" charset="0"/>
                          </a:rPr>
                        </m:ctrlPr>
                      </m:accPr>
                      <m:e>
                        <m:r>
                          <a:rPr kumimoji="1" lang="en-US" altLang="zh-CN" i="1">
                            <a:latin typeface="Cambria Math" charset="0"/>
                            <a:ea typeface="Cambria Math" charset="0"/>
                            <a:cs typeface="Cambria Math" charset="0"/>
                          </a:rPr>
                          <m:t>𝜏</m:t>
                        </m:r>
                      </m:e>
                    </m:acc>
                    <m:r>
                      <a:rPr kumimoji="1" lang="en-US" altLang="zh-CN" i="1">
                        <a:latin typeface="Cambria Math" charset="0"/>
                      </a:rPr>
                      <m:t>=</m:t>
                    </m:r>
                  </m:oMath>
                </a14:m>
                <a:r>
                  <a:rPr lang="en-US" altLang="zh-CN" dirty="0"/>
                  <a:t>-</a:t>
                </a:r>
                <a14:m>
                  <m:oMath xmlns:m="http://schemas.openxmlformats.org/officeDocument/2006/math">
                    <m:f>
                      <m:fPr>
                        <m:ctrlPr>
                          <a:rPr lang="mr-IN" altLang="zh-CN" i="1" dirty="0" smtClean="0">
                            <a:latin typeface="Cambria Math" panose="02040503050406030204" pitchFamily="18" charset="0"/>
                          </a:rPr>
                        </m:ctrlPr>
                      </m:fPr>
                      <m:num>
                        <m:acc>
                          <m:accPr>
                            <m:chr m:val="̅"/>
                            <m:ctrlPr>
                              <a:rPr lang="mr-IN" altLang="zh-CN" i="1" dirty="0" smtClean="0">
                                <a:latin typeface="Cambria Math" panose="02040503050406030204" pitchFamily="18" charset="0"/>
                              </a:rPr>
                            </m:ctrlPr>
                          </m:accPr>
                          <m:e>
                            <m:r>
                              <a:rPr lang="en-US" altLang="zh-CN" b="0" i="1" dirty="0" smtClean="0">
                                <a:latin typeface="Cambria Math" charset="0"/>
                              </a:rPr>
                              <m:t>𝑠</m:t>
                            </m:r>
                          </m:e>
                        </m:acc>
                      </m:num>
                      <m:den>
                        <m:r>
                          <a:rPr lang="en-US" altLang="zh-CN" b="0" i="1" dirty="0" smtClean="0">
                            <a:latin typeface="Cambria Math" charset="0"/>
                          </a:rPr>
                          <m:t>𝑚𝑅</m:t>
                        </m:r>
                      </m:den>
                    </m:f>
                    <m:r>
                      <a:rPr lang="en-US" altLang="zh-CN" b="0" i="1" dirty="0" smtClean="0">
                        <a:latin typeface="Cambria Math" charset="0"/>
                      </a:rPr>
                      <m:t>−</m:t>
                    </m:r>
                    <m:f>
                      <m:fPr>
                        <m:ctrlPr>
                          <a:rPr lang="mr-IN" altLang="zh-CN" b="0" i="1" dirty="0" smtClean="0">
                            <a:latin typeface="Cambria Math" panose="02040503050406030204" pitchFamily="18" charset="0"/>
                          </a:rPr>
                        </m:ctrlPr>
                      </m:fPr>
                      <m:num>
                        <m:r>
                          <m:rPr>
                            <m:sty m:val="p"/>
                          </m:rPr>
                          <a:rPr lang="en-US" altLang="zh-CN" b="0" i="0" dirty="0" smtClean="0">
                            <a:latin typeface="Cambria Math" charset="0"/>
                          </a:rPr>
                          <m:t>ln</m:t>
                        </m:r>
                        <m:r>
                          <a:rPr lang="en-US" altLang="zh-CN" b="0" i="1" dirty="0" smtClean="0">
                            <a:latin typeface="Cambria Math" charset="0"/>
                          </a:rPr>
                          <m:t>⁡[1−</m:t>
                        </m:r>
                        <m:r>
                          <a:rPr lang="en-US" altLang="zh-CN" b="0" i="1" dirty="0" smtClean="0">
                            <a:latin typeface="Cambria Math" charset="0"/>
                          </a:rPr>
                          <m:t>𝑚𝑅</m:t>
                        </m:r>
                        <m:acc>
                          <m:accPr>
                            <m:chr m:val="̅"/>
                            <m:ctrlPr>
                              <a:rPr lang="en-US" altLang="zh-CN" b="0" i="1" dirty="0" smtClean="0">
                                <a:latin typeface="Cambria Math" panose="02040503050406030204" pitchFamily="18" charset="0"/>
                              </a:rPr>
                            </m:ctrlPr>
                          </m:accPr>
                          <m:e>
                            <m:r>
                              <a:rPr lang="en-US" altLang="zh-CN" b="0" i="1" dirty="0" smtClean="0">
                                <a:latin typeface="Cambria Math" charset="0"/>
                              </a:rPr>
                              <m:t>𝑠</m:t>
                            </m:r>
                          </m:e>
                        </m:acc>
                        <m:r>
                          <a:rPr lang="en-US" altLang="zh-CN" b="0" i="1" dirty="0" smtClean="0">
                            <a:latin typeface="Cambria Math" charset="0"/>
                          </a:rPr>
                          <m:t>/(1−</m:t>
                        </m:r>
                        <m:r>
                          <a:rPr lang="en-US" altLang="zh-CN" b="0" i="1" dirty="0" smtClean="0">
                            <a:latin typeface="Cambria Math" charset="0"/>
                          </a:rPr>
                          <m:t>𝑚𝑅</m:t>
                        </m:r>
                        <m:r>
                          <a:rPr lang="en-US" altLang="zh-CN" b="0" i="1" dirty="0" smtClean="0">
                            <a:latin typeface="Cambria Math" charset="0"/>
                          </a:rPr>
                          <m:t>)]</m:t>
                        </m:r>
                      </m:num>
                      <m:den>
                        <m:sSup>
                          <m:sSupPr>
                            <m:ctrlPr>
                              <a:rPr lang="mr-IN" altLang="zh-CN" b="0" i="1" dirty="0" smtClean="0">
                                <a:latin typeface="Cambria Math" panose="02040503050406030204" pitchFamily="18" charset="0"/>
                              </a:rPr>
                            </m:ctrlPr>
                          </m:sSupPr>
                          <m:e>
                            <m:r>
                              <a:rPr lang="en-US" altLang="zh-CN" b="0" i="1" dirty="0" smtClean="0">
                                <a:latin typeface="Cambria Math" charset="0"/>
                              </a:rPr>
                              <m:t>(</m:t>
                            </m:r>
                            <m:r>
                              <a:rPr lang="en-US" altLang="zh-CN" b="0" i="1" dirty="0" smtClean="0">
                                <a:latin typeface="Cambria Math" charset="0"/>
                              </a:rPr>
                              <m:t>𝑚𝑅</m:t>
                            </m:r>
                            <m:r>
                              <a:rPr lang="en-US" altLang="zh-CN" b="0" i="1" dirty="0" smtClean="0">
                                <a:latin typeface="Cambria Math" charset="0"/>
                              </a:rPr>
                              <m:t>)</m:t>
                            </m:r>
                          </m:e>
                          <m:sup>
                            <m:r>
                              <a:rPr lang="en-US" altLang="zh-CN" b="0" i="1" dirty="0" smtClean="0">
                                <a:latin typeface="Cambria Math" charset="0"/>
                              </a:rPr>
                              <m:t>2</m:t>
                            </m:r>
                          </m:sup>
                        </m:sSup>
                      </m:den>
                    </m:f>
                  </m:oMath>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4860140" y="1128081"/>
                <a:ext cx="2723374" cy="534377"/>
              </a:xfrm>
              <a:prstGeom prst="rect">
                <a:avLst/>
              </a:prstGeom>
              <a:blipFill rotWithShape="0">
                <a:blip r:embed="rId4"/>
                <a:stretch>
                  <a:fillRect t="-47727" b="-13636"/>
                </a:stretch>
              </a:blipFill>
            </p:spPr>
            <p:txBody>
              <a:bodyPr/>
              <a:lstStyle/>
              <a:p>
                <a:r>
                  <a:rPr lang="zh-CN" altLang="en-US">
                    <a:noFill/>
                  </a:rPr>
                  <a:t> </a:t>
                </a:r>
              </a:p>
            </p:txBody>
          </p:sp>
        </mc:Fallback>
      </mc:AlternateContent>
      <p:sp>
        <p:nvSpPr>
          <p:cNvPr id="13" name="右箭头 12"/>
          <p:cNvSpPr/>
          <p:nvPr/>
        </p:nvSpPr>
        <p:spPr>
          <a:xfrm>
            <a:off x="3487662" y="1171330"/>
            <a:ext cx="1043492" cy="42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p:cNvPicPr>
            <a:picLocks noChangeAspect="1"/>
          </p:cNvPicPr>
          <p:nvPr/>
        </p:nvPicPr>
        <p:blipFill>
          <a:blip r:embed="rId5"/>
          <a:stretch>
            <a:fillRect/>
          </a:stretch>
        </p:blipFill>
        <p:spPr>
          <a:xfrm>
            <a:off x="1950558" y="1991676"/>
            <a:ext cx="5161191" cy="3129084"/>
          </a:xfrm>
          <a:prstGeom prst="rect">
            <a:avLst/>
          </a:prstGeom>
        </p:spPr>
      </p:pic>
      <p:sp>
        <p:nvSpPr>
          <p:cNvPr id="15" name="矩形 14"/>
          <p:cNvSpPr/>
          <p:nvPr/>
        </p:nvSpPr>
        <p:spPr>
          <a:xfrm>
            <a:off x="3598581" y="5084543"/>
            <a:ext cx="2477601" cy="369332"/>
          </a:xfrm>
          <a:prstGeom prst="rect">
            <a:avLst/>
          </a:prstGeom>
        </p:spPr>
        <p:txBody>
          <a:bodyPr wrap="none">
            <a:spAutoFit/>
          </a:bodyPr>
          <a:lstStyle/>
          <a:p>
            <a:r>
              <a:rPr lang="zh-CN" altLang="en-US" b="1" spc="-10" dirty="0">
                <a:latin typeface="黑体" panose="02010609060101010101" pitchFamily="49" charset="-122"/>
                <a:ea typeface="黑体" panose="02010609060101010101" pitchFamily="49" charset="-122"/>
                <a:cs typeface="黑体"/>
              </a:rPr>
              <a:t>冰层厚度随时间的变化</a:t>
            </a:r>
            <a:endParaRPr lang="zh-CN" altLang="en-US" dirty="0"/>
          </a:p>
        </p:txBody>
      </p:sp>
    </p:spTree>
    <p:extLst>
      <p:ext uri="{BB962C8B-B14F-4D97-AF65-F5344CB8AC3E}">
        <p14:creationId xmlns:p14="http://schemas.microsoft.com/office/powerpoint/2010/main" val="104294154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1634</Words>
  <Application>Microsoft Office PowerPoint</Application>
  <PresentationFormat>全屏显示(4:3)</PresentationFormat>
  <Paragraphs>187</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SimHei</vt:lpstr>
      <vt:lpstr>SimHei</vt:lpstr>
      <vt:lpstr>华文行楷</vt:lpstr>
      <vt:lpstr>Arial</vt:lpstr>
      <vt:lpstr>Calibri</vt:lpstr>
      <vt:lpstr>Calibri Light</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姜昌伟</dc:creator>
  <cp:lastModifiedBy>zh_jiang1108@163.com</cp:lastModifiedBy>
  <cp:revision>161</cp:revision>
  <dcterms:created xsi:type="dcterms:W3CDTF">2015-11-08T10:59:20Z</dcterms:created>
  <dcterms:modified xsi:type="dcterms:W3CDTF">2022-09-14T07:23:17Z</dcterms:modified>
</cp:coreProperties>
</file>